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Lst>
  <p:notesMasterIdLst>
    <p:notesMasterId r:id="rId18"/>
  </p:notesMasterIdLst>
  <p:handoutMasterIdLst>
    <p:handoutMasterId r:id="rId19"/>
  </p:handoutMasterIdLst>
  <p:sldIdLst>
    <p:sldId id="256" r:id="rId4"/>
    <p:sldId id="257" r:id="rId5"/>
    <p:sldId id="258" r:id="rId6"/>
    <p:sldId id="259" r:id="rId7"/>
    <p:sldId id="263" r:id="rId8"/>
    <p:sldId id="260" r:id="rId9"/>
    <p:sldId id="261" r:id="rId10"/>
    <p:sldId id="262" r:id="rId11"/>
    <p:sldId id="264" r:id="rId12"/>
    <p:sldId id="266" r:id="rId13"/>
    <p:sldId id="267" r:id="rId14"/>
    <p:sldId id="268" r:id="rId15"/>
    <p:sldId id="269"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17375E"/>
    <a:srgbClr val="336699"/>
    <a:srgbClr val="FFFF00"/>
    <a:srgbClr val="CCCC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490" autoAdjust="0"/>
    <p:restoredTop sz="48649" autoAdjust="0"/>
  </p:normalViewPr>
  <p:slideViewPr>
    <p:cSldViewPr>
      <p:cViewPr varScale="1">
        <p:scale>
          <a:sx n="38" d="100"/>
          <a:sy n="38" d="100"/>
        </p:scale>
        <p:origin x="-1608" y="-108"/>
      </p:cViewPr>
      <p:guideLst>
        <p:guide orient="horz" pos="2205"/>
        <p:guide pos="2880"/>
      </p:guideLst>
    </p:cSldViewPr>
  </p:slideViewPr>
  <p:outlineViewPr>
    <p:cViewPr>
      <p:scale>
        <a:sx n="33" d="100"/>
        <a:sy n="33" d="100"/>
      </p:scale>
      <p:origin x="0" y="221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2244"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1.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lang val="en-US"/>
  <c:style val="18"/>
  <c:chart>
    <c:autoTitleDeleted val="1"/>
    <c:plotArea>
      <c:layout>
        <c:manualLayout>
          <c:layoutTarget val="inner"/>
          <c:xMode val="edge"/>
          <c:yMode val="edge"/>
          <c:x val="0.20810383464165338"/>
          <c:y val="4.4198804132857122E-2"/>
          <c:w val="0.71084037196945071"/>
          <c:h val="0.54292615066382133"/>
        </c:manualLayout>
      </c:layout>
      <c:barChart>
        <c:barDir val="bar"/>
        <c:grouping val="percentStacked"/>
        <c:ser>
          <c:idx val="0"/>
          <c:order val="0"/>
          <c:tx>
            <c:strRef>
              <c:f>Sheet1!$B$1</c:f>
              <c:strCache>
                <c:ptCount val="1"/>
                <c:pt idx="0">
                  <c:v>Count Cell-Prim Pairs</c:v>
                </c:pt>
              </c:strCache>
            </c:strRef>
          </c:tx>
          <c:cat>
            <c:strRef>
              <c:f>Sheet1!$A$2:$A$6</c:f>
              <c:strCache>
                <c:ptCount val="3"/>
                <c:pt idx="0">
                  <c:v>Exploding Dragon</c:v>
                </c:pt>
                <c:pt idx="1">
                  <c:v>Conference</c:v>
                </c:pt>
                <c:pt idx="2">
                  <c:v>Soda Hall</c:v>
                </c:pt>
              </c:strCache>
            </c:strRef>
          </c:cat>
          <c:val>
            <c:numRef>
              <c:f>Sheet1!$B$2:$B$6</c:f>
              <c:numCache>
                <c:formatCode>General</c:formatCode>
                <c:ptCount val="3"/>
                <c:pt idx="0">
                  <c:v>1</c:v>
                </c:pt>
                <c:pt idx="1">
                  <c:v>1</c:v>
                </c:pt>
                <c:pt idx="2">
                  <c:v>2</c:v>
                </c:pt>
              </c:numCache>
            </c:numRef>
          </c:val>
        </c:ser>
        <c:ser>
          <c:idx val="1"/>
          <c:order val="1"/>
          <c:tx>
            <c:strRef>
              <c:f>Sheet1!$C$1</c:f>
              <c:strCache>
                <c:ptCount val="1"/>
                <c:pt idx="0">
                  <c:v>Write Cell-Prim Pairs</c:v>
                </c:pt>
              </c:strCache>
            </c:strRef>
          </c:tx>
          <c:dLbls>
            <c:txPr>
              <a:bodyPr/>
              <a:lstStyle/>
              <a:p>
                <a:pPr>
                  <a:defRPr>
                    <a:solidFill>
                      <a:schemeClr val="accent3"/>
                    </a:solidFill>
                  </a:defRPr>
                </a:pPr>
                <a:endParaRPr lang="en-US"/>
              </a:p>
            </c:txPr>
            <c:showVal val="1"/>
          </c:dLbls>
          <c:cat>
            <c:strRef>
              <c:f>Sheet1!$A$2:$A$6</c:f>
              <c:strCache>
                <c:ptCount val="3"/>
                <c:pt idx="0">
                  <c:v>Exploding Dragon</c:v>
                </c:pt>
                <c:pt idx="1">
                  <c:v>Conference</c:v>
                </c:pt>
                <c:pt idx="2">
                  <c:v>Soda Hall</c:v>
                </c:pt>
              </c:strCache>
            </c:strRef>
          </c:cat>
          <c:val>
            <c:numRef>
              <c:f>Sheet1!$C$2:$C$6</c:f>
              <c:numCache>
                <c:formatCode>General</c:formatCode>
                <c:ptCount val="3"/>
                <c:pt idx="0">
                  <c:v>1</c:v>
                </c:pt>
                <c:pt idx="1">
                  <c:v>5.7</c:v>
                </c:pt>
                <c:pt idx="2">
                  <c:v>11</c:v>
                </c:pt>
              </c:numCache>
            </c:numRef>
          </c:val>
        </c:ser>
        <c:ser>
          <c:idx val="2"/>
          <c:order val="2"/>
          <c:tx>
            <c:strRef>
              <c:f>Sheet1!$D$1</c:f>
              <c:strCache>
                <c:ptCount val="1"/>
                <c:pt idx="0">
                  <c:v>Radix Sort</c:v>
                </c:pt>
              </c:strCache>
            </c:strRef>
          </c:tx>
          <c:cat>
            <c:strRef>
              <c:f>Sheet1!$A$2:$A$6</c:f>
              <c:strCache>
                <c:ptCount val="3"/>
                <c:pt idx="0">
                  <c:v>Exploding Dragon</c:v>
                </c:pt>
                <c:pt idx="1">
                  <c:v>Conference</c:v>
                </c:pt>
                <c:pt idx="2">
                  <c:v>Soda Hall</c:v>
                </c:pt>
              </c:strCache>
            </c:strRef>
          </c:cat>
          <c:val>
            <c:numRef>
              <c:f>Sheet1!$D$2:$D$6</c:f>
              <c:numCache>
                <c:formatCode>General</c:formatCode>
                <c:ptCount val="3"/>
                <c:pt idx="0">
                  <c:v>7.5</c:v>
                </c:pt>
                <c:pt idx="1">
                  <c:v>17</c:v>
                </c:pt>
                <c:pt idx="2">
                  <c:v>98</c:v>
                </c:pt>
              </c:numCache>
            </c:numRef>
          </c:val>
        </c:ser>
        <c:ser>
          <c:idx val="3"/>
          <c:order val="3"/>
          <c:tx>
            <c:strRef>
              <c:f>Sheet1!$E$1</c:f>
              <c:strCache>
                <c:ptCount val="1"/>
                <c:pt idx="0">
                  <c:v>Extract Grid Cells</c:v>
                </c:pt>
              </c:strCache>
            </c:strRef>
          </c:tx>
          <c:dLbls>
            <c:txPr>
              <a:bodyPr/>
              <a:lstStyle/>
              <a:p>
                <a:pPr>
                  <a:defRPr>
                    <a:solidFill>
                      <a:schemeClr val="accent3"/>
                    </a:solidFill>
                  </a:defRPr>
                </a:pPr>
                <a:endParaRPr lang="en-US"/>
              </a:p>
            </c:txPr>
            <c:showVal val="1"/>
          </c:dLbls>
          <c:cat>
            <c:strRef>
              <c:f>Sheet1!$A$2:$A$6</c:f>
              <c:strCache>
                <c:ptCount val="3"/>
                <c:pt idx="0">
                  <c:v>Exploding Dragon</c:v>
                </c:pt>
                <c:pt idx="1">
                  <c:v>Conference</c:v>
                </c:pt>
                <c:pt idx="2">
                  <c:v>Soda Hall</c:v>
                </c:pt>
              </c:strCache>
            </c:strRef>
          </c:cat>
          <c:val>
            <c:numRef>
              <c:f>Sheet1!$E$2:$E$6</c:f>
              <c:numCache>
                <c:formatCode>General</c:formatCode>
                <c:ptCount val="3"/>
                <c:pt idx="0">
                  <c:v>0.8</c:v>
                </c:pt>
                <c:pt idx="1">
                  <c:v>1</c:v>
                </c:pt>
                <c:pt idx="2">
                  <c:v>7</c:v>
                </c:pt>
              </c:numCache>
            </c:numRef>
          </c:val>
        </c:ser>
        <c:ser>
          <c:idx val="4"/>
          <c:order val="4"/>
          <c:tx>
            <c:strRef>
              <c:f>Sheet1!$F$1</c:f>
              <c:strCache>
                <c:ptCount val="1"/>
                <c:pt idx="0">
                  <c:v>Bind to Texture</c:v>
                </c:pt>
              </c:strCache>
            </c:strRef>
          </c:tx>
          <c:cat>
            <c:strRef>
              <c:f>Sheet1!$A$2:$A$6</c:f>
              <c:strCache>
                <c:ptCount val="3"/>
                <c:pt idx="0">
                  <c:v>Exploding Dragon</c:v>
                </c:pt>
                <c:pt idx="1">
                  <c:v>Conference</c:v>
                </c:pt>
                <c:pt idx="2">
                  <c:v>Soda Hall</c:v>
                </c:pt>
              </c:strCache>
            </c:strRef>
          </c:cat>
          <c:val>
            <c:numRef>
              <c:f>Sheet1!$F$2:$F$6</c:f>
              <c:numCache>
                <c:formatCode>General</c:formatCode>
                <c:ptCount val="3"/>
                <c:pt idx="0">
                  <c:v>2</c:v>
                </c:pt>
                <c:pt idx="1">
                  <c:v>2.1</c:v>
                </c:pt>
                <c:pt idx="2">
                  <c:v>13</c:v>
                </c:pt>
              </c:numCache>
            </c:numRef>
          </c:val>
        </c:ser>
        <c:dLbls>
          <c:showVal val="1"/>
        </c:dLbls>
        <c:gapWidth val="75"/>
        <c:overlap val="100"/>
        <c:axId val="99834112"/>
        <c:axId val="100165120"/>
      </c:barChart>
      <c:catAx>
        <c:axId val="99834112"/>
        <c:scaling>
          <c:orientation val="minMax"/>
        </c:scaling>
        <c:axPos val="l"/>
        <c:majorTickMark val="none"/>
        <c:tickLblPos val="nextTo"/>
        <c:crossAx val="100165120"/>
        <c:crosses val="autoZero"/>
        <c:auto val="1"/>
        <c:lblAlgn val="ctr"/>
        <c:lblOffset val="100"/>
      </c:catAx>
      <c:valAx>
        <c:axId val="100165120"/>
        <c:scaling>
          <c:orientation val="minMax"/>
        </c:scaling>
        <c:axPos val="b"/>
        <c:numFmt formatCode="0%" sourceLinked="1"/>
        <c:majorTickMark val="none"/>
        <c:tickLblPos val="nextTo"/>
        <c:crossAx val="99834112"/>
        <c:crosses val="autoZero"/>
        <c:crossBetween val="between"/>
      </c:valAx>
    </c:plotArea>
    <c:legend>
      <c:legendPos val="b"/>
      <c:layout>
        <c:manualLayout>
          <c:xMode val="edge"/>
          <c:yMode val="edge"/>
          <c:x val="8.7469982056327694E-2"/>
          <c:y val="0.74616218651515687"/>
          <c:w val="0.9115793963254597"/>
          <c:h val="0.2166159029005742"/>
        </c:manualLayout>
      </c:layout>
    </c:legend>
    <c:plotVisOnly val="1"/>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F0714AC-F1BB-40E7-82B6-95385AD5AD6C}" type="datetimeFigureOut">
              <a:rPr lang="en-US" smtClean="0"/>
              <a:pPr/>
              <a:t>01-Aug-09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aaa</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4BE723-CC1D-4F18-ADDC-271D854011F7}"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EB6465-E7F3-4184-B23E-36ABD2ACA99D}" type="datetimeFigureOut">
              <a:rPr lang="en-US" smtClean="0"/>
              <a:pPr/>
              <a:t>01-Aug-09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aaa</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E98303-E8AB-4B48-9188-73BCA589DADB}"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Good</a:t>
            </a:r>
            <a:r>
              <a:rPr lang="en-US" baseline="0" dirty="0" smtClean="0"/>
              <a:t> morning</a:t>
            </a:r>
            <a:r>
              <a:rPr lang="en-US" dirty="0" smtClean="0"/>
              <a:t>,</a:t>
            </a:r>
            <a:r>
              <a:rPr lang="en-US" baseline="0" dirty="0" smtClean="0"/>
              <a:t> my name is </a:t>
            </a:r>
            <a:r>
              <a:rPr lang="en-US" baseline="0" dirty="0" err="1" smtClean="0"/>
              <a:t>Javor</a:t>
            </a:r>
            <a:r>
              <a:rPr lang="en-US" baseline="0" dirty="0" smtClean="0"/>
              <a:t>, and I am going to talk briefly about constructing uniform grids for ray tracing on graphics hardware.</a:t>
            </a:r>
            <a:endParaRPr lang="en-US" dirty="0"/>
          </a:p>
        </p:txBody>
      </p:sp>
      <p:sp>
        <p:nvSpPr>
          <p:cNvPr id="4" name="Slide Number Placeholder 3"/>
          <p:cNvSpPr>
            <a:spLocks noGrp="1"/>
          </p:cNvSpPr>
          <p:nvPr>
            <p:ph type="sldNum" sz="quarter" idx="10"/>
          </p:nvPr>
        </p:nvSpPr>
        <p:spPr/>
        <p:txBody>
          <a:bodyPr/>
          <a:lstStyle/>
          <a:p>
            <a:fld id="{56E98303-E8AB-4B48-9188-73BCA589DAD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a:t>
            </a:r>
            <a:r>
              <a:rPr lang="en-US" baseline="0" dirty="0" smtClean="0"/>
              <a:t> looking at the way runtime is distributed between the different stages, you see that the dominant part is the sorting stage. </a:t>
            </a:r>
            <a:r>
              <a:rPr lang="en-US" dirty="0" smtClean="0"/>
              <a:t>So bottom end is that we trade off</a:t>
            </a:r>
            <a:r>
              <a:rPr lang="en-US" baseline="0" dirty="0" smtClean="0"/>
              <a:t> full sort for conflict free writes.</a:t>
            </a:r>
          </a:p>
          <a:p>
            <a:endParaRPr lang="en-US" baseline="0" dirty="0" smtClean="0"/>
          </a:p>
          <a:p>
            <a:r>
              <a:rPr lang="en-US" baseline="0" dirty="0" smtClean="0"/>
              <a:t>We also included an additional overhead of binding the cell data to a 3 dimensional texture, since we use it for rendering. In this way the complete time to setup the data for rendering is measured.</a:t>
            </a:r>
          </a:p>
          <a:p>
            <a:endParaRPr lang="en-US" baseline="0" dirty="0" smtClean="0"/>
          </a:p>
          <a:p>
            <a:r>
              <a:rPr lang="en-US" baseline="0" dirty="0" smtClean="0"/>
              <a:t>To put this into perspective: We also implemented a build algorithm based on atomic synchronization on global memory. It was 3 to 5 times slower than the sort-based algorithm.</a:t>
            </a:r>
            <a:endParaRPr lang="en-US" dirty="0"/>
          </a:p>
        </p:txBody>
      </p:sp>
      <p:sp>
        <p:nvSpPr>
          <p:cNvPr id="4" name="Slide Number Placeholder 3"/>
          <p:cNvSpPr>
            <a:spLocks noGrp="1"/>
          </p:cNvSpPr>
          <p:nvPr>
            <p:ph type="sldNum" sz="quarter" idx="10"/>
          </p:nvPr>
        </p:nvSpPr>
        <p:spPr/>
        <p:txBody>
          <a:bodyPr/>
          <a:lstStyle/>
          <a:p>
            <a:fld id="{56E98303-E8AB-4B48-9188-73BCA589DADB}"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Let me report some more results.</a:t>
            </a:r>
          </a:p>
          <a:p>
            <a:endParaRPr lang="en-US" dirty="0" smtClean="0"/>
          </a:p>
          <a:p>
            <a:r>
              <a:rPr lang="en-US" dirty="0" smtClean="0"/>
              <a:t>This</a:t>
            </a:r>
            <a:r>
              <a:rPr lang="en-US" baseline="0" dirty="0" smtClean="0"/>
              <a:t> table is more or less copied from the paper, so I will spare you the details. You see build times and frame rate.</a:t>
            </a:r>
          </a:p>
          <a:p>
            <a:endParaRPr lang="en-US" baseline="0" dirty="0" smtClean="0"/>
          </a:p>
          <a:p>
            <a:r>
              <a:rPr lang="en-US" baseline="0" dirty="0" smtClean="0"/>
              <a:t>We compare our grid construction together with a simple non-optimized ray tracer implementation to 2 alternatives. The purpose of this comparison is to give you some intuition of how good acceleration structure you can get in what time, but frame rate for all three approaches is much faster for optimized ray tracers. </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 suppose that relation between the three will remain the same even after optimizations.</a:t>
            </a:r>
          </a:p>
          <a:p>
            <a:endParaRPr lang="en-US" baseline="0" dirty="0" smtClean="0"/>
          </a:p>
          <a:p>
            <a:r>
              <a:rPr lang="en-US" baseline="0" dirty="0" smtClean="0"/>
              <a:t>The LBVH and Hybrid BVH are both constructed on the GPU and our implementation with grids offers somewhat slower construction times than the LBVH, which is fastest to build, and significantly slower rendering than the Hybrid BVH. </a:t>
            </a:r>
          </a:p>
          <a:p>
            <a:endParaRPr lang="en-US" baseline="0" dirty="0" smtClean="0"/>
          </a:p>
          <a:p>
            <a:r>
              <a:rPr lang="en-US" baseline="0" dirty="0" smtClean="0"/>
              <a:t>However the build time of the Hybrid BVH is very large and will be a bottleneck in a dynamic application, so it is not automatically better than the other two structures.</a:t>
            </a:r>
          </a:p>
        </p:txBody>
      </p:sp>
      <p:sp>
        <p:nvSpPr>
          <p:cNvPr id="4" name="Slide Number Placeholder 3"/>
          <p:cNvSpPr>
            <a:spLocks noGrp="1"/>
          </p:cNvSpPr>
          <p:nvPr>
            <p:ph type="sldNum" sz="quarter" idx="10"/>
          </p:nvPr>
        </p:nvSpPr>
        <p:spPr/>
        <p:txBody>
          <a:bodyPr/>
          <a:lstStyle/>
          <a:p>
            <a:fld id="{56E98303-E8AB-4B48-9188-73BCA589DADB}"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Finally, </a:t>
            </a:r>
            <a:r>
              <a:rPr lang="en-US" dirty="0" smtClean="0"/>
              <a:t>I would like to tell you about a continuation</a:t>
            </a:r>
            <a:r>
              <a:rPr lang="en-US" baseline="0" dirty="0" smtClean="0"/>
              <a:t> of our work.</a:t>
            </a:r>
          </a:p>
          <a:p>
            <a:endParaRPr lang="en-US" baseline="0" dirty="0" smtClean="0"/>
          </a:p>
          <a:p>
            <a:pPr algn="l"/>
            <a:r>
              <a:rPr lang="en-US" baseline="0" dirty="0" smtClean="0"/>
              <a:t>The presented algorithm can be extended to construct two level grids. By two level grid I mean an uniform grid with each cell a grid itself. Every second level cell has individual resolution.</a:t>
            </a:r>
          </a:p>
          <a:p>
            <a:endParaRPr lang="en-US" baseline="0" dirty="0" smtClean="0"/>
          </a:p>
          <a:p>
            <a:r>
              <a:rPr lang="en-US" baseline="0" dirty="0" smtClean="0"/>
              <a:t>The good thing is that it is possible to construct the complete structure with just 2 sorting passes – one for the top level and one for the second level. The 2 level grid provides better acceleration for ray tracing in scenes with uneven triangle distribution (the teapot in the stadium problem).</a:t>
            </a:r>
          </a:p>
          <a:p>
            <a:endParaRPr lang="en-US" baseline="0" dirty="0" smtClean="0"/>
          </a:p>
          <a:p>
            <a:r>
              <a:rPr lang="en-US" baseline="0" dirty="0" smtClean="0"/>
              <a:t>This is still work in progress so we included the fairy scene where the 2 level grid works very well and </a:t>
            </a:r>
            <a:r>
              <a:rPr lang="en-US" baseline="0" dirty="0" smtClean="0"/>
              <a:t>the conference. </a:t>
            </a:r>
            <a:r>
              <a:rPr lang="en-US" baseline="0" dirty="0" smtClean="0"/>
              <a:t>The </a:t>
            </a:r>
            <a:r>
              <a:rPr lang="en-US" baseline="0" dirty="0" smtClean="0"/>
              <a:t>second </a:t>
            </a:r>
            <a:r>
              <a:rPr lang="en-US" baseline="0" dirty="0" smtClean="0"/>
              <a:t>is not a big success since the construction is significantly slower. The problem </a:t>
            </a:r>
            <a:r>
              <a:rPr lang="en-US" baseline="0" dirty="0" smtClean="0"/>
              <a:t>there is </a:t>
            </a:r>
            <a:r>
              <a:rPr lang="en-US" baseline="0" dirty="0" smtClean="0"/>
              <a:t>that there are many references to be sorted in the second grid level, but we have several ideas of how to work around this…</a:t>
            </a:r>
          </a:p>
          <a:p>
            <a:endParaRPr lang="en-US" baseline="0" dirty="0" smtClean="0"/>
          </a:p>
          <a:p>
            <a:r>
              <a:rPr lang="en-US" baseline="0" dirty="0" smtClean="0"/>
              <a:t>I would like to conclude the talk by pointing out that our results suggest, that one can build acceleration structures that have reasonable and even good quality for ray tracing in linear time.</a:t>
            </a:r>
          </a:p>
        </p:txBody>
      </p:sp>
      <p:sp>
        <p:nvSpPr>
          <p:cNvPr id="4" name="Slide Number Placeholder 3"/>
          <p:cNvSpPr>
            <a:spLocks noGrp="1"/>
          </p:cNvSpPr>
          <p:nvPr>
            <p:ph type="sldNum" sz="quarter" idx="10"/>
          </p:nvPr>
        </p:nvSpPr>
        <p:spPr/>
        <p:txBody>
          <a:bodyPr/>
          <a:lstStyle/>
          <a:p>
            <a:fld id="{56E98303-E8AB-4B48-9188-73BCA589DADB}"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In the first column are the results of Wald’s coherent grid traversal algorithm running on a dual Xeon processor. You see that our build times are significantly faster and even though the hardware used to evaluate their performance is outdated, I think that our implementation can compete with a modern 8 core processor.</a:t>
            </a:r>
          </a:p>
        </p:txBody>
      </p:sp>
      <p:sp>
        <p:nvSpPr>
          <p:cNvPr id="4" name="Slide Number Placeholder 3"/>
          <p:cNvSpPr>
            <a:spLocks noGrp="1"/>
          </p:cNvSpPr>
          <p:nvPr>
            <p:ph type="sldNum" sz="quarter" idx="10"/>
          </p:nvPr>
        </p:nvSpPr>
        <p:spPr/>
        <p:txBody>
          <a:bodyPr/>
          <a:lstStyle/>
          <a:p>
            <a:fld id="{56E98303-E8AB-4B48-9188-73BCA589DADB}"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were</a:t>
            </a:r>
            <a:r>
              <a:rPr lang="en-US" baseline="0" dirty="0" smtClean="0"/>
              <a:t> interested in evaluating the tradeoff between build time and rendering performance provided by uniform girds. </a:t>
            </a:r>
          </a:p>
          <a:p>
            <a:endParaRPr lang="en-US" baseline="0" dirty="0" smtClean="0"/>
          </a:p>
          <a:p>
            <a:r>
              <a:rPr lang="en-US" baseline="0" dirty="0" smtClean="0"/>
              <a:t>There has been research for ray tracing with grids and grid construction on CPUs, but we were not aware of how things look like on a graphics card.</a:t>
            </a:r>
          </a:p>
          <a:p>
            <a:endParaRPr lang="en-US" baseline="0" dirty="0" smtClean="0"/>
          </a:p>
          <a:p>
            <a:r>
              <a:rPr lang="en-US" baseline="0" dirty="0" smtClean="0"/>
              <a:t>While no one expects good acceleration for ray tracing from uniform grids, they should be very fast to construct, especially on a highly parallel architecture, that has the computational power and bandwidth of modern GPUs.</a:t>
            </a:r>
          </a:p>
          <a:p>
            <a:endParaRPr lang="en-US" dirty="0" smtClean="0"/>
          </a:p>
          <a:p>
            <a:r>
              <a:rPr lang="en-US" baseline="0" dirty="0" smtClean="0"/>
              <a:t>Unfortunately previous parallel construction</a:t>
            </a:r>
            <a:r>
              <a:rPr lang="en-US" dirty="0" smtClean="0"/>
              <a:t> algorithms either rely on atomic synchronization to resolve write conflicts, or </a:t>
            </a:r>
            <a:r>
              <a:rPr lang="en-US" baseline="0" dirty="0" smtClean="0"/>
              <a:t>cannot</a:t>
            </a:r>
            <a:r>
              <a:rPr lang="en-US" dirty="0" smtClean="0"/>
              <a:t> guarantee good work distribution</a:t>
            </a:r>
            <a:r>
              <a:rPr lang="en-US" baseline="0" dirty="0" smtClean="0"/>
              <a:t>. These problems do not influence performance as much on a multi-core CPU system, but one needs very high parallelism in order to exploit the resources of a graphics card.</a:t>
            </a:r>
          </a:p>
          <a:p>
            <a:endParaRPr lang="en-US" baseline="0" dirty="0" smtClean="0"/>
          </a:p>
          <a:p>
            <a:r>
              <a:rPr lang="en-US" baseline="0" dirty="0" smtClean="0"/>
              <a:t>So we tried to figure out a “massively parallel” grid construction algorithm.</a:t>
            </a:r>
            <a:endParaRPr lang="en-US" dirty="0" smtClean="0"/>
          </a:p>
        </p:txBody>
      </p:sp>
      <p:sp>
        <p:nvSpPr>
          <p:cNvPr id="4" name="Slide Number Placeholder 3"/>
          <p:cNvSpPr>
            <a:spLocks noGrp="1"/>
          </p:cNvSpPr>
          <p:nvPr>
            <p:ph type="sldNum" sz="quarter" idx="10"/>
          </p:nvPr>
        </p:nvSpPr>
        <p:spPr/>
        <p:txBody>
          <a:bodyPr/>
          <a:lstStyle/>
          <a:p>
            <a:fld id="{56E98303-E8AB-4B48-9188-73BCA589DADB}"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data structure we</a:t>
            </a:r>
            <a:r>
              <a:rPr lang="en-US" baseline="0" dirty="0" smtClean="0"/>
              <a:t> are interested in constructing, consists of two parts.</a:t>
            </a:r>
          </a:p>
          <a:p>
            <a:endParaRPr lang="en-US" baseline="0" dirty="0" smtClean="0"/>
          </a:p>
          <a:p>
            <a:r>
              <a:rPr lang="en-US" baseline="0" dirty="0" smtClean="0"/>
              <a:t>First we have an array of primitive references. Each primitive is pointed to as many times as the number of cells this primitive overlaps. Furthermore references to the primitives contained in the same cell are stored next to each other in the array.</a:t>
            </a:r>
          </a:p>
          <a:p>
            <a:endParaRPr lang="en-US" baseline="0" dirty="0" smtClean="0"/>
          </a:p>
          <a:p>
            <a:r>
              <a:rPr lang="en-US" baseline="0" dirty="0" smtClean="0"/>
              <a:t>The grid cells then are just ranges in the cell array. For example the upper left cell contains triangle 1 and 2, and it’s range in the array contains references to these triangles.</a:t>
            </a:r>
          </a:p>
          <a:p>
            <a:endParaRPr lang="en-US" baseline="0" dirty="0" smtClean="0"/>
          </a:p>
          <a:p>
            <a:r>
              <a:rPr lang="en-US" baseline="0" dirty="0" smtClean="0"/>
              <a:t>The standard approach to grid construction is to go through the input primitives and to insert them in all cells that they overlap. This is not so easy to do on a GPU, because you allocate memory dynamically. It also requires atomic synchronization if insertions in the same cell can be performed by multiple threads.</a:t>
            </a:r>
          </a:p>
          <a:p>
            <a:endParaRPr lang="en-US" baseline="0" dirty="0" smtClean="0"/>
          </a:p>
          <a:p>
            <a:r>
              <a:rPr lang="en-US" baseline="0" dirty="0" smtClean="0"/>
              <a:t>So we take a different approach.</a:t>
            </a:r>
            <a:endParaRPr lang="en-US" dirty="0" smtClean="0"/>
          </a:p>
        </p:txBody>
      </p:sp>
      <p:sp>
        <p:nvSpPr>
          <p:cNvPr id="4" name="Slide Number Placeholder 3"/>
          <p:cNvSpPr>
            <a:spLocks noGrp="1"/>
          </p:cNvSpPr>
          <p:nvPr>
            <p:ph type="sldNum" sz="quarter" idx="10"/>
          </p:nvPr>
        </p:nvSpPr>
        <p:spPr/>
        <p:txBody>
          <a:bodyPr/>
          <a:lstStyle/>
          <a:p>
            <a:fld id="{56E98303-E8AB-4B48-9188-73BCA589DADB}"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Instead</a:t>
            </a:r>
            <a:r>
              <a:rPr lang="en-US" baseline="0" dirty="0" smtClean="0"/>
              <a:t> of inserting primitive references in the final structure, we just output a pair of cell index and primitive index for each cell overlapped by each primitive.</a:t>
            </a:r>
          </a:p>
          <a:p>
            <a:endParaRPr lang="en-US" baseline="0" dirty="0" smtClean="0"/>
          </a:p>
          <a:p>
            <a:r>
              <a:rPr lang="en-US" baseline="0" dirty="0" smtClean="0"/>
              <a:t>We store those pairs in an array, which we sort using the one-dimensional cell index as key. After we sort the array all primitives contained in the same cell are next to each other, and we can compute the range of each individual grid cell.</a:t>
            </a:r>
          </a:p>
          <a:p>
            <a:endParaRPr lang="en-US" baseline="0" dirty="0" smtClean="0"/>
          </a:p>
          <a:p>
            <a:r>
              <a:rPr lang="en-US" baseline="0" dirty="0" smtClean="0"/>
              <a:t>In this way we avoid the need of atomic synchronization, since each thread outputs into its own part of the array. </a:t>
            </a:r>
          </a:p>
          <a:p>
            <a:endParaRPr lang="en-US" baseline="0" dirty="0" smtClean="0"/>
          </a:p>
          <a:p>
            <a:r>
              <a:rPr lang="en-US" baseline="0" dirty="0" smtClean="0"/>
              <a:t>You will also see that in each step of the algorithm, all threads are kept busy, so there are no problems caused by work distribution.</a:t>
            </a:r>
            <a:endParaRPr lang="en-US" dirty="0"/>
          </a:p>
        </p:txBody>
      </p:sp>
      <p:sp>
        <p:nvSpPr>
          <p:cNvPr id="4" name="Slide Number Placeholder 3"/>
          <p:cNvSpPr>
            <a:spLocks noGrp="1"/>
          </p:cNvSpPr>
          <p:nvPr>
            <p:ph type="sldNum" sz="quarter" idx="10"/>
          </p:nvPr>
        </p:nvSpPr>
        <p:spPr/>
        <p:txBody>
          <a:bodyPr/>
          <a:lstStyle/>
          <a:p>
            <a:fld id="{56E98303-E8AB-4B48-9188-73BCA589DADB}"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is the place</a:t>
            </a:r>
            <a:r>
              <a:rPr lang="en-US" baseline="0" dirty="0" smtClean="0"/>
              <a:t> to say, that t</a:t>
            </a:r>
            <a:r>
              <a:rPr lang="en-US" dirty="0" smtClean="0"/>
              <a:t>he idea of reducing the construction to sorting</a:t>
            </a:r>
            <a:r>
              <a:rPr lang="en-US" baseline="0" dirty="0" smtClean="0"/>
              <a:t> has been implemented in the particle demo in the CUDA SDK. However there the primitives over which the grid is constructed are points, which greatly simplifies the algorithm.</a:t>
            </a:r>
          </a:p>
          <a:p>
            <a:endParaRPr lang="en-US" baseline="0" dirty="0" smtClean="0"/>
          </a:p>
          <a:p>
            <a:r>
              <a:rPr lang="en-US" baseline="0" dirty="0" smtClean="0"/>
              <a:t>If we build the grid over other geometric primitives, like triangles, several issues arise from the fact that primitives can overlap any number of cells.</a:t>
            </a:r>
          </a:p>
          <a:p>
            <a:endParaRPr lang="en-US" baseline="0" dirty="0" smtClean="0"/>
          </a:p>
          <a:p>
            <a:r>
              <a:rPr lang="en-US" baseline="0" dirty="0" smtClean="0"/>
              <a:t>First of all we don’t know in advance the total number of references that we want to store. This gives us the size of the output array. We need to pre-allocate it, since dynamic memory allocation is not possible on GPUs.</a:t>
            </a:r>
          </a:p>
          <a:p>
            <a:endParaRPr lang="en-US" baseline="0" dirty="0" smtClean="0"/>
          </a:p>
          <a:p>
            <a:r>
              <a:rPr lang="en-US" baseline="0" dirty="0" smtClean="0"/>
              <a:t>Also when writing the cell-primitive pairs, each thread will write different number of elements. We want to segment the output array in order to guarantee conflict-free writes.</a:t>
            </a:r>
          </a:p>
          <a:p>
            <a:endParaRPr lang="en-US" baseline="0" dirty="0" smtClean="0"/>
          </a:p>
          <a:p>
            <a:r>
              <a:rPr lang="en-US" baseline="0" dirty="0" smtClean="0"/>
              <a:t>In order to resolve this issues we run two additional functions before we the begin of the algorithm. Together they compute both the total number of output elements, and a segmentation of the output array.</a:t>
            </a:r>
          </a:p>
          <a:p>
            <a:endParaRPr lang="en-US" baseline="0" dirty="0" smtClean="0"/>
          </a:p>
          <a:p>
            <a:r>
              <a:rPr lang="en-US" baseline="0" dirty="0" smtClean="0"/>
              <a:t>After that we allocate the needed memory and proceed with the algorithm.</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56E98303-E8AB-4B48-9188-73BCA589DADB}"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hope</a:t>
            </a:r>
            <a:r>
              <a:rPr lang="en-US" baseline="0" dirty="0" smtClean="0"/>
              <a:t> that most of you have a basic understanding of the CUDA programming model. What you need to know is that a CUDA kernel is executed in parallel by multiple threads, grouped in blocks. Threads inside the same block share a fast on-chip memory. To communicate results between blocks, one has to use the much slower global memory.</a:t>
            </a:r>
            <a:endParaRPr lang="en-US" dirty="0" smtClean="0"/>
          </a:p>
          <a:p>
            <a:endParaRPr lang="en-US" dirty="0" smtClean="0"/>
          </a:p>
          <a:p>
            <a:r>
              <a:rPr lang="en-US" dirty="0" smtClean="0"/>
              <a:t>To compute the size of the output array</a:t>
            </a:r>
            <a:r>
              <a:rPr lang="en-US" baseline="0" dirty="0" smtClean="0"/>
              <a:t>, we l</a:t>
            </a:r>
            <a:r>
              <a:rPr lang="en-US" dirty="0" smtClean="0"/>
              <a:t>oad primitives in parallel</a:t>
            </a:r>
            <a:r>
              <a:rPr lang="en-US" baseline="0" dirty="0" smtClean="0"/>
              <a:t> and count how many cells are overlapped by each.</a:t>
            </a:r>
            <a:endParaRPr lang="en-US" dirty="0" smtClean="0"/>
          </a:p>
          <a:p>
            <a:endParaRPr lang="en-US" dirty="0" smtClean="0"/>
          </a:p>
          <a:p>
            <a:r>
              <a:rPr lang="en-US" dirty="0" smtClean="0"/>
              <a:t>Each thread</a:t>
            </a:r>
            <a:r>
              <a:rPr lang="en-US" baseline="0" dirty="0" smtClean="0"/>
              <a:t> can consecutively processes multiple</a:t>
            </a:r>
            <a:r>
              <a:rPr lang="en-US" dirty="0" smtClean="0"/>
              <a:t> primitives, and accumulates a single counter in shared memory. After</a:t>
            </a:r>
            <a:r>
              <a:rPr lang="en-US" baseline="0" dirty="0" smtClean="0"/>
              <a:t> all primitives are processed CLICK, the output size of the whole blocks are computed via reduction and stored in global memory.</a:t>
            </a:r>
            <a:endParaRPr lang="en-US" dirty="0" smtClean="0"/>
          </a:p>
          <a:p>
            <a:endParaRPr lang="en-US" dirty="0" smtClean="0"/>
          </a:p>
          <a:p>
            <a:r>
              <a:rPr lang="en-US" dirty="0" smtClean="0"/>
              <a:t>Then we perform a scan over the</a:t>
            </a:r>
            <a:r>
              <a:rPr lang="en-US" baseline="0" dirty="0" smtClean="0"/>
              <a:t> temporary result. CLICK We only have as few elements as thread blocks, so this is very fast.</a:t>
            </a:r>
          </a:p>
          <a:p>
            <a:endParaRPr lang="en-US" baseline="0" dirty="0" smtClean="0"/>
          </a:p>
          <a:p>
            <a:r>
              <a:rPr lang="en-US" dirty="0" smtClean="0"/>
              <a:t>The scan gives</a:t>
            </a:r>
            <a:r>
              <a:rPr lang="en-US" baseline="0" dirty="0" smtClean="0"/>
              <a:t> us the </a:t>
            </a:r>
            <a:r>
              <a:rPr lang="en-US" dirty="0" smtClean="0"/>
              <a:t>total size o</a:t>
            </a:r>
            <a:r>
              <a:rPr lang="en-US" baseline="0" dirty="0" smtClean="0"/>
              <a:t>f the output array plus a segmentation of it between thread blocks.</a:t>
            </a:r>
            <a:r>
              <a:rPr lang="en-US" dirty="0" smtClean="0"/>
              <a:t> </a:t>
            </a:r>
          </a:p>
          <a:p>
            <a:endParaRPr lang="en-US" dirty="0"/>
          </a:p>
        </p:txBody>
      </p:sp>
      <p:sp>
        <p:nvSpPr>
          <p:cNvPr id="4" name="Slide Number Placeholder 3"/>
          <p:cNvSpPr>
            <a:spLocks noGrp="1"/>
          </p:cNvSpPr>
          <p:nvPr>
            <p:ph type="sldNum" sz="quarter" idx="10"/>
          </p:nvPr>
        </p:nvSpPr>
        <p:spPr/>
        <p:txBody>
          <a:bodyPr/>
          <a:lstStyle/>
          <a:p>
            <a:fld id="{56E98303-E8AB-4B48-9188-73BCA589DADB}"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now know the total size of the output array, so we allocate it and start writing the pairs of cells and primitives.</a:t>
            </a:r>
          </a:p>
          <a:p>
            <a:endParaRPr lang="en-US" baseline="0" dirty="0" smtClean="0"/>
          </a:p>
          <a:p>
            <a:r>
              <a:rPr lang="en-US" dirty="0" smtClean="0"/>
              <a:t>We use the scan result for segmentation, and because of that we have to</a:t>
            </a:r>
            <a:r>
              <a:rPr lang="en-US" baseline="0" dirty="0" smtClean="0"/>
              <a:t> map the threads to the same primitives as in the counting step. The between-block segmentation is not the only information required for conflict free writes, since we need to ensure that writes by threads in the same block do not collide.</a:t>
            </a:r>
          </a:p>
          <a:p>
            <a:endParaRPr lang="en-US" dirty="0" smtClean="0"/>
          </a:p>
          <a:p>
            <a:r>
              <a:rPr lang="en-US" baseline="0" dirty="0" smtClean="0"/>
              <a:t>We use a per-block counter in shared memory that is incremented atomically to reserve space for each thread. </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You can see how it works in the example. We first fetch the begin of the output segment for the block. And then for each primitive we compute how many cells does it overlap, reserve the space in the output and write the pairs.</a:t>
            </a:r>
          </a:p>
          <a:p>
            <a:endParaRPr lang="en-US" baseline="0" dirty="0" smtClean="0"/>
          </a:p>
          <a:p>
            <a:r>
              <a:rPr lang="en-US" baseline="0" dirty="0" smtClean="0"/>
              <a:t>It is also possible to make a scan in shared memory in the same way we did this in global memory for the blocks.</a:t>
            </a:r>
          </a:p>
          <a:p>
            <a:endParaRPr lang="en-US" baseline="0" dirty="0" smtClean="0"/>
          </a:p>
          <a:p>
            <a:r>
              <a:rPr lang="en-US" baseline="0" dirty="0" smtClean="0"/>
              <a:t>The second approach is write-conflict free, but the first is equally fast and more convenient.</a:t>
            </a:r>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fld id="{56E98303-E8AB-4B48-9188-73BCA589DADB}"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promised,</a:t>
            </a:r>
            <a:r>
              <a:rPr lang="en-US" baseline="0" dirty="0" smtClean="0"/>
              <a:t> a</a:t>
            </a:r>
            <a:r>
              <a:rPr lang="en-US" dirty="0" smtClean="0"/>
              <a:t>fter we write all</a:t>
            </a:r>
            <a:r>
              <a:rPr lang="en-US" baseline="0" dirty="0" smtClean="0"/>
              <a:t> pairs to memory we sort them.</a:t>
            </a:r>
          </a:p>
          <a:p>
            <a:endParaRPr lang="en-US" baseline="0" dirty="0" smtClean="0"/>
          </a:p>
          <a:p>
            <a:r>
              <a:rPr lang="en-US" baseline="0" dirty="0" smtClean="0"/>
              <a:t>One can use any sort algorithm for this stage.</a:t>
            </a:r>
          </a:p>
          <a:p>
            <a:endParaRPr lang="en-US" baseline="0" dirty="0" smtClean="0"/>
          </a:p>
          <a:p>
            <a:r>
              <a:rPr lang="en-US" baseline="0" dirty="0" smtClean="0"/>
              <a:t>We chose radix sort since it is the fastest GPU sort available, it has parallel implementation with linear work and constant depth complexity. Additionally a fast implementation is available in the CUDA SDK.</a:t>
            </a:r>
          </a:p>
          <a:p>
            <a:endParaRPr lang="en-US" baseline="0" dirty="0" smtClean="0"/>
          </a:p>
          <a:p>
            <a:r>
              <a:rPr lang="en-US" baseline="0" dirty="0" smtClean="0"/>
              <a:t>It is an integer sort and our cell indices are integers, so the data fits the algorithm as well.</a:t>
            </a:r>
          </a:p>
          <a:p>
            <a:endParaRPr lang="en-US" baseline="0" dirty="0" smtClean="0"/>
          </a:p>
          <a:p>
            <a:r>
              <a:rPr lang="en-US" baseline="0" dirty="0" smtClean="0"/>
              <a:t>When implementing the algorithm on a different parallel architecture (e.g. next generation GPUs or </a:t>
            </a:r>
            <a:r>
              <a:rPr lang="en-US" baseline="0" dirty="0" err="1" smtClean="0"/>
              <a:t>Larrabee</a:t>
            </a:r>
            <a:r>
              <a:rPr lang="en-US" baseline="0" dirty="0" smtClean="0"/>
              <a:t>) one can use another probably faster sort method.</a:t>
            </a:r>
            <a:endParaRPr lang="en-US" dirty="0"/>
          </a:p>
        </p:txBody>
      </p:sp>
      <p:sp>
        <p:nvSpPr>
          <p:cNvPr id="4" name="Slide Number Placeholder 3"/>
          <p:cNvSpPr>
            <a:spLocks noGrp="1"/>
          </p:cNvSpPr>
          <p:nvPr>
            <p:ph type="sldNum" sz="quarter" idx="10"/>
          </p:nvPr>
        </p:nvSpPr>
        <p:spPr/>
        <p:txBody>
          <a:bodyPr/>
          <a:lstStyle/>
          <a:p>
            <a:fld id="{56E98303-E8AB-4B48-9188-73BCA589DADB}"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From the sorted data</a:t>
            </a:r>
            <a:r>
              <a:rPr lang="en-US" baseline="0" dirty="0" smtClean="0"/>
              <a:t> we can compute the cell ranges, that we use for ray tracing.</a:t>
            </a:r>
          </a:p>
          <a:p>
            <a:endParaRPr lang="en-US" dirty="0" smtClean="0"/>
          </a:p>
          <a:p>
            <a:r>
              <a:rPr lang="en-US" dirty="0" smtClean="0"/>
              <a:t>We load</a:t>
            </a:r>
            <a:r>
              <a:rPr lang="en-US" baseline="0" dirty="0" smtClean="0"/>
              <a:t> the sorted array chunk-wise into shared memory. Then we check in parallel if neighboring cells have different cell indices. This indicates the begin and end of a range. The corresponding thread updates the grid cells.</a:t>
            </a:r>
          </a:p>
          <a:p>
            <a:endParaRPr lang="en-US" dirty="0" smtClean="0"/>
          </a:p>
          <a:p>
            <a:r>
              <a:rPr lang="en-US" dirty="0" smtClean="0"/>
              <a:t>The good thing about this approach</a:t>
            </a:r>
            <a:r>
              <a:rPr lang="en-US" baseline="0" dirty="0" smtClean="0"/>
              <a:t> is that one must make one write per non-empty cell in order to initialize all cells. For the scenes we tested usually 90% of the cells were empty, so there is a performance benefit in not accessing all cells with random accesses.</a:t>
            </a:r>
          </a:p>
          <a:p>
            <a:endParaRPr lang="en-US" baseline="0" dirty="0" smtClean="0"/>
          </a:p>
          <a:p>
            <a:r>
              <a:rPr lang="en-US" baseline="0" dirty="0" smtClean="0"/>
              <a:t>This concludes the build algorithm.</a:t>
            </a:r>
            <a:endParaRPr lang="en-US" dirty="0"/>
          </a:p>
        </p:txBody>
      </p:sp>
      <p:sp>
        <p:nvSpPr>
          <p:cNvPr id="4" name="Slide Number Placeholder 3"/>
          <p:cNvSpPr>
            <a:spLocks noGrp="1"/>
          </p:cNvSpPr>
          <p:nvPr>
            <p:ph type="sldNum" sz="quarter" idx="10"/>
          </p:nvPr>
        </p:nvSpPr>
        <p:spPr/>
        <p:txBody>
          <a:bodyPr/>
          <a:lstStyle/>
          <a:p>
            <a:fld id="{56E98303-E8AB-4B48-9188-73BCA589DADB}"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9986" name="Rectangle 2"/>
          <p:cNvSpPr>
            <a:spLocks noGrp="1" noChangeArrowheads="1"/>
          </p:cNvSpPr>
          <p:nvPr>
            <p:ph type="ctrTitle"/>
          </p:nvPr>
        </p:nvSpPr>
        <p:spPr>
          <a:xfrm>
            <a:off x="685800" y="2130425"/>
            <a:ext cx="7772400" cy="1298575"/>
          </a:xfrm>
        </p:spPr>
        <p:txBody>
          <a:bodyPr/>
          <a:lstStyle>
            <a:lvl1pPr algn="ctr">
              <a:defRPr b="1"/>
            </a:lvl1pPr>
          </a:lstStyle>
          <a:p>
            <a:r>
              <a:rPr lang="en-US" dirty="0" smtClean="0"/>
              <a:t>Click to edit Master title style</a:t>
            </a:r>
            <a:endParaRPr lang="en-US" dirty="0"/>
          </a:p>
        </p:txBody>
      </p:sp>
      <p:sp>
        <p:nvSpPr>
          <p:cNvPr id="169987" name="Rectangle 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dirty="0" smtClean="0"/>
              <a:t>Click to edit Master subtitle style</a:t>
            </a:r>
            <a:endParaRPr lang="en-US" dirty="0"/>
          </a:p>
        </p:txBody>
      </p:sp>
      <p:sp>
        <p:nvSpPr>
          <p:cNvPr id="169988" name="Rectangle 4"/>
          <p:cNvSpPr>
            <a:spLocks noChangeArrowheads="1"/>
          </p:cNvSpPr>
          <p:nvPr userDrawn="1"/>
        </p:nvSpPr>
        <p:spPr bwMode="auto">
          <a:xfrm>
            <a:off x="0" y="0"/>
            <a:ext cx="9144000" cy="260350"/>
          </a:xfrm>
          <a:prstGeom prst="rect">
            <a:avLst/>
          </a:prstGeom>
          <a:gradFill rotWithShape="1">
            <a:gsLst>
              <a:gs pos="0">
                <a:srgbClr val="336699"/>
              </a:gs>
              <a:gs pos="100000">
                <a:schemeClr val="bg1"/>
              </a:gs>
            </a:gsLst>
            <a:lin ang="0" scaled="1"/>
          </a:gradFill>
          <a:ln w="9525">
            <a:noFill/>
            <a:miter lim="800000"/>
            <a:headEnd/>
            <a:tailEnd/>
          </a:ln>
        </p:spPr>
        <p:txBody>
          <a:bodyPr/>
          <a:lstStyle/>
          <a:p>
            <a:endParaRPr lang="en-US" sz="2400" i="0">
              <a:latin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1"/>
          </p:nvPr>
        </p:nvSpPr>
        <p:spPr/>
        <p:txBody>
          <a:bodyPr/>
          <a:lstStyle>
            <a:lvl1pPr>
              <a:defRPr/>
            </a:lvl1pPr>
          </a:lstStyle>
          <a:p>
            <a:endParaRPr lang="bg-B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76250"/>
            <a:ext cx="2057400" cy="59769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76250"/>
            <a:ext cx="6019800" cy="59769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1"/>
          </p:nvPr>
        </p:nvSpPr>
        <p:spPr/>
        <p:txBody>
          <a:bodyPr/>
          <a:lstStyle>
            <a:lvl1pPr>
              <a:defRPr/>
            </a:lvl1pPr>
          </a:lstStyle>
          <a:p>
            <a:endParaRPr lang="bg-BG"/>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476250"/>
            <a:ext cx="6408737" cy="5762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196975"/>
            <a:ext cx="4038600" cy="52562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96975"/>
            <a:ext cx="4038600" cy="52562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1"/>
          </p:nvPr>
        </p:nvSpPr>
        <p:spPr>
          <a:xfrm>
            <a:off x="7010400" y="0"/>
            <a:ext cx="2133600" cy="260350"/>
          </a:xfrm>
        </p:spPr>
        <p:txBody>
          <a:bodyPr/>
          <a:lstStyle>
            <a:lvl1pPr>
              <a:defRPr/>
            </a:lvl1pPr>
          </a:lstStyle>
          <a:p>
            <a:endParaRPr lang="bg-BG"/>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476250"/>
            <a:ext cx="6408737" cy="5762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196975"/>
            <a:ext cx="8229600" cy="25511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00488"/>
            <a:ext cx="8229600" cy="2552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1"/>
          </p:nvPr>
        </p:nvSpPr>
        <p:spPr>
          <a:xfrm>
            <a:off x="7010400" y="0"/>
            <a:ext cx="2133600" cy="260350"/>
          </a:xfrm>
        </p:spPr>
        <p:txBody>
          <a:bodyPr/>
          <a:lstStyle>
            <a:lvl1pPr>
              <a:defRPr/>
            </a:lvl1pPr>
          </a:lstStyle>
          <a:p>
            <a:endParaRPr lang="bg-BG"/>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68313" y="476250"/>
            <a:ext cx="6408737" cy="57626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96975"/>
            <a:ext cx="8229600" cy="25511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3900488"/>
            <a:ext cx="8229600" cy="2552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1"/>
          </p:nvPr>
        </p:nvSpPr>
        <p:spPr>
          <a:xfrm>
            <a:off x="7010400" y="0"/>
            <a:ext cx="2133600" cy="260350"/>
          </a:xfrm>
        </p:spPr>
        <p:txBody>
          <a:bodyPr/>
          <a:lstStyle>
            <a:lvl1pPr>
              <a:defRPr/>
            </a:lvl1pPr>
          </a:lstStyle>
          <a:p>
            <a:endParaRPr lang="bg-BG"/>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68313" y="476250"/>
            <a:ext cx="6408737" cy="57626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96975"/>
            <a:ext cx="4038600" cy="52562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196975"/>
            <a:ext cx="4038600" cy="52562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1"/>
          </p:nvPr>
        </p:nvSpPr>
        <p:spPr>
          <a:xfrm>
            <a:off x="7010400" y="0"/>
            <a:ext cx="2133600" cy="260350"/>
          </a:xfrm>
        </p:spPr>
        <p:txBody>
          <a:bodyPr/>
          <a:lstStyle>
            <a:lvl1pPr>
              <a:defRPr/>
            </a:lvl1pPr>
          </a:lstStyle>
          <a:p>
            <a:endParaRPr lang="bg-BG"/>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68313" y="476250"/>
            <a:ext cx="6408737" cy="576263"/>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196975"/>
            <a:ext cx="4038600" cy="25511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196975"/>
            <a:ext cx="4038600" cy="25511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00488"/>
            <a:ext cx="4038600" cy="2552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00488"/>
            <a:ext cx="4038600" cy="2552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7"/>
          <p:cNvSpPr>
            <a:spLocks noGrp="1"/>
          </p:cNvSpPr>
          <p:nvPr>
            <p:ph type="dt" sz="half" idx="11"/>
          </p:nvPr>
        </p:nvSpPr>
        <p:spPr>
          <a:xfrm>
            <a:off x="7010400" y="0"/>
            <a:ext cx="2133600" cy="260350"/>
          </a:xfrm>
        </p:spPr>
        <p:txBody>
          <a:bodyPr/>
          <a:lstStyle>
            <a:lvl1pPr>
              <a:defRPr/>
            </a:lvl1pPr>
          </a:lstStyle>
          <a:p>
            <a:endParaRPr lang="bg-B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1"/>
          </p:nvPr>
        </p:nvSpPr>
        <p:spPr/>
        <p:txBody>
          <a:bodyPr/>
          <a:lstStyle>
            <a:lvl1pPr>
              <a:defRPr/>
            </a:lvl1pPr>
          </a:lstStyle>
          <a:p>
            <a:endParaRPr lang="bg-BG"/>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Date Placeholder 4"/>
          <p:cNvSpPr>
            <a:spLocks noGrp="1"/>
          </p:cNvSpPr>
          <p:nvPr>
            <p:ph type="dt" sz="half" idx="11"/>
          </p:nvPr>
        </p:nvSpPr>
        <p:spPr/>
        <p:txBody>
          <a:bodyPr/>
          <a:lstStyle>
            <a:lvl1pPr>
              <a:defRPr/>
            </a:lvl1pPr>
          </a:lstStyle>
          <a:p>
            <a:endParaRPr lang="bg-B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196975"/>
            <a:ext cx="403860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96975"/>
            <a:ext cx="403860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1"/>
          </p:nvPr>
        </p:nvSpPr>
        <p:spPr/>
        <p:txBody>
          <a:bodyPr/>
          <a:lstStyle>
            <a:lvl1pPr>
              <a:defRPr/>
            </a:lvl1pPr>
          </a:lstStyle>
          <a:p>
            <a:endParaRPr lang="bg-B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7"/>
          <p:cNvSpPr>
            <a:spLocks noGrp="1"/>
          </p:cNvSpPr>
          <p:nvPr>
            <p:ph type="dt" sz="half" idx="11"/>
          </p:nvPr>
        </p:nvSpPr>
        <p:spPr/>
        <p:txBody>
          <a:bodyPr/>
          <a:lstStyle>
            <a:lvl1pPr>
              <a:defRPr/>
            </a:lvl1pPr>
          </a:lstStyle>
          <a:p>
            <a:endParaRPr lang="bg-B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32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Font typeface="Wingdings" pitchFamily="2" charset="2"/>
              <a:buChar char="§"/>
              <a:defRPr sz="2800"/>
            </a:lvl1pPr>
            <a:lvl2pPr marL="457200" indent="0">
              <a:buFont typeface="Calibri" pitchFamily="34" charset="0"/>
              <a:buChar char="–"/>
              <a:defRPr sz="2400"/>
            </a:lvl2pPr>
            <a:lvl3pPr marL="914400" indent="0">
              <a:buFont typeface="Wingdings" pitchFamily="2" charset="2"/>
              <a:buChar char="§"/>
              <a:defRPr sz="2000"/>
            </a:lvl3pPr>
            <a:lvl4pPr marL="1371600" indent="0">
              <a:buFont typeface="Calibri" pitchFamily="34" charset="0"/>
              <a:buChar char="–"/>
              <a:defRPr sz="1800"/>
            </a:lvl4pPr>
            <a:lvl5pPr marL="1828800" indent="0">
              <a:buFont typeface="Calibri" pitchFamily="34" charset="0"/>
              <a:buChar char="»"/>
              <a:defRPr sz="16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6" name="Date Placeholder 5"/>
          <p:cNvSpPr>
            <a:spLocks noGrp="1"/>
          </p:cNvSpPr>
          <p:nvPr>
            <p:ph type="dt" sz="half" idx="11"/>
          </p:nvPr>
        </p:nvSpPr>
        <p:spPr/>
        <p:txBody>
          <a:bodyPr/>
          <a:lstStyle>
            <a:lvl1pPr>
              <a:defRPr/>
            </a:lvl1pPr>
          </a:lstStyle>
          <a:p>
            <a:endParaRPr lang="bg-B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bg-B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bg-B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5"/>
          <p:cNvSpPr>
            <a:spLocks noGrp="1"/>
          </p:cNvSpPr>
          <p:nvPr>
            <p:ph type="dt" sz="half" idx="11"/>
          </p:nvPr>
        </p:nvSpPr>
        <p:spPr/>
        <p:txBody>
          <a:bodyPr/>
          <a:lstStyle>
            <a:lvl1pPr>
              <a:defRPr/>
            </a:lvl1pPr>
          </a:lstStyle>
          <a:p>
            <a:endParaRPr lang="bg-B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bwMode="auto">
          <a:xfrm>
            <a:off x="468313" y="476250"/>
            <a:ext cx="6408737" cy="5762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68963" name="Rectangle 3"/>
          <p:cNvSpPr>
            <a:spLocks noGrp="1" noChangeArrowheads="1"/>
          </p:cNvSpPr>
          <p:nvPr>
            <p:ph type="body" idx="1"/>
          </p:nvPr>
        </p:nvSpPr>
        <p:spPr bwMode="auto">
          <a:xfrm>
            <a:off x="457200" y="1196975"/>
            <a:ext cx="8229600" cy="52562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68964" name="Rectangle 4"/>
          <p:cNvSpPr>
            <a:spLocks noChangeArrowheads="1"/>
          </p:cNvSpPr>
          <p:nvPr/>
        </p:nvSpPr>
        <p:spPr bwMode="auto">
          <a:xfrm>
            <a:off x="0" y="0"/>
            <a:ext cx="9144000" cy="260350"/>
          </a:xfrm>
          <a:prstGeom prst="rect">
            <a:avLst/>
          </a:prstGeom>
          <a:gradFill rotWithShape="1">
            <a:gsLst>
              <a:gs pos="0">
                <a:srgbClr val="336699"/>
              </a:gs>
              <a:gs pos="100000">
                <a:schemeClr val="bg1"/>
              </a:gs>
            </a:gsLst>
            <a:lin ang="0" scaled="1"/>
          </a:gradFill>
          <a:ln w="9525">
            <a:noFill/>
            <a:miter lim="800000"/>
            <a:headEnd/>
            <a:tailEnd/>
          </a:ln>
        </p:spPr>
        <p:txBody>
          <a:bodyPr/>
          <a:lstStyle/>
          <a:p>
            <a:endParaRPr lang="en-US" sz="2400" i="0">
              <a:latin typeface="Times New Roman" pitchFamily="18" charset="0"/>
            </a:endParaRPr>
          </a:p>
        </p:txBody>
      </p:sp>
      <p:sp>
        <p:nvSpPr>
          <p:cNvPr id="168965" name="Rectangle 5"/>
          <p:cNvSpPr>
            <a:spLocks noChangeArrowheads="1"/>
          </p:cNvSpPr>
          <p:nvPr/>
        </p:nvSpPr>
        <p:spPr bwMode="auto">
          <a:xfrm>
            <a:off x="0" y="6597650"/>
            <a:ext cx="9144000" cy="260350"/>
          </a:xfrm>
          <a:prstGeom prst="rect">
            <a:avLst/>
          </a:prstGeom>
          <a:gradFill rotWithShape="1">
            <a:gsLst>
              <a:gs pos="0">
                <a:schemeClr val="bg1"/>
              </a:gs>
              <a:gs pos="100000">
                <a:srgbClr val="336699"/>
              </a:gs>
            </a:gsLst>
            <a:lin ang="0" scaled="1"/>
          </a:gradFill>
          <a:ln w="9525">
            <a:noFill/>
            <a:miter lim="800000"/>
            <a:headEnd/>
            <a:tailEnd/>
          </a:ln>
        </p:spPr>
        <p:txBody>
          <a:bodyPr/>
          <a:lstStyle/>
          <a:p>
            <a:pPr algn="r"/>
            <a:r>
              <a:rPr lang="en-US" sz="1400" i="0" dirty="0" smtClean="0">
                <a:solidFill>
                  <a:srgbClr val="336699"/>
                </a:solidFill>
              </a:rPr>
              <a:t>A Parallel Algorithm</a:t>
            </a:r>
            <a:r>
              <a:rPr lang="en-US" sz="1400" i="0" baseline="0" dirty="0" smtClean="0">
                <a:solidFill>
                  <a:srgbClr val="336699"/>
                </a:solidFill>
              </a:rPr>
              <a:t> for Construction of Uniform Grids                                                                       </a:t>
            </a:r>
            <a:r>
              <a:rPr lang="en-US" sz="1400" i="0" dirty="0" err="1" smtClean="0">
                <a:solidFill>
                  <a:schemeClr val="accent2">
                    <a:lumMod val="20000"/>
                    <a:lumOff val="80000"/>
                  </a:schemeClr>
                </a:solidFill>
              </a:rPr>
              <a:t>Javor</a:t>
            </a:r>
            <a:r>
              <a:rPr lang="en-US" sz="1400" i="0" dirty="0" smtClean="0">
                <a:solidFill>
                  <a:schemeClr val="accent2">
                    <a:lumMod val="20000"/>
                    <a:lumOff val="80000"/>
                  </a:schemeClr>
                </a:solidFill>
              </a:rPr>
              <a:t> </a:t>
            </a:r>
            <a:r>
              <a:rPr lang="en-US" sz="1400" i="0" dirty="0" err="1" smtClean="0">
                <a:solidFill>
                  <a:schemeClr val="accent2">
                    <a:lumMod val="20000"/>
                    <a:lumOff val="80000"/>
                  </a:schemeClr>
                </a:solidFill>
              </a:rPr>
              <a:t>Kalojanov</a:t>
            </a:r>
            <a:endParaRPr lang="bg-BG" sz="1400" i="0" dirty="0">
              <a:solidFill>
                <a:schemeClr val="accent2">
                  <a:lumMod val="20000"/>
                  <a:lumOff val="80000"/>
                </a:schemeClr>
              </a:solidFill>
            </a:endParaRPr>
          </a:p>
        </p:txBody>
      </p:sp>
      <p:sp>
        <p:nvSpPr>
          <p:cNvPr id="168971" name="Rectangle 11"/>
          <p:cNvSpPr>
            <a:spLocks noGrp="1" noChangeArrowheads="1"/>
          </p:cNvSpPr>
          <p:nvPr>
            <p:ph type="dt" sz="half" idx="2"/>
          </p:nvPr>
        </p:nvSpPr>
        <p:spPr bwMode="auto">
          <a:xfrm>
            <a:off x="7010400" y="0"/>
            <a:ext cx="2133600"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solidFill>
                  <a:srgbClr val="336699"/>
                </a:solidFill>
              </a:defRPr>
            </a:lvl1pPr>
          </a:lstStyle>
          <a:p>
            <a:endParaRPr lang="bg-BG"/>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8" r:id="rId6"/>
    <p:sldLayoutId id="2147483689" r:id="rId7"/>
    <p:sldLayoutId id="2147483690"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iming>
    <p:tnLst>
      <p:par>
        <p:cTn id="1" dur="indefinite" restart="never" nodeType="tmRoot"/>
      </p:par>
    </p:tnLst>
  </p:timing>
  <p:hf sldNum="0" hdr="0" dt="0"/>
  <p:txStyles>
    <p:titleStyle>
      <a:lvl1pPr algn="l" rtl="0" eaLnBrk="1" fontAlgn="base" hangingPunct="1">
        <a:spcBef>
          <a:spcPct val="0"/>
        </a:spcBef>
        <a:spcAft>
          <a:spcPct val="0"/>
        </a:spcAft>
        <a:defRPr sz="3200" b="1">
          <a:solidFill>
            <a:srgbClr val="003366"/>
          </a:solidFill>
          <a:latin typeface="Calibri" pitchFamily="34" charset="0"/>
          <a:ea typeface="+mj-ea"/>
          <a:cs typeface="+mj-cs"/>
        </a:defRPr>
      </a:lvl1pPr>
      <a:lvl2pPr algn="l" rtl="0" eaLnBrk="1" fontAlgn="base" hangingPunct="1">
        <a:spcBef>
          <a:spcPct val="0"/>
        </a:spcBef>
        <a:spcAft>
          <a:spcPct val="0"/>
        </a:spcAft>
        <a:defRPr sz="3600">
          <a:solidFill>
            <a:srgbClr val="003366"/>
          </a:solidFill>
          <a:latin typeface="Arial" charset="0"/>
        </a:defRPr>
      </a:lvl2pPr>
      <a:lvl3pPr algn="l" rtl="0" eaLnBrk="1" fontAlgn="base" hangingPunct="1">
        <a:spcBef>
          <a:spcPct val="0"/>
        </a:spcBef>
        <a:spcAft>
          <a:spcPct val="0"/>
        </a:spcAft>
        <a:defRPr sz="3600">
          <a:solidFill>
            <a:srgbClr val="003366"/>
          </a:solidFill>
          <a:latin typeface="Arial" charset="0"/>
        </a:defRPr>
      </a:lvl3pPr>
      <a:lvl4pPr algn="l" rtl="0" eaLnBrk="1" fontAlgn="base" hangingPunct="1">
        <a:spcBef>
          <a:spcPct val="0"/>
        </a:spcBef>
        <a:spcAft>
          <a:spcPct val="0"/>
        </a:spcAft>
        <a:defRPr sz="3600">
          <a:solidFill>
            <a:srgbClr val="003366"/>
          </a:solidFill>
          <a:latin typeface="Arial" charset="0"/>
        </a:defRPr>
      </a:lvl4pPr>
      <a:lvl5pPr algn="l" rtl="0" eaLnBrk="1" fontAlgn="base" hangingPunct="1">
        <a:spcBef>
          <a:spcPct val="0"/>
        </a:spcBef>
        <a:spcAft>
          <a:spcPct val="0"/>
        </a:spcAft>
        <a:defRPr sz="3600">
          <a:solidFill>
            <a:srgbClr val="003366"/>
          </a:solidFill>
          <a:latin typeface="Arial" charset="0"/>
        </a:defRPr>
      </a:lvl5pPr>
      <a:lvl6pPr marL="457200" algn="l" rtl="0" eaLnBrk="1" fontAlgn="base" hangingPunct="1">
        <a:spcBef>
          <a:spcPct val="0"/>
        </a:spcBef>
        <a:spcAft>
          <a:spcPct val="0"/>
        </a:spcAft>
        <a:defRPr sz="3600">
          <a:solidFill>
            <a:srgbClr val="003366"/>
          </a:solidFill>
          <a:latin typeface="Arial" charset="0"/>
        </a:defRPr>
      </a:lvl6pPr>
      <a:lvl7pPr marL="914400" algn="l" rtl="0" eaLnBrk="1" fontAlgn="base" hangingPunct="1">
        <a:spcBef>
          <a:spcPct val="0"/>
        </a:spcBef>
        <a:spcAft>
          <a:spcPct val="0"/>
        </a:spcAft>
        <a:defRPr sz="3600">
          <a:solidFill>
            <a:srgbClr val="003366"/>
          </a:solidFill>
          <a:latin typeface="Arial" charset="0"/>
        </a:defRPr>
      </a:lvl7pPr>
      <a:lvl8pPr marL="1371600" algn="l" rtl="0" eaLnBrk="1" fontAlgn="base" hangingPunct="1">
        <a:spcBef>
          <a:spcPct val="0"/>
        </a:spcBef>
        <a:spcAft>
          <a:spcPct val="0"/>
        </a:spcAft>
        <a:defRPr sz="3600">
          <a:solidFill>
            <a:srgbClr val="003366"/>
          </a:solidFill>
          <a:latin typeface="Arial" charset="0"/>
        </a:defRPr>
      </a:lvl8pPr>
      <a:lvl9pPr marL="1828800" algn="l" rtl="0" eaLnBrk="1" fontAlgn="base" hangingPunct="1">
        <a:spcBef>
          <a:spcPct val="0"/>
        </a:spcBef>
        <a:spcAft>
          <a:spcPct val="0"/>
        </a:spcAft>
        <a:defRPr sz="3600">
          <a:solidFill>
            <a:srgbClr val="003366"/>
          </a:solidFill>
          <a:latin typeface="Arial" charset="0"/>
        </a:defRPr>
      </a:lvl9pPr>
    </p:titleStyle>
    <p:bodyStyle>
      <a:lvl1pPr marL="342900" indent="-342900" algn="l" rtl="0" eaLnBrk="1" fontAlgn="base" hangingPunct="1">
        <a:spcBef>
          <a:spcPct val="20000"/>
        </a:spcBef>
        <a:spcAft>
          <a:spcPct val="0"/>
        </a:spcAft>
        <a:buClr>
          <a:srgbClr val="336699"/>
        </a:buClr>
        <a:buFont typeface="Wingdings" pitchFamily="2" charset="2"/>
        <a:buChar char="§"/>
        <a:defRPr sz="2800">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AAED2"/>
        </a:buClr>
        <a:buFont typeface="Arial" charset="0"/>
        <a:buChar char="–"/>
        <a:defRPr sz="2400">
          <a:solidFill>
            <a:schemeClr val="tx1"/>
          </a:solidFill>
          <a:latin typeface="Calibri" pitchFamily="34" charset="0"/>
        </a:defRPr>
      </a:lvl2pPr>
      <a:lvl3pPr marL="1143000" indent="-228600" algn="l" rtl="0" eaLnBrk="1" fontAlgn="base" hangingPunct="1">
        <a:spcBef>
          <a:spcPct val="20000"/>
        </a:spcBef>
        <a:spcAft>
          <a:spcPct val="0"/>
        </a:spcAft>
        <a:buClr>
          <a:schemeClr val="bg2"/>
        </a:buClr>
        <a:buFont typeface="Wingdings" pitchFamily="2" charset="2"/>
        <a:buChar char="§"/>
        <a:defRPr sz="2200">
          <a:solidFill>
            <a:schemeClr val="tx1"/>
          </a:solidFill>
          <a:latin typeface="Calibri" pitchFamily="34" charset="0"/>
        </a:defRPr>
      </a:lvl3pPr>
      <a:lvl4pPr marL="1600200" indent="-228600" algn="l" rtl="0" eaLnBrk="1" fontAlgn="base" hangingPunct="1">
        <a:spcBef>
          <a:spcPct val="20000"/>
        </a:spcBef>
        <a:spcAft>
          <a:spcPct val="0"/>
        </a:spcAft>
        <a:buClr>
          <a:schemeClr val="bg2"/>
        </a:buClr>
        <a:buFont typeface="Arial" charset="0"/>
        <a:buChar char="–"/>
        <a:defRPr sz="2000">
          <a:solidFill>
            <a:schemeClr val="tx1"/>
          </a:solidFill>
          <a:latin typeface="Calibri" pitchFamily="34" charset="0"/>
        </a:defRPr>
      </a:lvl4pPr>
      <a:lvl5pPr marL="2057400" indent="-228600" algn="l" rtl="0" eaLnBrk="1" fontAlgn="base" hangingPunct="1">
        <a:spcBef>
          <a:spcPct val="20000"/>
        </a:spcBef>
        <a:spcAft>
          <a:spcPct val="0"/>
        </a:spcAft>
        <a:buClr>
          <a:schemeClr val="bg2"/>
        </a:buClr>
        <a:buFont typeface="Arial" charset="0"/>
        <a:buChar char="»"/>
        <a:defRPr>
          <a:solidFill>
            <a:schemeClr val="tx1"/>
          </a:solidFill>
          <a:latin typeface="Calibri" pitchFamily="34" charset="0"/>
        </a:defRPr>
      </a:lvl5pPr>
      <a:lvl6pPr marL="2514600" indent="-228600" algn="l" rtl="0" eaLnBrk="1" fontAlgn="base" hangingPunct="1">
        <a:spcBef>
          <a:spcPct val="20000"/>
        </a:spcBef>
        <a:spcAft>
          <a:spcPct val="0"/>
        </a:spcAft>
        <a:buClr>
          <a:schemeClr val="bg2"/>
        </a:buClr>
        <a:buFont typeface="Arial" charset="0"/>
        <a:buChar char="»"/>
        <a:defRPr>
          <a:solidFill>
            <a:schemeClr val="tx1"/>
          </a:solidFill>
          <a:latin typeface="+mn-lt"/>
        </a:defRPr>
      </a:lvl6pPr>
      <a:lvl7pPr marL="2971800" indent="-228600" algn="l" rtl="0" eaLnBrk="1" fontAlgn="base" hangingPunct="1">
        <a:spcBef>
          <a:spcPct val="20000"/>
        </a:spcBef>
        <a:spcAft>
          <a:spcPct val="0"/>
        </a:spcAft>
        <a:buClr>
          <a:schemeClr val="bg2"/>
        </a:buClr>
        <a:buFont typeface="Arial" charset="0"/>
        <a:buChar char="»"/>
        <a:defRPr>
          <a:solidFill>
            <a:schemeClr val="tx1"/>
          </a:solidFill>
          <a:latin typeface="+mn-lt"/>
        </a:defRPr>
      </a:lvl7pPr>
      <a:lvl8pPr marL="3429000" indent="-228600" algn="l" rtl="0" eaLnBrk="1" fontAlgn="base" hangingPunct="1">
        <a:spcBef>
          <a:spcPct val="20000"/>
        </a:spcBef>
        <a:spcAft>
          <a:spcPct val="0"/>
        </a:spcAft>
        <a:buClr>
          <a:schemeClr val="bg2"/>
        </a:buClr>
        <a:buFont typeface="Arial" charset="0"/>
        <a:buChar char="»"/>
        <a:defRPr>
          <a:solidFill>
            <a:schemeClr val="tx1"/>
          </a:solidFill>
          <a:latin typeface="+mn-lt"/>
        </a:defRPr>
      </a:lvl8pPr>
      <a:lvl9pPr marL="3886200" indent="-228600" algn="l" rtl="0" eaLnBrk="1" fontAlgn="base" hangingPunct="1">
        <a:spcBef>
          <a:spcPct val="20000"/>
        </a:spcBef>
        <a:spcAft>
          <a:spcPct val="0"/>
        </a:spcAft>
        <a:buClr>
          <a:schemeClr val="bg2"/>
        </a:buClr>
        <a:buFont typeface="Arial" charset="0"/>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 Parallel Algorithm for Construction of Uniform Grids</a:t>
            </a:r>
            <a:endParaRPr lang="en-US" dirty="0"/>
          </a:p>
        </p:txBody>
      </p:sp>
      <p:sp>
        <p:nvSpPr>
          <p:cNvPr id="3" name="Subtitle 2"/>
          <p:cNvSpPr>
            <a:spLocks noGrp="1"/>
          </p:cNvSpPr>
          <p:nvPr>
            <p:ph type="subTitle" idx="1"/>
          </p:nvPr>
        </p:nvSpPr>
        <p:spPr/>
        <p:txBody>
          <a:bodyPr/>
          <a:lstStyle/>
          <a:p>
            <a:r>
              <a:rPr lang="en-US" sz="2400" dirty="0" err="1" smtClean="0">
                <a:solidFill>
                  <a:schemeClr val="tx1">
                    <a:lumMod val="50000"/>
                    <a:lumOff val="50000"/>
                  </a:schemeClr>
                </a:solidFill>
              </a:rPr>
              <a:t>Javor</a:t>
            </a:r>
            <a:r>
              <a:rPr lang="en-US" sz="2400" dirty="0" smtClean="0">
                <a:solidFill>
                  <a:schemeClr val="tx1">
                    <a:lumMod val="50000"/>
                    <a:lumOff val="50000"/>
                  </a:schemeClr>
                </a:solidFill>
              </a:rPr>
              <a:t> </a:t>
            </a:r>
            <a:r>
              <a:rPr lang="en-US" sz="2400" dirty="0" err="1" smtClean="0">
                <a:solidFill>
                  <a:schemeClr val="tx1">
                    <a:lumMod val="50000"/>
                    <a:lumOff val="50000"/>
                  </a:schemeClr>
                </a:solidFill>
              </a:rPr>
              <a:t>Kalojanov</a:t>
            </a:r>
            <a:r>
              <a:rPr lang="en-US" sz="2400" dirty="0" smtClean="0">
                <a:solidFill>
                  <a:schemeClr val="tx1">
                    <a:lumMod val="50000"/>
                    <a:lumOff val="50000"/>
                  </a:schemeClr>
                </a:solidFill>
              </a:rPr>
              <a:t>, Philipp </a:t>
            </a:r>
            <a:r>
              <a:rPr lang="en-US" sz="2400" dirty="0" err="1" smtClean="0">
                <a:solidFill>
                  <a:schemeClr val="tx1">
                    <a:lumMod val="50000"/>
                    <a:lumOff val="50000"/>
                  </a:schemeClr>
                </a:solidFill>
              </a:rPr>
              <a:t>Slusallek</a:t>
            </a:r>
            <a:endParaRPr lang="en-US" sz="2400" dirty="0" smtClean="0">
              <a:solidFill>
                <a:schemeClr val="tx1">
                  <a:lumMod val="50000"/>
                  <a:lumOff val="50000"/>
                </a:schemeClr>
              </a:solidFill>
            </a:endParaRPr>
          </a:p>
          <a:p>
            <a:r>
              <a:rPr lang="en-US" sz="2400" dirty="0" smtClean="0">
                <a:solidFill>
                  <a:schemeClr val="tx1">
                    <a:lumMod val="50000"/>
                    <a:lumOff val="50000"/>
                  </a:schemeClr>
                </a:solidFill>
              </a:rPr>
              <a:t>Saarland University</a:t>
            </a:r>
            <a:endParaRPr lang="en-US" sz="2400" dirty="0">
              <a:solidFill>
                <a:schemeClr val="tx1">
                  <a:lumMod val="50000"/>
                  <a:lumOff val="50000"/>
                </a:schemeClr>
              </a:solidFill>
            </a:endParaRPr>
          </a:p>
        </p:txBody>
      </p:sp>
    </p:spTree>
  </p:cSld>
  <p:clrMapOvr>
    <a:masterClrMapping/>
  </p:clrMapOvr>
  <p:transition advTm="13921"/>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a:t>
            </a:r>
            <a:endParaRPr lang="en-US" dirty="0"/>
          </a:p>
        </p:txBody>
      </p:sp>
      <p:graphicFrame>
        <p:nvGraphicFramePr>
          <p:cNvPr id="6" name="Content Placeholder 3"/>
          <p:cNvGraphicFramePr>
            <a:graphicFrameLocks noGrp="1"/>
          </p:cNvGraphicFramePr>
          <p:nvPr>
            <p:ph sz="half" idx="1"/>
          </p:nvPr>
        </p:nvGraphicFramePr>
        <p:xfrm>
          <a:off x="1071538" y="1142984"/>
          <a:ext cx="7143800" cy="3160719"/>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p:cNvSpPr>
            <a:spLocks noGrp="1"/>
          </p:cNvSpPr>
          <p:nvPr>
            <p:ph type="body" sz="half" idx="2"/>
          </p:nvPr>
        </p:nvSpPr>
        <p:spPr>
          <a:xfrm>
            <a:off x="457200" y="4714884"/>
            <a:ext cx="8229600" cy="1738304"/>
          </a:xfrm>
        </p:spPr>
        <p:txBody>
          <a:bodyPr/>
          <a:lstStyle/>
          <a:p>
            <a:r>
              <a:rPr lang="en-US" dirty="0" smtClean="0"/>
              <a:t>Runtime dominated by sorting</a:t>
            </a:r>
          </a:p>
          <a:p>
            <a:r>
              <a:rPr lang="en-US" dirty="0" smtClean="0"/>
              <a:t>Linear work complexity</a:t>
            </a:r>
          </a:p>
          <a:p>
            <a:r>
              <a:rPr lang="en-US" dirty="0" smtClean="0"/>
              <a:t>No write conflicts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graphicFrame>
        <p:nvGraphicFramePr>
          <p:cNvPr id="5" name="Content Placeholder 4"/>
          <p:cNvGraphicFramePr>
            <a:graphicFrameLocks noGrp="1"/>
          </p:cNvGraphicFramePr>
          <p:nvPr>
            <p:ph idx="1"/>
          </p:nvPr>
        </p:nvGraphicFramePr>
        <p:xfrm>
          <a:off x="1142976" y="2428868"/>
          <a:ext cx="6858048" cy="3200400"/>
        </p:xfrm>
        <a:graphic>
          <a:graphicData uri="http://schemas.openxmlformats.org/drawingml/2006/table">
            <a:tbl>
              <a:tblPr firstRow="1" bandRow="1">
                <a:effectLst>
                  <a:outerShdw blurRad="50800" dist="38100" dir="13500000" algn="br" rotWithShape="0">
                    <a:prstClr val="black">
                      <a:alpha val="40000"/>
                    </a:prstClr>
                  </a:outerShdw>
                </a:effectLst>
                <a:tableStyleId>{9DCAF9ED-07DC-4A11-8D7F-57B35C25682E}</a:tableStyleId>
              </a:tblPr>
              <a:tblGrid>
                <a:gridCol w="1714512"/>
                <a:gridCol w="1714512"/>
                <a:gridCol w="1714512"/>
                <a:gridCol w="1714512"/>
              </a:tblGrid>
              <a:tr h="532131">
                <a:tc>
                  <a:txBody>
                    <a:bodyPr/>
                    <a:lstStyle/>
                    <a:p>
                      <a:pPr algn="ctr"/>
                      <a:r>
                        <a:rPr lang="en-US" dirty="0" smtClean="0"/>
                        <a:t>Model</a:t>
                      </a:r>
                      <a:br>
                        <a:rPr lang="en-US" dirty="0" smtClean="0"/>
                      </a:br>
                      <a:r>
                        <a:rPr lang="en-US" sz="1800" b="1" kern="1200" baseline="0" dirty="0" smtClean="0">
                          <a:solidFill>
                            <a:schemeClr val="lt1"/>
                          </a:solidFill>
                          <a:latin typeface="+mn-lt"/>
                          <a:ea typeface="+mn-ea"/>
                          <a:cs typeface="+mn-cs"/>
                        </a:rPr>
                        <a:t>(Triangles)</a:t>
                      </a:r>
                      <a:endParaRPr lang="en-US" dirty="0"/>
                    </a:p>
                  </a:txBody>
                  <a:tcPr/>
                </a:tc>
                <a:tc>
                  <a:txBody>
                    <a:bodyPr/>
                    <a:lstStyle/>
                    <a:p>
                      <a:pPr algn="ctr"/>
                      <a:r>
                        <a:rPr lang="en-US" sz="1800" b="1" kern="1200" baseline="0" dirty="0" smtClean="0">
                          <a:solidFill>
                            <a:schemeClr val="lt1"/>
                          </a:solidFill>
                          <a:latin typeface="+mn-lt"/>
                          <a:ea typeface="+mn-ea"/>
                          <a:cs typeface="+mn-cs"/>
                        </a:rPr>
                        <a:t>LBVH</a:t>
                      </a:r>
                      <a:br>
                        <a:rPr lang="en-US" sz="1800" b="1" kern="1200" baseline="0" dirty="0" smtClean="0">
                          <a:solidFill>
                            <a:schemeClr val="lt1"/>
                          </a:solidFill>
                          <a:latin typeface="+mn-lt"/>
                          <a:ea typeface="+mn-ea"/>
                          <a:cs typeface="+mn-cs"/>
                        </a:rPr>
                      </a:br>
                      <a:r>
                        <a:rPr lang="en-US" sz="1800" b="1" kern="1200" baseline="0" dirty="0" smtClean="0">
                          <a:solidFill>
                            <a:schemeClr val="lt1"/>
                          </a:solidFill>
                          <a:latin typeface="+mn-lt"/>
                          <a:ea typeface="+mn-ea"/>
                          <a:cs typeface="+mn-cs"/>
                        </a:rPr>
                        <a:t>GTX280</a:t>
                      </a:r>
                      <a:endParaRPr lang="en-US" dirty="0"/>
                    </a:p>
                  </a:txBody>
                  <a:tcPr/>
                </a:tc>
                <a:tc>
                  <a:txBody>
                    <a:bodyPr/>
                    <a:lstStyle/>
                    <a:p>
                      <a:pPr algn="ctr"/>
                      <a:r>
                        <a:rPr lang="en-US" sz="1800" b="1" kern="1200" baseline="0" dirty="0" smtClean="0">
                          <a:solidFill>
                            <a:schemeClr val="lt1"/>
                          </a:solidFill>
                          <a:latin typeface="+mn-lt"/>
                          <a:ea typeface="+mn-ea"/>
                          <a:cs typeface="+mn-cs"/>
                        </a:rPr>
                        <a:t>Grid</a:t>
                      </a:r>
                      <a:br>
                        <a:rPr lang="en-US" sz="1800" b="1" kern="1200" baseline="0" dirty="0" smtClean="0">
                          <a:solidFill>
                            <a:schemeClr val="lt1"/>
                          </a:solidFill>
                          <a:latin typeface="+mn-lt"/>
                          <a:ea typeface="+mn-ea"/>
                          <a:cs typeface="+mn-cs"/>
                        </a:rPr>
                      </a:br>
                      <a:r>
                        <a:rPr lang="en-US" sz="1800" b="1" kern="1200" baseline="0" dirty="0" smtClean="0">
                          <a:solidFill>
                            <a:schemeClr val="lt1"/>
                          </a:solidFill>
                          <a:latin typeface="+mn-lt"/>
                          <a:ea typeface="+mn-ea"/>
                          <a:cs typeface="+mn-cs"/>
                        </a:rPr>
                        <a:t>GTX280</a:t>
                      </a:r>
                      <a:endParaRPr lang="en-US" dirty="0"/>
                    </a:p>
                  </a:txBody>
                  <a:tcPr/>
                </a:tc>
                <a:tc>
                  <a:txBody>
                    <a:bodyPr/>
                    <a:lstStyle/>
                    <a:p>
                      <a:pPr algn="ctr"/>
                      <a:r>
                        <a:rPr lang="en-US" sz="1800" b="1" kern="1200" baseline="0" dirty="0" smtClean="0">
                          <a:solidFill>
                            <a:schemeClr val="lt1"/>
                          </a:solidFill>
                          <a:latin typeface="+mn-lt"/>
                          <a:ea typeface="+mn-ea"/>
                          <a:cs typeface="+mn-cs"/>
                        </a:rPr>
                        <a:t>Hybrid BVH</a:t>
                      </a:r>
                      <a:br>
                        <a:rPr lang="en-US" sz="1800" b="1" kern="1200" baseline="0" dirty="0" smtClean="0">
                          <a:solidFill>
                            <a:schemeClr val="lt1"/>
                          </a:solidFill>
                          <a:latin typeface="+mn-lt"/>
                          <a:ea typeface="+mn-ea"/>
                          <a:cs typeface="+mn-cs"/>
                        </a:rPr>
                      </a:br>
                      <a:r>
                        <a:rPr lang="en-US" sz="1800" b="1" kern="1200" baseline="0" dirty="0" smtClean="0">
                          <a:solidFill>
                            <a:schemeClr val="lt1"/>
                          </a:solidFill>
                          <a:latin typeface="+mn-lt"/>
                          <a:ea typeface="+mn-ea"/>
                          <a:cs typeface="+mn-cs"/>
                        </a:rPr>
                        <a:t>GTX280</a:t>
                      </a:r>
                      <a:endParaRPr lang="en-US" dirty="0"/>
                    </a:p>
                  </a:txBody>
                  <a:tcPr/>
                </a:tc>
              </a:tr>
              <a:tr h="532131">
                <a:tc>
                  <a:txBody>
                    <a:bodyPr/>
                    <a:lstStyle/>
                    <a:p>
                      <a:pPr algn="ctr"/>
                      <a:r>
                        <a:rPr lang="en-US" sz="1800" kern="1200" baseline="0" dirty="0" smtClean="0">
                          <a:solidFill>
                            <a:schemeClr val="dk1"/>
                          </a:solidFill>
                          <a:latin typeface="+mn-lt"/>
                          <a:ea typeface="+mn-ea"/>
                          <a:cs typeface="+mn-cs"/>
                        </a:rPr>
                        <a:t>Fairy</a:t>
                      </a:r>
                    </a:p>
                    <a:p>
                      <a:pPr algn="ctr"/>
                      <a:r>
                        <a:rPr lang="en-US" sz="1800" kern="1200" baseline="0" dirty="0" smtClean="0">
                          <a:solidFill>
                            <a:schemeClr val="dk1"/>
                          </a:solidFill>
                          <a:latin typeface="+mn-lt"/>
                          <a:ea typeface="+mn-ea"/>
                          <a:cs typeface="+mn-cs"/>
                        </a:rPr>
                        <a:t>(174K)</a:t>
                      </a:r>
                      <a:endParaRPr lang="en-US" dirty="0"/>
                    </a:p>
                  </a:txBody>
                  <a:tcPr/>
                </a:tc>
                <a:tc>
                  <a:txBody>
                    <a:bodyPr/>
                    <a:lstStyle/>
                    <a:p>
                      <a:pPr algn="ctr"/>
                      <a:r>
                        <a:rPr lang="en-US" sz="1800" kern="1200" baseline="0" dirty="0" smtClean="0">
                          <a:solidFill>
                            <a:schemeClr val="dk1"/>
                          </a:solidFill>
                          <a:latin typeface="+mn-lt"/>
                          <a:ea typeface="+mn-ea"/>
                          <a:cs typeface="+mn-cs"/>
                        </a:rPr>
                        <a:t>10.3ms</a:t>
                      </a:r>
                      <a:br>
                        <a:rPr lang="en-US" sz="1800" kern="1200" baseline="0" dirty="0" smtClean="0">
                          <a:solidFill>
                            <a:schemeClr val="dk1"/>
                          </a:solidFill>
                          <a:latin typeface="+mn-lt"/>
                          <a:ea typeface="+mn-ea"/>
                          <a:cs typeface="+mn-cs"/>
                        </a:rPr>
                      </a:br>
                      <a:r>
                        <a:rPr lang="en-US" sz="1800" kern="1200" baseline="0" dirty="0" smtClean="0">
                          <a:solidFill>
                            <a:schemeClr val="dk1"/>
                          </a:solidFill>
                          <a:latin typeface="+mn-lt"/>
                          <a:ea typeface="+mn-ea"/>
                          <a:cs typeface="+mn-cs"/>
                        </a:rPr>
                        <a:t>1.8 fps</a:t>
                      </a:r>
                      <a:endParaRPr lang="en-US" dirty="0"/>
                    </a:p>
                  </a:txBody>
                  <a:tcPr/>
                </a:tc>
                <a:tc>
                  <a:txBody>
                    <a:bodyPr/>
                    <a:lstStyle/>
                    <a:p>
                      <a:pPr algn="ctr"/>
                      <a:r>
                        <a:rPr lang="en-US" sz="1800" kern="1200" baseline="0" dirty="0" smtClean="0">
                          <a:solidFill>
                            <a:schemeClr val="dk1"/>
                          </a:solidFill>
                          <a:latin typeface="+mn-lt"/>
                          <a:ea typeface="+mn-ea"/>
                          <a:cs typeface="+mn-cs"/>
                        </a:rPr>
                        <a:t>24ms</a:t>
                      </a:r>
                      <a:br>
                        <a:rPr lang="en-US" sz="1800" kern="1200" baseline="0" dirty="0" smtClean="0">
                          <a:solidFill>
                            <a:schemeClr val="dk1"/>
                          </a:solidFill>
                          <a:latin typeface="+mn-lt"/>
                          <a:ea typeface="+mn-ea"/>
                          <a:cs typeface="+mn-cs"/>
                        </a:rPr>
                      </a:br>
                      <a:r>
                        <a:rPr lang="en-US" sz="1800" kern="1200" baseline="0" dirty="0" smtClean="0">
                          <a:solidFill>
                            <a:schemeClr val="dk1"/>
                          </a:solidFill>
                          <a:latin typeface="+mn-lt"/>
                          <a:ea typeface="+mn-ea"/>
                          <a:cs typeface="+mn-cs"/>
                        </a:rPr>
                        <a:t>3.5 fps</a:t>
                      </a:r>
                      <a:endParaRPr lang="en-US" dirty="0"/>
                    </a:p>
                  </a:txBody>
                  <a:tcPr/>
                </a:tc>
                <a:tc>
                  <a:txBody>
                    <a:bodyPr/>
                    <a:lstStyle/>
                    <a:p>
                      <a:pPr algn="ctr"/>
                      <a:r>
                        <a:rPr lang="en-US" sz="1800" kern="1200" baseline="0" dirty="0" smtClean="0">
                          <a:solidFill>
                            <a:schemeClr val="dk1"/>
                          </a:solidFill>
                          <a:latin typeface="+mn-lt"/>
                          <a:ea typeface="+mn-ea"/>
                          <a:cs typeface="+mn-cs"/>
                        </a:rPr>
                        <a:t>124ms</a:t>
                      </a:r>
                      <a:br>
                        <a:rPr lang="en-US" sz="1800" kern="1200" baseline="0" dirty="0" smtClean="0">
                          <a:solidFill>
                            <a:schemeClr val="dk1"/>
                          </a:solidFill>
                          <a:latin typeface="+mn-lt"/>
                          <a:ea typeface="+mn-ea"/>
                          <a:cs typeface="+mn-cs"/>
                        </a:rPr>
                      </a:br>
                      <a:r>
                        <a:rPr lang="en-US" sz="1800" kern="1200" baseline="0" dirty="0" smtClean="0">
                          <a:solidFill>
                            <a:schemeClr val="dk1"/>
                          </a:solidFill>
                          <a:latin typeface="+mn-lt"/>
                          <a:ea typeface="+mn-ea"/>
                          <a:cs typeface="+mn-cs"/>
                        </a:rPr>
                        <a:t>11.6 fps</a:t>
                      </a:r>
                      <a:endParaRPr lang="en-US" dirty="0"/>
                    </a:p>
                  </a:txBody>
                  <a:tcPr/>
                </a:tc>
              </a:tr>
              <a:tr h="532131">
                <a:tc>
                  <a:txBody>
                    <a:bodyPr/>
                    <a:lstStyle/>
                    <a:p>
                      <a:pPr algn="ctr"/>
                      <a:r>
                        <a:rPr lang="en-US" dirty="0" smtClean="0"/>
                        <a:t>Bunny/Dragon</a:t>
                      </a:r>
                      <a:r>
                        <a:rPr lang="en-US" baseline="0" dirty="0" smtClean="0"/>
                        <a:t> </a:t>
                      </a:r>
                      <a:r>
                        <a:rPr lang="en-US" baseline="0" dirty="0" smtClean="0"/>
                        <a:t>(252K)</a:t>
                      </a:r>
                      <a:endParaRPr lang="en-US" dirty="0"/>
                    </a:p>
                  </a:txBody>
                  <a:tcPr/>
                </a:tc>
                <a:tc>
                  <a:txBody>
                    <a:bodyPr/>
                    <a:lstStyle/>
                    <a:p>
                      <a:pPr algn="ctr"/>
                      <a:r>
                        <a:rPr lang="en-US" sz="1800" kern="1200" baseline="0" dirty="0" smtClean="0">
                          <a:solidFill>
                            <a:schemeClr val="dk1"/>
                          </a:solidFill>
                          <a:latin typeface="+mn-lt"/>
                          <a:ea typeface="+mn-ea"/>
                          <a:cs typeface="+mn-cs"/>
                        </a:rPr>
                        <a:t>17ms</a:t>
                      </a:r>
                      <a:br>
                        <a:rPr lang="en-US" sz="1800" kern="1200" baseline="0" dirty="0" smtClean="0">
                          <a:solidFill>
                            <a:schemeClr val="dk1"/>
                          </a:solidFill>
                          <a:latin typeface="+mn-lt"/>
                          <a:ea typeface="+mn-ea"/>
                          <a:cs typeface="+mn-cs"/>
                        </a:rPr>
                      </a:br>
                      <a:r>
                        <a:rPr lang="en-US" sz="1800" kern="1200" baseline="0" dirty="0" smtClean="0">
                          <a:solidFill>
                            <a:schemeClr val="dk1"/>
                          </a:solidFill>
                          <a:latin typeface="+mn-lt"/>
                          <a:ea typeface="+mn-ea"/>
                          <a:cs typeface="+mn-cs"/>
                        </a:rPr>
                        <a:t>7.3 fps</a:t>
                      </a:r>
                      <a:endParaRPr lang="en-US" dirty="0"/>
                    </a:p>
                  </a:txBody>
                  <a:tcPr/>
                </a:tc>
                <a:tc>
                  <a:txBody>
                    <a:bodyPr/>
                    <a:lstStyle/>
                    <a:p>
                      <a:pPr algn="ctr"/>
                      <a:r>
                        <a:rPr lang="en-US" sz="1800" kern="1200" baseline="0" dirty="0" smtClean="0">
                          <a:solidFill>
                            <a:schemeClr val="dk1"/>
                          </a:solidFill>
                          <a:latin typeface="+mn-lt"/>
                          <a:ea typeface="+mn-ea"/>
                          <a:cs typeface="+mn-cs"/>
                        </a:rPr>
                        <a:t>13ms</a:t>
                      </a:r>
                      <a:br>
                        <a:rPr lang="en-US" sz="1800" kern="1200" baseline="0" dirty="0" smtClean="0">
                          <a:solidFill>
                            <a:schemeClr val="dk1"/>
                          </a:solidFill>
                          <a:latin typeface="+mn-lt"/>
                          <a:ea typeface="+mn-ea"/>
                          <a:cs typeface="+mn-cs"/>
                        </a:rPr>
                      </a:br>
                      <a:r>
                        <a:rPr lang="en-US" sz="1800" kern="1200" baseline="0" dirty="0" smtClean="0">
                          <a:solidFill>
                            <a:schemeClr val="dk1"/>
                          </a:solidFill>
                          <a:latin typeface="+mn-lt"/>
                          <a:ea typeface="+mn-ea"/>
                          <a:cs typeface="+mn-cs"/>
                        </a:rPr>
                        <a:t>7.7 fps</a:t>
                      </a:r>
                      <a:endParaRPr lang="en-US" dirty="0"/>
                    </a:p>
                  </a:txBody>
                  <a:tcPr/>
                </a:tc>
                <a:tc>
                  <a:txBody>
                    <a:bodyPr/>
                    <a:lstStyle/>
                    <a:p>
                      <a:pPr algn="ctr"/>
                      <a:r>
                        <a:rPr lang="en-US" sz="1800" kern="1200" baseline="0" dirty="0" smtClean="0">
                          <a:solidFill>
                            <a:schemeClr val="dk1"/>
                          </a:solidFill>
                          <a:latin typeface="+mn-lt"/>
                          <a:ea typeface="+mn-ea"/>
                          <a:cs typeface="+mn-cs"/>
                        </a:rPr>
                        <a:t>66ms</a:t>
                      </a:r>
                      <a:br>
                        <a:rPr lang="en-US" sz="1800" kern="1200" baseline="0" dirty="0" smtClean="0">
                          <a:solidFill>
                            <a:schemeClr val="dk1"/>
                          </a:solidFill>
                          <a:latin typeface="+mn-lt"/>
                          <a:ea typeface="+mn-ea"/>
                          <a:cs typeface="+mn-cs"/>
                        </a:rPr>
                      </a:br>
                      <a:r>
                        <a:rPr lang="en-US" sz="1800" kern="1200" baseline="0" dirty="0" smtClean="0">
                          <a:solidFill>
                            <a:schemeClr val="dk1"/>
                          </a:solidFill>
                          <a:latin typeface="+mn-lt"/>
                          <a:ea typeface="+mn-ea"/>
                          <a:cs typeface="+mn-cs"/>
                        </a:rPr>
                        <a:t>7.6 fps</a:t>
                      </a:r>
                      <a:endParaRPr lang="en-US" dirty="0"/>
                    </a:p>
                  </a:txBody>
                  <a:tcPr/>
                </a:tc>
              </a:tr>
              <a:tr h="532131">
                <a:tc>
                  <a:txBody>
                    <a:bodyPr/>
                    <a:lstStyle/>
                    <a:p>
                      <a:pPr algn="ctr"/>
                      <a:r>
                        <a:rPr lang="en-US" dirty="0" smtClean="0"/>
                        <a:t>Conference</a:t>
                      </a:r>
                      <a:br>
                        <a:rPr lang="en-US" dirty="0" smtClean="0"/>
                      </a:br>
                      <a:r>
                        <a:rPr lang="en-US" dirty="0" smtClean="0"/>
                        <a:t>(284K)</a:t>
                      </a:r>
                      <a:endParaRPr lang="en-US" dirty="0"/>
                    </a:p>
                  </a:txBody>
                  <a:tcPr/>
                </a:tc>
                <a:tc>
                  <a:txBody>
                    <a:bodyPr/>
                    <a:lstStyle/>
                    <a:p>
                      <a:pPr algn="ctr"/>
                      <a:r>
                        <a:rPr lang="en-US" sz="1800" kern="1200" baseline="0" dirty="0" smtClean="0">
                          <a:solidFill>
                            <a:schemeClr val="dk1"/>
                          </a:solidFill>
                          <a:latin typeface="+mn-lt"/>
                          <a:ea typeface="+mn-ea"/>
                          <a:cs typeface="+mn-cs"/>
                        </a:rPr>
                        <a:t>19ms</a:t>
                      </a:r>
                      <a:br>
                        <a:rPr lang="en-US" sz="1800" kern="1200" baseline="0" dirty="0" smtClean="0">
                          <a:solidFill>
                            <a:schemeClr val="dk1"/>
                          </a:solidFill>
                          <a:latin typeface="+mn-lt"/>
                          <a:ea typeface="+mn-ea"/>
                          <a:cs typeface="+mn-cs"/>
                        </a:rPr>
                      </a:br>
                      <a:r>
                        <a:rPr lang="en-US" sz="1800" kern="1200" baseline="0" dirty="0" smtClean="0">
                          <a:solidFill>
                            <a:schemeClr val="dk1"/>
                          </a:solidFill>
                          <a:latin typeface="+mn-lt"/>
                          <a:ea typeface="+mn-ea"/>
                          <a:cs typeface="+mn-cs"/>
                        </a:rPr>
                        <a:t>6.7 fps</a:t>
                      </a:r>
                      <a:endParaRPr lang="en-US" dirty="0"/>
                    </a:p>
                  </a:txBody>
                  <a:tcPr/>
                </a:tc>
                <a:tc>
                  <a:txBody>
                    <a:bodyPr/>
                    <a:lstStyle/>
                    <a:p>
                      <a:pPr algn="ctr"/>
                      <a:r>
                        <a:rPr lang="en-US" sz="1800" kern="1200" baseline="0" dirty="0" smtClean="0">
                          <a:solidFill>
                            <a:schemeClr val="dk1"/>
                          </a:solidFill>
                          <a:latin typeface="+mn-lt"/>
                          <a:ea typeface="+mn-ea"/>
                          <a:cs typeface="+mn-cs"/>
                        </a:rPr>
                        <a:t>27ms</a:t>
                      </a:r>
                      <a:br>
                        <a:rPr lang="en-US" sz="1800" kern="1200" baseline="0" dirty="0" smtClean="0">
                          <a:solidFill>
                            <a:schemeClr val="dk1"/>
                          </a:solidFill>
                          <a:latin typeface="+mn-lt"/>
                          <a:ea typeface="+mn-ea"/>
                          <a:cs typeface="+mn-cs"/>
                        </a:rPr>
                      </a:br>
                      <a:r>
                        <a:rPr lang="en-US" sz="1800" kern="1200" baseline="0" dirty="0" smtClean="0">
                          <a:solidFill>
                            <a:schemeClr val="dk1"/>
                          </a:solidFill>
                          <a:latin typeface="+mn-lt"/>
                          <a:ea typeface="+mn-ea"/>
                          <a:cs typeface="+mn-cs"/>
                        </a:rPr>
                        <a:t>7.0 fps</a:t>
                      </a:r>
                      <a:endParaRPr lang="en-US" dirty="0"/>
                    </a:p>
                  </a:txBody>
                  <a:tcPr/>
                </a:tc>
                <a:tc>
                  <a:txBody>
                    <a:bodyPr/>
                    <a:lstStyle/>
                    <a:p>
                      <a:pPr algn="ctr"/>
                      <a:r>
                        <a:rPr lang="en-US" sz="1800" kern="1200" baseline="0" dirty="0" smtClean="0">
                          <a:solidFill>
                            <a:schemeClr val="dk1"/>
                          </a:solidFill>
                          <a:latin typeface="+mn-lt"/>
                          <a:ea typeface="+mn-ea"/>
                          <a:cs typeface="+mn-cs"/>
                        </a:rPr>
                        <a:t>105ms</a:t>
                      </a:r>
                      <a:br>
                        <a:rPr lang="en-US" sz="1800" kern="1200" baseline="0" dirty="0" smtClean="0">
                          <a:solidFill>
                            <a:schemeClr val="dk1"/>
                          </a:solidFill>
                          <a:latin typeface="+mn-lt"/>
                          <a:ea typeface="+mn-ea"/>
                          <a:cs typeface="+mn-cs"/>
                        </a:rPr>
                      </a:br>
                      <a:r>
                        <a:rPr lang="en-US" sz="1800" kern="1200" baseline="0" dirty="0" smtClean="0">
                          <a:solidFill>
                            <a:schemeClr val="dk1"/>
                          </a:solidFill>
                          <a:latin typeface="+mn-lt"/>
                          <a:ea typeface="+mn-ea"/>
                          <a:cs typeface="+mn-cs"/>
                        </a:rPr>
                        <a:t>22.9 fps</a:t>
                      </a:r>
                      <a:endParaRPr lang="en-US" dirty="0"/>
                    </a:p>
                  </a:txBody>
                  <a:tcPr/>
                </a:tc>
              </a:tr>
              <a:tr h="532131">
                <a:tc>
                  <a:txBody>
                    <a:bodyPr/>
                    <a:lstStyle/>
                    <a:p>
                      <a:pPr algn="ctr"/>
                      <a:r>
                        <a:rPr lang="en-US" dirty="0" smtClean="0"/>
                        <a:t>Soda Hall</a:t>
                      </a:r>
                      <a:br>
                        <a:rPr lang="en-US" dirty="0" smtClean="0"/>
                      </a:br>
                      <a:r>
                        <a:rPr lang="en-US" dirty="0" smtClean="0"/>
                        <a:t>(2.2M)</a:t>
                      </a:r>
                      <a:endParaRPr lang="en-US" dirty="0"/>
                    </a:p>
                  </a:txBody>
                  <a:tcPr/>
                </a:tc>
                <a:tc>
                  <a:txBody>
                    <a:bodyPr/>
                    <a:lstStyle/>
                    <a:p>
                      <a:pPr algn="ctr"/>
                      <a:r>
                        <a:rPr lang="en-US" sz="1800" kern="1200" baseline="0" dirty="0" smtClean="0">
                          <a:solidFill>
                            <a:schemeClr val="dk1"/>
                          </a:solidFill>
                          <a:latin typeface="+mn-lt"/>
                          <a:ea typeface="+mn-ea"/>
                          <a:cs typeface="+mn-cs"/>
                        </a:rPr>
                        <a:t>66ms</a:t>
                      </a:r>
                      <a:br>
                        <a:rPr lang="en-US" sz="1800" kern="1200" baseline="0" dirty="0" smtClean="0">
                          <a:solidFill>
                            <a:schemeClr val="dk1"/>
                          </a:solidFill>
                          <a:latin typeface="+mn-lt"/>
                          <a:ea typeface="+mn-ea"/>
                          <a:cs typeface="+mn-cs"/>
                        </a:rPr>
                      </a:br>
                      <a:r>
                        <a:rPr lang="en-US" sz="1800" kern="1200" baseline="0" dirty="0" smtClean="0">
                          <a:solidFill>
                            <a:schemeClr val="dk1"/>
                          </a:solidFill>
                          <a:latin typeface="+mn-lt"/>
                          <a:ea typeface="+mn-ea"/>
                          <a:cs typeface="+mn-cs"/>
                        </a:rPr>
                        <a:t>3.0 fps</a:t>
                      </a:r>
                      <a:endParaRPr lang="en-US" dirty="0"/>
                    </a:p>
                  </a:txBody>
                  <a:tcPr/>
                </a:tc>
                <a:tc>
                  <a:txBody>
                    <a:bodyPr/>
                    <a:lstStyle/>
                    <a:p>
                      <a:pPr algn="ctr"/>
                      <a:r>
                        <a:rPr lang="en-US" sz="1800" kern="1200" baseline="0" dirty="0" smtClean="0">
                          <a:solidFill>
                            <a:schemeClr val="dk1"/>
                          </a:solidFill>
                          <a:latin typeface="+mn-lt"/>
                          <a:ea typeface="+mn-ea"/>
                          <a:cs typeface="+mn-cs"/>
                        </a:rPr>
                        <a:t>130ms</a:t>
                      </a:r>
                      <a:br>
                        <a:rPr lang="en-US" sz="1800" kern="1200" baseline="0" dirty="0" smtClean="0">
                          <a:solidFill>
                            <a:schemeClr val="dk1"/>
                          </a:solidFill>
                          <a:latin typeface="+mn-lt"/>
                          <a:ea typeface="+mn-ea"/>
                          <a:cs typeface="+mn-cs"/>
                        </a:rPr>
                      </a:br>
                      <a:r>
                        <a:rPr lang="en-US" sz="1800" kern="1200" baseline="0" dirty="0" smtClean="0">
                          <a:solidFill>
                            <a:schemeClr val="dk1"/>
                          </a:solidFill>
                          <a:latin typeface="+mn-lt"/>
                          <a:ea typeface="+mn-ea"/>
                          <a:cs typeface="+mn-cs"/>
                        </a:rPr>
                        <a:t>6.3 fps</a:t>
                      </a:r>
                      <a:endParaRPr lang="en-US" dirty="0"/>
                    </a:p>
                  </a:txBody>
                  <a:tcPr/>
                </a:tc>
                <a:tc>
                  <a:txBody>
                    <a:bodyPr/>
                    <a:lstStyle/>
                    <a:p>
                      <a:pPr algn="ctr"/>
                      <a:r>
                        <a:rPr lang="en-US" sz="1800" kern="1200" baseline="0" dirty="0" smtClean="0">
                          <a:solidFill>
                            <a:schemeClr val="dk1"/>
                          </a:solidFill>
                          <a:latin typeface="+mn-lt"/>
                          <a:ea typeface="+mn-ea"/>
                          <a:cs typeface="+mn-cs"/>
                        </a:rPr>
                        <a:t>445ms</a:t>
                      </a:r>
                      <a:br>
                        <a:rPr lang="en-US" sz="1800" kern="1200" baseline="0" dirty="0" smtClean="0">
                          <a:solidFill>
                            <a:schemeClr val="dk1"/>
                          </a:solidFill>
                          <a:latin typeface="+mn-lt"/>
                          <a:ea typeface="+mn-ea"/>
                          <a:cs typeface="+mn-cs"/>
                        </a:rPr>
                      </a:br>
                      <a:r>
                        <a:rPr lang="en-US" sz="1800" kern="1200" baseline="0" dirty="0" smtClean="0">
                          <a:solidFill>
                            <a:schemeClr val="dk1"/>
                          </a:solidFill>
                          <a:latin typeface="+mn-lt"/>
                          <a:ea typeface="+mn-ea"/>
                          <a:cs typeface="+mn-cs"/>
                        </a:rPr>
                        <a:t>20.7 fps</a:t>
                      </a:r>
                      <a:endParaRPr lang="en-US" dirty="0"/>
                    </a:p>
                  </a:txBody>
                  <a:tcPr/>
                </a:tc>
              </a:tr>
            </a:tbl>
          </a:graphicData>
        </a:graphic>
      </p:graphicFrame>
      <p:sp>
        <p:nvSpPr>
          <p:cNvPr id="6" name="TextBox 5"/>
          <p:cNvSpPr txBox="1"/>
          <p:nvPr/>
        </p:nvSpPr>
        <p:spPr>
          <a:xfrm>
            <a:off x="642910" y="5715016"/>
            <a:ext cx="7786742" cy="707886"/>
          </a:xfrm>
          <a:prstGeom prst="rect">
            <a:avLst/>
          </a:prstGeom>
          <a:noFill/>
        </p:spPr>
        <p:txBody>
          <a:bodyPr wrap="square" rtlCol="0">
            <a:spAutoFit/>
          </a:bodyPr>
          <a:lstStyle/>
          <a:p>
            <a:r>
              <a:rPr lang="en-US" sz="2000" dirty="0" smtClean="0"/>
              <a:t>Times for primary rays and simple shading (no shadows). Frame rate does not include build time. 1024</a:t>
            </a:r>
            <a:r>
              <a:rPr lang="en-US" sz="2000" baseline="30000" dirty="0" smtClean="0"/>
              <a:t>2</a:t>
            </a:r>
            <a:r>
              <a:rPr lang="en-US" sz="2000" dirty="0" smtClean="0"/>
              <a:t> window.</a:t>
            </a:r>
          </a:p>
        </p:txBody>
      </p:sp>
      <p:pic>
        <p:nvPicPr>
          <p:cNvPr id="7" name="Picture 6" descr="fairy_ws.jpg"/>
          <p:cNvPicPr>
            <a:picLocks noChangeAspect="1"/>
          </p:cNvPicPr>
          <p:nvPr/>
        </p:nvPicPr>
        <p:blipFill>
          <a:blip r:embed="rId3" cstate="print"/>
          <a:stretch>
            <a:fillRect/>
          </a:stretch>
        </p:blipFill>
        <p:spPr>
          <a:xfrm>
            <a:off x="1137357" y="1000108"/>
            <a:ext cx="1439999" cy="1080000"/>
          </a:xfrm>
          <a:prstGeom prst="rect">
            <a:avLst/>
          </a:prstGeom>
          <a:ln>
            <a:noFill/>
          </a:ln>
          <a:effectLst>
            <a:outerShdw blurRad="50800" dist="38100" dir="13500000" algn="br" rotWithShape="0">
              <a:prstClr val="black">
                <a:alpha val="40000"/>
              </a:prstClr>
            </a:outerShdw>
          </a:effectLst>
        </p:spPr>
      </p:pic>
      <p:pic>
        <p:nvPicPr>
          <p:cNvPr id="8" name="Picture 7" descr="bunny_dragon_2_ws.jpg"/>
          <p:cNvPicPr>
            <a:picLocks noChangeAspect="1"/>
          </p:cNvPicPr>
          <p:nvPr/>
        </p:nvPicPr>
        <p:blipFill>
          <a:blip r:embed="rId4" cstate="print"/>
          <a:stretch>
            <a:fillRect/>
          </a:stretch>
        </p:blipFill>
        <p:spPr>
          <a:xfrm>
            <a:off x="2994744" y="1000108"/>
            <a:ext cx="1440000" cy="1080000"/>
          </a:xfrm>
          <a:prstGeom prst="rect">
            <a:avLst/>
          </a:prstGeom>
          <a:ln>
            <a:noFill/>
          </a:ln>
          <a:effectLst>
            <a:outerShdw blurRad="50800" dist="38100" dir="13500000" algn="br" rotWithShape="0">
              <a:prstClr val="black">
                <a:alpha val="40000"/>
              </a:prstClr>
            </a:outerShdw>
          </a:effectLst>
        </p:spPr>
      </p:pic>
      <p:pic>
        <p:nvPicPr>
          <p:cNvPr id="9" name="Picture 8" descr="conference_ws.jpg"/>
          <p:cNvPicPr>
            <a:picLocks noChangeAspect="1"/>
          </p:cNvPicPr>
          <p:nvPr/>
        </p:nvPicPr>
        <p:blipFill>
          <a:blip r:embed="rId5" cstate="print"/>
          <a:stretch>
            <a:fillRect/>
          </a:stretch>
        </p:blipFill>
        <p:spPr>
          <a:xfrm>
            <a:off x="4780694" y="1000108"/>
            <a:ext cx="1440000" cy="1080000"/>
          </a:xfrm>
          <a:prstGeom prst="rect">
            <a:avLst/>
          </a:prstGeom>
          <a:ln>
            <a:noFill/>
          </a:ln>
          <a:effectLst>
            <a:outerShdw blurRad="50800" dist="38100" dir="13500000" algn="br" rotWithShape="0">
              <a:prstClr val="black">
                <a:alpha val="40000"/>
              </a:prstClr>
            </a:outerShdw>
          </a:effectLst>
        </p:spPr>
      </p:pic>
      <p:pic>
        <p:nvPicPr>
          <p:cNvPr id="10" name="Picture 9" descr="soda_ws.jpg"/>
          <p:cNvPicPr>
            <a:picLocks noChangeAspect="1"/>
          </p:cNvPicPr>
          <p:nvPr/>
        </p:nvPicPr>
        <p:blipFill>
          <a:blip r:embed="rId6" cstate="print"/>
          <a:stretch>
            <a:fillRect/>
          </a:stretch>
        </p:blipFill>
        <p:spPr>
          <a:xfrm>
            <a:off x="6566644" y="1000108"/>
            <a:ext cx="1440000" cy="1080000"/>
          </a:xfrm>
          <a:prstGeom prst="rect">
            <a:avLst/>
          </a:prstGeom>
          <a:ln>
            <a:noFill/>
          </a:ln>
          <a:effectLst>
            <a:outerShdw blurRad="50800" dist="38100" dir="13500000" algn="br" rotWithShape="0">
              <a:prstClr val="black">
                <a:alpha val="40000"/>
              </a:prstClr>
            </a:outerShdw>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Work</a:t>
            </a:r>
            <a:endParaRPr lang="en-US" dirty="0"/>
          </a:p>
        </p:txBody>
      </p:sp>
      <p:sp>
        <p:nvSpPr>
          <p:cNvPr id="3" name="Content Placeholder 2"/>
          <p:cNvSpPr>
            <a:spLocks noGrp="1"/>
          </p:cNvSpPr>
          <p:nvPr>
            <p:ph idx="1"/>
          </p:nvPr>
        </p:nvSpPr>
        <p:spPr/>
        <p:txBody>
          <a:bodyPr/>
          <a:lstStyle/>
          <a:p>
            <a:r>
              <a:rPr lang="en-US" dirty="0" smtClean="0"/>
              <a:t>Apply to other acceleration structures</a:t>
            </a:r>
          </a:p>
          <a:p>
            <a:r>
              <a:rPr lang="en-US" dirty="0" smtClean="0"/>
              <a:t>Two level grids</a:t>
            </a:r>
          </a:p>
          <a:p>
            <a:pPr lvl="1"/>
            <a:r>
              <a:rPr lang="en-US" dirty="0" smtClean="0"/>
              <a:t>Top level – uniform grid</a:t>
            </a:r>
          </a:p>
          <a:p>
            <a:pPr lvl="1"/>
            <a:r>
              <a:rPr lang="en-US" dirty="0" smtClean="0"/>
              <a:t>Each cell is a grid</a:t>
            </a:r>
          </a:p>
          <a:p>
            <a:pPr lvl="2"/>
            <a:r>
              <a:rPr lang="en-US" dirty="0" smtClean="0"/>
              <a:t>Independent resolution</a:t>
            </a:r>
          </a:p>
          <a:p>
            <a:pPr lvl="1"/>
            <a:r>
              <a:rPr lang="en-US" dirty="0" smtClean="0"/>
              <a:t>Single sorting pass for level 2</a:t>
            </a:r>
            <a:endParaRPr lang="en-US" dirty="0"/>
          </a:p>
        </p:txBody>
      </p:sp>
      <p:graphicFrame>
        <p:nvGraphicFramePr>
          <p:cNvPr id="5" name="Content Placeholder 4"/>
          <p:cNvGraphicFramePr>
            <a:graphicFrameLocks/>
          </p:cNvGraphicFramePr>
          <p:nvPr/>
        </p:nvGraphicFramePr>
        <p:xfrm>
          <a:off x="1185846" y="4071942"/>
          <a:ext cx="6772308" cy="1920240"/>
        </p:xfrm>
        <a:graphic>
          <a:graphicData uri="http://schemas.openxmlformats.org/drawingml/2006/table">
            <a:tbl>
              <a:tblPr firstRow="1" bandRow="1">
                <a:effectLst>
                  <a:outerShdw blurRad="50800" dist="38100" dir="13500000" algn="br" rotWithShape="0">
                    <a:prstClr val="black">
                      <a:alpha val="40000"/>
                    </a:prstClr>
                  </a:outerShdw>
                </a:effectLst>
                <a:tableStyleId>{72833802-FEF1-4C79-8D5D-14CF1EAF98D9}</a:tableStyleId>
              </a:tblPr>
              <a:tblGrid>
                <a:gridCol w="1777610"/>
                <a:gridCol w="1797391"/>
                <a:gridCol w="1532408"/>
                <a:gridCol w="1664899"/>
              </a:tblGrid>
              <a:tr h="532131">
                <a:tc>
                  <a:txBody>
                    <a:bodyPr/>
                    <a:lstStyle/>
                    <a:p>
                      <a:pPr algn="ctr"/>
                      <a:r>
                        <a:rPr lang="en-US" dirty="0" smtClean="0"/>
                        <a:t>Model</a:t>
                      </a:r>
                      <a:br>
                        <a:rPr lang="en-US" dirty="0" smtClean="0"/>
                      </a:br>
                      <a:r>
                        <a:rPr lang="en-US" sz="1800" kern="1200" baseline="0" dirty="0" smtClean="0"/>
                        <a:t>(Triangles)</a:t>
                      </a:r>
                      <a:endParaRPr lang="en-US" dirty="0"/>
                    </a:p>
                  </a:txBody>
                  <a:tcPr/>
                </a:tc>
                <a:tc>
                  <a:txBody>
                    <a:bodyPr/>
                    <a:lstStyle/>
                    <a:p>
                      <a:pPr algn="ctr"/>
                      <a:r>
                        <a:rPr lang="en-US" sz="1800" kern="1200" baseline="0" dirty="0" smtClean="0"/>
                        <a:t>Hybrid BVH</a:t>
                      </a:r>
                      <a:br>
                        <a:rPr lang="en-US" sz="1800" kern="1200" baseline="0" dirty="0" smtClean="0"/>
                      </a:br>
                      <a:r>
                        <a:rPr lang="en-US" sz="1800" kern="1200" baseline="0" dirty="0" smtClean="0"/>
                        <a:t>GTX280</a:t>
                      </a:r>
                      <a:endParaRPr lang="en-US" dirty="0"/>
                    </a:p>
                  </a:txBody>
                  <a:tcPr/>
                </a:tc>
                <a:tc>
                  <a:txBody>
                    <a:bodyPr/>
                    <a:lstStyle/>
                    <a:p>
                      <a:pPr algn="ctr"/>
                      <a:r>
                        <a:rPr lang="en-US" sz="1800" kern="1200" baseline="0" dirty="0" smtClean="0"/>
                        <a:t>Grid</a:t>
                      </a:r>
                      <a:br>
                        <a:rPr lang="en-US" sz="1800" kern="1200" baseline="0" dirty="0" smtClean="0"/>
                      </a:br>
                      <a:r>
                        <a:rPr lang="en-US" sz="1800" kern="1200" baseline="0" dirty="0" smtClean="0"/>
                        <a:t>GTX280</a:t>
                      </a:r>
                      <a:endParaRPr lang="en-US" dirty="0"/>
                    </a:p>
                  </a:txBody>
                  <a:tcPr/>
                </a:tc>
                <a:tc>
                  <a:txBody>
                    <a:bodyPr/>
                    <a:lstStyle/>
                    <a:p>
                      <a:pPr algn="ctr"/>
                      <a:r>
                        <a:rPr lang="en-US" dirty="0" smtClean="0"/>
                        <a:t>2 level Grid</a:t>
                      </a:r>
                    </a:p>
                    <a:p>
                      <a:pPr algn="ctr"/>
                      <a:r>
                        <a:rPr lang="en-US" sz="1800" kern="1200" baseline="0" dirty="0" smtClean="0"/>
                        <a:t>GTX285</a:t>
                      </a:r>
                      <a:endParaRPr lang="en-US" dirty="0"/>
                    </a:p>
                  </a:txBody>
                  <a:tcPr/>
                </a:tc>
              </a:tr>
              <a:tr h="532131">
                <a:tc>
                  <a:txBody>
                    <a:bodyPr/>
                    <a:lstStyle/>
                    <a:p>
                      <a:pPr algn="ctr"/>
                      <a:r>
                        <a:rPr lang="en-US" sz="1800" kern="1200" baseline="0" dirty="0" smtClean="0"/>
                        <a:t>Fairy</a:t>
                      </a:r>
                    </a:p>
                    <a:p>
                      <a:pPr algn="ctr"/>
                      <a:r>
                        <a:rPr lang="en-US" sz="1800" kern="1200" baseline="0" dirty="0" smtClean="0"/>
                        <a:t>(174K)</a:t>
                      </a:r>
                      <a:endParaRPr lang="en-US" dirty="0"/>
                    </a:p>
                  </a:txBody>
                  <a:tcPr/>
                </a:tc>
                <a:tc>
                  <a:txBody>
                    <a:bodyPr/>
                    <a:lstStyle/>
                    <a:p>
                      <a:pPr algn="ctr"/>
                      <a:r>
                        <a:rPr lang="en-US" sz="1800" kern="1200" baseline="0" dirty="0" smtClean="0"/>
                        <a:t>124ms</a:t>
                      </a:r>
                      <a:br>
                        <a:rPr lang="en-US" sz="1800" kern="1200" baseline="0" dirty="0" smtClean="0"/>
                      </a:br>
                      <a:r>
                        <a:rPr lang="en-US" sz="1800" kern="1200" baseline="0" dirty="0" smtClean="0"/>
                        <a:t>11.6 fps</a:t>
                      </a:r>
                      <a:endParaRPr lang="en-US" dirty="0"/>
                    </a:p>
                  </a:txBody>
                  <a:tcPr/>
                </a:tc>
                <a:tc>
                  <a:txBody>
                    <a:bodyPr/>
                    <a:lstStyle/>
                    <a:p>
                      <a:pPr algn="ctr"/>
                      <a:r>
                        <a:rPr lang="en-US" sz="1800" kern="1200" baseline="0" dirty="0" smtClean="0"/>
                        <a:t>24ms</a:t>
                      </a:r>
                      <a:br>
                        <a:rPr lang="en-US" sz="1800" kern="1200" baseline="0" dirty="0" smtClean="0"/>
                      </a:br>
                      <a:r>
                        <a:rPr lang="en-US" sz="1800" kern="1200" baseline="0" dirty="0" smtClean="0"/>
                        <a:t>3.5 fps</a:t>
                      </a:r>
                      <a:endParaRPr lang="en-US" dirty="0"/>
                    </a:p>
                  </a:txBody>
                  <a:tcPr/>
                </a:tc>
                <a:tc>
                  <a:txBody>
                    <a:bodyPr/>
                    <a:lstStyle/>
                    <a:p>
                      <a:pPr algn="ctr"/>
                      <a:r>
                        <a:rPr lang="en-US" sz="1800" kern="1200" baseline="0" dirty="0" smtClean="0"/>
                        <a:t>28ms</a:t>
                      </a:r>
                    </a:p>
                    <a:p>
                      <a:pPr algn="ctr"/>
                      <a:r>
                        <a:rPr lang="en-US" sz="1800" kern="1200" baseline="0" dirty="0" smtClean="0"/>
                        <a:t>9.9 fps</a:t>
                      </a:r>
                      <a:endParaRPr lang="en-US" dirty="0"/>
                    </a:p>
                  </a:txBody>
                  <a:tcPr/>
                </a:tc>
              </a:tr>
              <a:tr h="532131">
                <a:tc>
                  <a:txBody>
                    <a:bodyPr/>
                    <a:lstStyle/>
                    <a:p>
                      <a:pPr algn="ctr"/>
                      <a:r>
                        <a:rPr lang="en-US" dirty="0" smtClean="0"/>
                        <a:t>Conference</a:t>
                      </a:r>
                      <a:br>
                        <a:rPr lang="en-US" dirty="0" smtClean="0"/>
                      </a:br>
                      <a:r>
                        <a:rPr lang="en-US" dirty="0" smtClean="0"/>
                        <a:t>(284K)</a:t>
                      </a:r>
                      <a:endParaRPr lang="en-US" dirty="0"/>
                    </a:p>
                  </a:txBody>
                  <a:tcPr/>
                </a:tc>
                <a:tc>
                  <a:txBody>
                    <a:bodyPr/>
                    <a:lstStyle/>
                    <a:p>
                      <a:pPr algn="ctr"/>
                      <a:r>
                        <a:rPr lang="en-US" sz="1800" kern="1200" baseline="0" dirty="0" smtClean="0"/>
                        <a:t>105ms</a:t>
                      </a:r>
                      <a:br>
                        <a:rPr lang="en-US" sz="1800" kern="1200" baseline="0" dirty="0" smtClean="0"/>
                      </a:br>
                      <a:r>
                        <a:rPr lang="en-US" sz="1800" kern="1200" baseline="0" dirty="0" smtClean="0"/>
                        <a:t>22.9 fps</a:t>
                      </a:r>
                      <a:endParaRPr lang="en-US" dirty="0"/>
                    </a:p>
                  </a:txBody>
                  <a:tcPr/>
                </a:tc>
                <a:tc>
                  <a:txBody>
                    <a:bodyPr/>
                    <a:lstStyle/>
                    <a:p>
                      <a:pPr algn="ctr"/>
                      <a:r>
                        <a:rPr lang="en-US" sz="1800" kern="1200" baseline="0" dirty="0" smtClean="0"/>
                        <a:t>27ms</a:t>
                      </a:r>
                      <a:br>
                        <a:rPr lang="en-US" sz="1800" kern="1200" baseline="0" dirty="0" smtClean="0"/>
                      </a:br>
                      <a:r>
                        <a:rPr lang="en-US" sz="1800" kern="1200" baseline="0" dirty="0" smtClean="0"/>
                        <a:t>7.0 fps</a:t>
                      </a:r>
                      <a:endParaRPr lang="en-US" dirty="0"/>
                    </a:p>
                  </a:txBody>
                  <a:tcPr/>
                </a:tc>
                <a:tc>
                  <a:txBody>
                    <a:bodyPr/>
                    <a:lstStyle/>
                    <a:p>
                      <a:pPr algn="ctr"/>
                      <a:r>
                        <a:rPr lang="en-US" sz="1800" kern="1200" baseline="0" dirty="0" smtClean="0"/>
                        <a:t>89ms</a:t>
                      </a:r>
                    </a:p>
                    <a:p>
                      <a:pPr algn="ctr"/>
                      <a:r>
                        <a:rPr lang="en-US" sz="1800" kern="1200" baseline="0" dirty="0" smtClean="0">
                          <a:solidFill>
                            <a:schemeClr val="dk1"/>
                          </a:solidFill>
                          <a:latin typeface="+mn-lt"/>
                          <a:ea typeface="+mn-ea"/>
                          <a:cs typeface="+mn-cs"/>
                        </a:rPr>
                        <a:t>11.8 fps</a:t>
                      </a:r>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effectLst>
                  <a:outerShdw blurRad="50800" dist="38100" dir="2700000" algn="tl" rotWithShape="0">
                    <a:prstClr val="black">
                      <a:alpha val="40000"/>
                    </a:prstClr>
                  </a:outerShdw>
                </a:effectLst>
              </a:rPr>
              <a:t>Thank You!</a:t>
            </a:r>
            <a:endParaRPr lang="en-US" dirty="0">
              <a:effectLst>
                <a:outerShdw blurRad="50800" dist="38100" dir="2700000" algn="tl" rotWithShape="0">
                  <a:prstClr val="black">
                    <a:alpha val="40000"/>
                  </a:prstClr>
                </a:outerShdw>
              </a:effectLst>
            </a:endParaRPr>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520717" y="476250"/>
            <a:ext cx="6408737" cy="576263"/>
          </a:xfrm>
        </p:spPr>
        <p:txBody>
          <a:bodyPr/>
          <a:lstStyle/>
          <a:p>
            <a:r>
              <a:rPr lang="en-US" dirty="0" smtClean="0"/>
              <a:t>Results (2)</a:t>
            </a:r>
            <a:endParaRPr lang="en-US" dirty="0"/>
          </a:p>
        </p:txBody>
      </p:sp>
      <p:graphicFrame>
        <p:nvGraphicFramePr>
          <p:cNvPr id="5" name="Content Placeholder 4"/>
          <p:cNvGraphicFramePr>
            <a:graphicFrameLocks noGrp="1"/>
          </p:cNvGraphicFramePr>
          <p:nvPr>
            <p:ph idx="1"/>
          </p:nvPr>
        </p:nvGraphicFramePr>
        <p:xfrm>
          <a:off x="442899" y="1691640"/>
          <a:ext cx="8258202" cy="3200400"/>
        </p:xfrm>
        <a:graphic>
          <a:graphicData uri="http://schemas.openxmlformats.org/drawingml/2006/table">
            <a:tbl>
              <a:tblPr firstRow="1" bandRow="1">
                <a:effectLst>
                  <a:outerShdw blurRad="50800" dist="38100" dir="13500000" algn="br" rotWithShape="0">
                    <a:prstClr val="black">
                      <a:alpha val="40000"/>
                    </a:prstClr>
                  </a:outerShdw>
                </a:effectLst>
                <a:tableStyleId>{9DCAF9ED-07DC-4A11-8D7F-57B35C25682E}</a:tableStyleId>
              </a:tblPr>
              <a:tblGrid>
                <a:gridCol w="1700209"/>
                <a:gridCol w="1357322"/>
                <a:gridCol w="1143008"/>
                <a:gridCol w="1500198"/>
                <a:gridCol w="1181098"/>
                <a:gridCol w="1376367"/>
              </a:tblGrid>
              <a:tr h="532131">
                <a:tc>
                  <a:txBody>
                    <a:bodyPr/>
                    <a:lstStyle/>
                    <a:p>
                      <a:pPr algn="ctr"/>
                      <a:r>
                        <a:rPr lang="en-US" dirty="0" smtClean="0"/>
                        <a:t>Model</a:t>
                      </a:r>
                      <a:br>
                        <a:rPr lang="en-US" dirty="0" smtClean="0"/>
                      </a:br>
                      <a:r>
                        <a:rPr lang="en-US" sz="1800" b="1" kern="1200" baseline="0" dirty="0" smtClean="0">
                          <a:solidFill>
                            <a:schemeClr val="lt1"/>
                          </a:solidFill>
                          <a:latin typeface="+mn-lt"/>
                          <a:ea typeface="+mn-ea"/>
                          <a:cs typeface="+mn-cs"/>
                        </a:rPr>
                        <a:t>(Triangles)</a:t>
                      </a:r>
                      <a:endParaRPr lang="en-US" dirty="0"/>
                    </a:p>
                  </a:txBody>
                  <a:tcPr/>
                </a:tc>
                <a:tc>
                  <a:txBody>
                    <a:bodyPr/>
                    <a:lstStyle/>
                    <a:p>
                      <a:pPr algn="ctr"/>
                      <a:r>
                        <a:rPr lang="en-US" sz="1800" b="1" kern="1200" baseline="0" dirty="0" smtClean="0">
                          <a:solidFill>
                            <a:schemeClr val="lt1"/>
                          </a:solidFill>
                          <a:latin typeface="+mn-lt"/>
                          <a:ea typeface="+mn-ea"/>
                          <a:cs typeface="+mn-cs"/>
                        </a:rPr>
                        <a:t>Grid</a:t>
                      </a:r>
                      <a:br>
                        <a:rPr lang="en-US" sz="1800" b="1" kern="1200" baseline="0" dirty="0" smtClean="0">
                          <a:solidFill>
                            <a:schemeClr val="lt1"/>
                          </a:solidFill>
                          <a:latin typeface="+mn-lt"/>
                          <a:ea typeface="+mn-ea"/>
                          <a:cs typeface="+mn-cs"/>
                        </a:rPr>
                      </a:br>
                      <a:r>
                        <a:rPr lang="en-US" sz="1800" b="1" kern="1200" baseline="0" dirty="0" smtClean="0">
                          <a:solidFill>
                            <a:schemeClr val="lt1"/>
                          </a:solidFill>
                          <a:latin typeface="+mn-lt"/>
                          <a:ea typeface="+mn-ea"/>
                          <a:cs typeface="+mn-cs"/>
                        </a:rPr>
                        <a:t>Dual Xeon</a:t>
                      </a:r>
                      <a:endParaRPr lang="en-US" dirty="0"/>
                    </a:p>
                  </a:txBody>
                  <a:tcPr/>
                </a:tc>
                <a:tc>
                  <a:txBody>
                    <a:bodyPr/>
                    <a:lstStyle/>
                    <a:p>
                      <a:pPr algn="ctr"/>
                      <a:r>
                        <a:rPr lang="en-US" sz="1800" b="1" kern="1200" baseline="0" dirty="0" smtClean="0">
                          <a:solidFill>
                            <a:schemeClr val="lt1"/>
                          </a:solidFill>
                          <a:latin typeface="+mn-lt"/>
                          <a:ea typeface="+mn-ea"/>
                          <a:cs typeface="+mn-cs"/>
                        </a:rPr>
                        <a:t>LBVH</a:t>
                      </a:r>
                      <a:br>
                        <a:rPr lang="en-US" sz="1800" b="1" kern="1200" baseline="0" dirty="0" smtClean="0">
                          <a:solidFill>
                            <a:schemeClr val="lt1"/>
                          </a:solidFill>
                          <a:latin typeface="+mn-lt"/>
                          <a:ea typeface="+mn-ea"/>
                          <a:cs typeface="+mn-cs"/>
                        </a:rPr>
                      </a:br>
                      <a:r>
                        <a:rPr lang="en-US" sz="1800" b="1" kern="1200" baseline="0" dirty="0" smtClean="0">
                          <a:solidFill>
                            <a:schemeClr val="lt1"/>
                          </a:solidFill>
                          <a:latin typeface="+mn-lt"/>
                          <a:ea typeface="+mn-ea"/>
                          <a:cs typeface="+mn-cs"/>
                        </a:rPr>
                        <a:t>GTX280</a:t>
                      </a:r>
                      <a:endParaRPr lang="en-US" dirty="0"/>
                    </a:p>
                  </a:txBody>
                  <a:tcPr/>
                </a:tc>
                <a:tc>
                  <a:txBody>
                    <a:bodyPr/>
                    <a:lstStyle/>
                    <a:p>
                      <a:pPr algn="ctr"/>
                      <a:r>
                        <a:rPr lang="en-US" sz="1800" b="1" kern="1200" baseline="0" dirty="0" smtClean="0">
                          <a:solidFill>
                            <a:schemeClr val="lt1"/>
                          </a:solidFill>
                          <a:latin typeface="+mn-lt"/>
                          <a:ea typeface="+mn-ea"/>
                          <a:cs typeface="+mn-cs"/>
                        </a:rPr>
                        <a:t>Hybrid BVH</a:t>
                      </a:r>
                      <a:br>
                        <a:rPr lang="en-US" sz="1800" b="1" kern="1200" baseline="0" dirty="0" smtClean="0">
                          <a:solidFill>
                            <a:schemeClr val="lt1"/>
                          </a:solidFill>
                          <a:latin typeface="+mn-lt"/>
                          <a:ea typeface="+mn-ea"/>
                          <a:cs typeface="+mn-cs"/>
                        </a:rPr>
                      </a:br>
                      <a:r>
                        <a:rPr lang="en-US" sz="1800" b="1" kern="1200" baseline="0" dirty="0" smtClean="0">
                          <a:solidFill>
                            <a:schemeClr val="lt1"/>
                          </a:solidFill>
                          <a:latin typeface="+mn-lt"/>
                          <a:ea typeface="+mn-ea"/>
                          <a:cs typeface="+mn-cs"/>
                        </a:rPr>
                        <a:t>GTX280</a:t>
                      </a:r>
                      <a:endParaRPr lang="en-US" dirty="0"/>
                    </a:p>
                  </a:txBody>
                  <a:tcPr/>
                </a:tc>
                <a:tc>
                  <a:txBody>
                    <a:bodyPr/>
                    <a:lstStyle/>
                    <a:p>
                      <a:pPr algn="ctr"/>
                      <a:r>
                        <a:rPr lang="en-US" sz="1800" b="1" kern="1200" baseline="0" dirty="0" smtClean="0">
                          <a:solidFill>
                            <a:schemeClr val="lt1"/>
                          </a:solidFill>
                          <a:latin typeface="+mn-lt"/>
                          <a:ea typeface="+mn-ea"/>
                          <a:cs typeface="+mn-cs"/>
                        </a:rPr>
                        <a:t>Grid</a:t>
                      </a:r>
                      <a:br>
                        <a:rPr lang="en-US" sz="1800" b="1" kern="1200" baseline="0" dirty="0" smtClean="0">
                          <a:solidFill>
                            <a:schemeClr val="lt1"/>
                          </a:solidFill>
                          <a:latin typeface="+mn-lt"/>
                          <a:ea typeface="+mn-ea"/>
                          <a:cs typeface="+mn-cs"/>
                        </a:rPr>
                      </a:br>
                      <a:r>
                        <a:rPr lang="en-US" sz="1800" b="1" kern="1200" baseline="0" dirty="0" smtClean="0">
                          <a:solidFill>
                            <a:schemeClr val="lt1"/>
                          </a:solidFill>
                          <a:latin typeface="+mn-lt"/>
                          <a:ea typeface="+mn-ea"/>
                          <a:cs typeface="+mn-cs"/>
                        </a:rPr>
                        <a:t>GTX280</a:t>
                      </a:r>
                      <a:endParaRPr lang="en-US" dirty="0"/>
                    </a:p>
                  </a:txBody>
                  <a:tcPr/>
                </a:tc>
                <a:tc>
                  <a:txBody>
                    <a:bodyPr/>
                    <a:lstStyle/>
                    <a:p>
                      <a:pPr algn="ctr"/>
                      <a:r>
                        <a:rPr lang="en-US" dirty="0" smtClean="0"/>
                        <a:t>Grid</a:t>
                      </a:r>
                    </a:p>
                    <a:p>
                      <a:pPr algn="ctr"/>
                      <a:r>
                        <a:rPr lang="en-US" dirty="0" smtClean="0"/>
                        <a:t>GTX285*</a:t>
                      </a:r>
                      <a:endParaRPr lang="en-US" dirty="0"/>
                    </a:p>
                  </a:txBody>
                  <a:tcPr/>
                </a:tc>
              </a:tr>
              <a:tr h="532131">
                <a:tc>
                  <a:txBody>
                    <a:bodyPr/>
                    <a:lstStyle/>
                    <a:p>
                      <a:pPr algn="ctr"/>
                      <a:r>
                        <a:rPr lang="en-US" sz="1800" kern="1200" baseline="0" dirty="0" smtClean="0">
                          <a:solidFill>
                            <a:schemeClr val="dk1"/>
                          </a:solidFill>
                          <a:latin typeface="+mn-lt"/>
                          <a:ea typeface="+mn-ea"/>
                          <a:cs typeface="+mn-cs"/>
                        </a:rPr>
                        <a:t>Fairy</a:t>
                      </a:r>
                    </a:p>
                    <a:p>
                      <a:pPr algn="ctr"/>
                      <a:r>
                        <a:rPr lang="en-US" sz="1800" kern="1200" baseline="0" dirty="0" smtClean="0">
                          <a:solidFill>
                            <a:schemeClr val="dk1"/>
                          </a:solidFill>
                          <a:latin typeface="+mn-lt"/>
                          <a:ea typeface="+mn-ea"/>
                          <a:cs typeface="+mn-cs"/>
                        </a:rPr>
                        <a:t>(174K)</a:t>
                      </a:r>
                      <a:endParaRPr lang="en-US" dirty="0"/>
                    </a:p>
                  </a:txBody>
                  <a:tcPr/>
                </a:tc>
                <a:tc>
                  <a:txBody>
                    <a:bodyPr/>
                    <a:lstStyle/>
                    <a:p>
                      <a:pPr algn="ctr"/>
                      <a:r>
                        <a:rPr lang="en-US" sz="1800" kern="1200" baseline="0" dirty="0" smtClean="0">
                          <a:solidFill>
                            <a:schemeClr val="dk1"/>
                          </a:solidFill>
                          <a:latin typeface="+mn-lt"/>
                          <a:ea typeface="+mn-ea"/>
                          <a:cs typeface="+mn-cs"/>
                        </a:rPr>
                        <a:t>68ms</a:t>
                      </a:r>
                      <a:br>
                        <a:rPr lang="en-US" sz="1800" kern="1200" baseline="0" dirty="0" smtClean="0">
                          <a:solidFill>
                            <a:schemeClr val="dk1"/>
                          </a:solidFill>
                          <a:latin typeface="+mn-lt"/>
                          <a:ea typeface="+mn-ea"/>
                          <a:cs typeface="+mn-cs"/>
                        </a:rPr>
                      </a:br>
                      <a:r>
                        <a:rPr lang="en-US" sz="1800" kern="1200" baseline="0" dirty="0" smtClean="0">
                          <a:solidFill>
                            <a:schemeClr val="dk1"/>
                          </a:solidFill>
                          <a:latin typeface="+mn-lt"/>
                          <a:ea typeface="+mn-ea"/>
                          <a:cs typeface="+mn-cs"/>
                        </a:rPr>
                        <a:t>3.9 fps</a:t>
                      </a:r>
                      <a:endParaRPr lang="en-US" dirty="0"/>
                    </a:p>
                  </a:txBody>
                  <a:tcPr/>
                </a:tc>
                <a:tc>
                  <a:txBody>
                    <a:bodyPr/>
                    <a:lstStyle/>
                    <a:p>
                      <a:pPr algn="ctr"/>
                      <a:r>
                        <a:rPr lang="en-US" sz="1800" kern="1200" baseline="0" dirty="0" smtClean="0">
                          <a:solidFill>
                            <a:schemeClr val="dk1"/>
                          </a:solidFill>
                          <a:latin typeface="+mn-lt"/>
                          <a:ea typeface="+mn-ea"/>
                          <a:cs typeface="+mn-cs"/>
                        </a:rPr>
                        <a:t>10.3ms</a:t>
                      </a:r>
                      <a:br>
                        <a:rPr lang="en-US" sz="1800" kern="1200" baseline="0" dirty="0" smtClean="0">
                          <a:solidFill>
                            <a:schemeClr val="dk1"/>
                          </a:solidFill>
                          <a:latin typeface="+mn-lt"/>
                          <a:ea typeface="+mn-ea"/>
                          <a:cs typeface="+mn-cs"/>
                        </a:rPr>
                      </a:br>
                      <a:r>
                        <a:rPr lang="en-US" sz="1800" kern="1200" baseline="0" dirty="0" smtClean="0">
                          <a:solidFill>
                            <a:schemeClr val="dk1"/>
                          </a:solidFill>
                          <a:latin typeface="+mn-lt"/>
                          <a:ea typeface="+mn-ea"/>
                          <a:cs typeface="+mn-cs"/>
                        </a:rPr>
                        <a:t>1.8 fps</a:t>
                      </a:r>
                      <a:endParaRPr lang="en-US" dirty="0"/>
                    </a:p>
                  </a:txBody>
                  <a:tcPr/>
                </a:tc>
                <a:tc>
                  <a:txBody>
                    <a:bodyPr/>
                    <a:lstStyle/>
                    <a:p>
                      <a:pPr algn="ctr"/>
                      <a:r>
                        <a:rPr lang="en-US" sz="1800" kern="1200" baseline="0" dirty="0" smtClean="0">
                          <a:solidFill>
                            <a:schemeClr val="dk1"/>
                          </a:solidFill>
                          <a:latin typeface="+mn-lt"/>
                          <a:ea typeface="+mn-ea"/>
                          <a:cs typeface="+mn-cs"/>
                        </a:rPr>
                        <a:t>124ms</a:t>
                      </a:r>
                      <a:br>
                        <a:rPr lang="en-US" sz="1800" kern="1200" baseline="0" dirty="0" smtClean="0">
                          <a:solidFill>
                            <a:schemeClr val="dk1"/>
                          </a:solidFill>
                          <a:latin typeface="+mn-lt"/>
                          <a:ea typeface="+mn-ea"/>
                          <a:cs typeface="+mn-cs"/>
                        </a:rPr>
                      </a:br>
                      <a:r>
                        <a:rPr lang="en-US" sz="1800" kern="1200" baseline="0" dirty="0" smtClean="0">
                          <a:solidFill>
                            <a:schemeClr val="dk1"/>
                          </a:solidFill>
                          <a:latin typeface="+mn-lt"/>
                          <a:ea typeface="+mn-ea"/>
                          <a:cs typeface="+mn-cs"/>
                        </a:rPr>
                        <a:t>11.6 fps</a:t>
                      </a:r>
                      <a:endParaRPr lang="en-US" dirty="0"/>
                    </a:p>
                  </a:txBody>
                  <a:tcPr/>
                </a:tc>
                <a:tc>
                  <a:txBody>
                    <a:bodyPr/>
                    <a:lstStyle/>
                    <a:p>
                      <a:pPr algn="ctr"/>
                      <a:r>
                        <a:rPr lang="en-US" sz="1800" kern="1200" baseline="0" dirty="0" smtClean="0">
                          <a:solidFill>
                            <a:schemeClr val="dk1"/>
                          </a:solidFill>
                          <a:latin typeface="+mn-lt"/>
                          <a:ea typeface="+mn-ea"/>
                          <a:cs typeface="+mn-cs"/>
                        </a:rPr>
                        <a:t>24ms</a:t>
                      </a:r>
                      <a:br>
                        <a:rPr lang="en-US" sz="1800" kern="1200" baseline="0" dirty="0" smtClean="0">
                          <a:solidFill>
                            <a:schemeClr val="dk1"/>
                          </a:solidFill>
                          <a:latin typeface="+mn-lt"/>
                          <a:ea typeface="+mn-ea"/>
                          <a:cs typeface="+mn-cs"/>
                        </a:rPr>
                      </a:br>
                      <a:r>
                        <a:rPr lang="en-US" sz="1800" kern="1200" baseline="0" dirty="0" smtClean="0">
                          <a:solidFill>
                            <a:schemeClr val="dk1"/>
                          </a:solidFill>
                          <a:latin typeface="+mn-lt"/>
                          <a:ea typeface="+mn-ea"/>
                          <a:cs typeface="+mn-cs"/>
                        </a:rPr>
                        <a:t>3.5 fps</a:t>
                      </a:r>
                      <a:endParaRPr lang="en-US" dirty="0"/>
                    </a:p>
                  </a:txBody>
                  <a:tcPr/>
                </a:tc>
                <a:tc>
                  <a:txBody>
                    <a:bodyPr/>
                    <a:lstStyle/>
                    <a:p>
                      <a:pPr algn="ctr"/>
                      <a:r>
                        <a:rPr lang="en-US" sz="1800" kern="1200" baseline="0" dirty="0" smtClean="0">
                          <a:solidFill>
                            <a:schemeClr val="dk1"/>
                          </a:solidFill>
                          <a:latin typeface="+mn-lt"/>
                          <a:ea typeface="+mn-ea"/>
                          <a:cs typeface="+mn-cs"/>
                        </a:rPr>
                        <a:t>22ms</a:t>
                      </a:r>
                    </a:p>
                    <a:p>
                      <a:pPr algn="ctr"/>
                      <a:r>
                        <a:rPr lang="en-US" sz="1800" kern="1200" baseline="0" dirty="0" smtClean="0">
                          <a:solidFill>
                            <a:schemeClr val="dk1"/>
                          </a:solidFill>
                          <a:latin typeface="+mn-lt"/>
                          <a:ea typeface="+mn-ea"/>
                          <a:cs typeface="+mn-cs"/>
                        </a:rPr>
                        <a:t>8.5 fps</a:t>
                      </a:r>
                      <a:endParaRPr lang="en-US" dirty="0"/>
                    </a:p>
                  </a:txBody>
                  <a:tcPr/>
                </a:tc>
              </a:tr>
              <a:tr h="532131">
                <a:tc>
                  <a:txBody>
                    <a:bodyPr/>
                    <a:lstStyle/>
                    <a:p>
                      <a:pPr algn="ctr"/>
                      <a:r>
                        <a:rPr lang="en-US" dirty="0" smtClean="0"/>
                        <a:t>Bunny/Dragon</a:t>
                      </a:r>
                      <a:r>
                        <a:rPr lang="en-US" baseline="0" dirty="0" smtClean="0"/>
                        <a:t> (252K)</a:t>
                      </a:r>
                      <a:endParaRPr lang="en-US" dirty="0"/>
                    </a:p>
                  </a:txBody>
                  <a:tcPr/>
                </a:tc>
                <a:tc>
                  <a:txBody>
                    <a:bodyPr/>
                    <a:lstStyle/>
                    <a:p>
                      <a:pPr algn="ctr"/>
                      <a:r>
                        <a:rPr lang="en-US" dirty="0" smtClean="0"/>
                        <a:t>-</a:t>
                      </a:r>
                      <a:br>
                        <a:rPr lang="en-US" dirty="0" smtClean="0"/>
                      </a:br>
                      <a:r>
                        <a:rPr lang="en-US" dirty="0" smtClean="0"/>
                        <a:t>-</a:t>
                      </a:r>
                      <a:endParaRPr lang="en-US" dirty="0"/>
                    </a:p>
                  </a:txBody>
                  <a:tcPr/>
                </a:tc>
                <a:tc>
                  <a:txBody>
                    <a:bodyPr/>
                    <a:lstStyle/>
                    <a:p>
                      <a:pPr algn="ctr"/>
                      <a:r>
                        <a:rPr lang="en-US" sz="1800" kern="1200" baseline="0" dirty="0" smtClean="0">
                          <a:solidFill>
                            <a:schemeClr val="dk1"/>
                          </a:solidFill>
                          <a:latin typeface="+mn-lt"/>
                          <a:ea typeface="+mn-ea"/>
                          <a:cs typeface="+mn-cs"/>
                        </a:rPr>
                        <a:t>17ms</a:t>
                      </a:r>
                      <a:br>
                        <a:rPr lang="en-US" sz="1800" kern="1200" baseline="0" dirty="0" smtClean="0">
                          <a:solidFill>
                            <a:schemeClr val="dk1"/>
                          </a:solidFill>
                          <a:latin typeface="+mn-lt"/>
                          <a:ea typeface="+mn-ea"/>
                          <a:cs typeface="+mn-cs"/>
                        </a:rPr>
                      </a:br>
                      <a:r>
                        <a:rPr lang="en-US" sz="1800" kern="1200" baseline="0" dirty="0" smtClean="0">
                          <a:solidFill>
                            <a:schemeClr val="dk1"/>
                          </a:solidFill>
                          <a:latin typeface="+mn-lt"/>
                          <a:ea typeface="+mn-ea"/>
                          <a:cs typeface="+mn-cs"/>
                        </a:rPr>
                        <a:t>7.3 fps</a:t>
                      </a:r>
                      <a:endParaRPr lang="en-US" dirty="0"/>
                    </a:p>
                  </a:txBody>
                  <a:tcPr/>
                </a:tc>
                <a:tc>
                  <a:txBody>
                    <a:bodyPr/>
                    <a:lstStyle/>
                    <a:p>
                      <a:pPr algn="ctr"/>
                      <a:r>
                        <a:rPr lang="en-US" sz="1800" kern="1200" baseline="0" dirty="0" smtClean="0">
                          <a:solidFill>
                            <a:schemeClr val="dk1"/>
                          </a:solidFill>
                          <a:latin typeface="+mn-lt"/>
                          <a:ea typeface="+mn-ea"/>
                          <a:cs typeface="+mn-cs"/>
                        </a:rPr>
                        <a:t>66ms</a:t>
                      </a:r>
                      <a:br>
                        <a:rPr lang="en-US" sz="1800" kern="1200" baseline="0" dirty="0" smtClean="0">
                          <a:solidFill>
                            <a:schemeClr val="dk1"/>
                          </a:solidFill>
                          <a:latin typeface="+mn-lt"/>
                          <a:ea typeface="+mn-ea"/>
                          <a:cs typeface="+mn-cs"/>
                        </a:rPr>
                      </a:br>
                      <a:r>
                        <a:rPr lang="en-US" sz="1800" kern="1200" baseline="0" dirty="0" smtClean="0">
                          <a:solidFill>
                            <a:schemeClr val="dk1"/>
                          </a:solidFill>
                          <a:latin typeface="+mn-lt"/>
                          <a:ea typeface="+mn-ea"/>
                          <a:cs typeface="+mn-cs"/>
                        </a:rPr>
                        <a:t>7.6 fps</a:t>
                      </a:r>
                      <a:endParaRPr lang="en-US" dirty="0"/>
                    </a:p>
                  </a:txBody>
                  <a:tcPr/>
                </a:tc>
                <a:tc>
                  <a:txBody>
                    <a:bodyPr/>
                    <a:lstStyle/>
                    <a:p>
                      <a:pPr algn="ctr"/>
                      <a:r>
                        <a:rPr lang="en-US" sz="1800" kern="1200" baseline="0" dirty="0" smtClean="0">
                          <a:solidFill>
                            <a:schemeClr val="dk1"/>
                          </a:solidFill>
                          <a:latin typeface="+mn-lt"/>
                          <a:ea typeface="+mn-ea"/>
                          <a:cs typeface="+mn-cs"/>
                        </a:rPr>
                        <a:t>13ms</a:t>
                      </a:r>
                      <a:br>
                        <a:rPr lang="en-US" sz="1800" kern="1200" baseline="0" dirty="0" smtClean="0">
                          <a:solidFill>
                            <a:schemeClr val="dk1"/>
                          </a:solidFill>
                          <a:latin typeface="+mn-lt"/>
                          <a:ea typeface="+mn-ea"/>
                          <a:cs typeface="+mn-cs"/>
                        </a:rPr>
                      </a:br>
                      <a:r>
                        <a:rPr lang="en-US" sz="1800" kern="1200" baseline="0" dirty="0" smtClean="0">
                          <a:solidFill>
                            <a:schemeClr val="dk1"/>
                          </a:solidFill>
                          <a:latin typeface="+mn-lt"/>
                          <a:ea typeface="+mn-ea"/>
                          <a:cs typeface="+mn-cs"/>
                        </a:rPr>
                        <a:t>7.7 fps</a:t>
                      </a:r>
                      <a:endParaRPr lang="en-US" dirty="0"/>
                    </a:p>
                  </a:txBody>
                  <a:tcPr/>
                </a:tc>
                <a:tc>
                  <a:txBody>
                    <a:bodyPr/>
                    <a:lstStyle/>
                    <a:p>
                      <a:pPr algn="ctr"/>
                      <a:r>
                        <a:rPr lang="en-US" sz="1800" kern="1200" baseline="0" dirty="0" smtClean="0">
                          <a:solidFill>
                            <a:schemeClr val="dk1"/>
                          </a:solidFill>
                          <a:latin typeface="+mn-lt"/>
                          <a:ea typeface="+mn-ea"/>
                          <a:cs typeface="+mn-cs"/>
                        </a:rPr>
                        <a:t>11ms</a:t>
                      </a:r>
                      <a:br>
                        <a:rPr lang="en-US" sz="1800" kern="1200" baseline="0" dirty="0" smtClean="0">
                          <a:solidFill>
                            <a:schemeClr val="dk1"/>
                          </a:solidFill>
                          <a:latin typeface="+mn-lt"/>
                          <a:ea typeface="+mn-ea"/>
                          <a:cs typeface="+mn-cs"/>
                        </a:rPr>
                      </a:br>
                      <a:r>
                        <a:rPr lang="en-US" sz="1800" kern="1200" baseline="0" dirty="0" smtClean="0">
                          <a:solidFill>
                            <a:schemeClr val="dk1"/>
                          </a:solidFill>
                          <a:latin typeface="+mn-lt"/>
                          <a:ea typeface="+mn-ea"/>
                          <a:cs typeface="+mn-cs"/>
                        </a:rPr>
                        <a:t>8.9 fps</a:t>
                      </a:r>
                      <a:endParaRPr lang="en-US" dirty="0"/>
                    </a:p>
                  </a:txBody>
                  <a:tcPr/>
                </a:tc>
              </a:tr>
              <a:tr h="532131">
                <a:tc>
                  <a:txBody>
                    <a:bodyPr/>
                    <a:lstStyle/>
                    <a:p>
                      <a:pPr algn="ctr"/>
                      <a:r>
                        <a:rPr lang="en-US" dirty="0" smtClean="0"/>
                        <a:t>Conference</a:t>
                      </a:r>
                      <a:br>
                        <a:rPr lang="en-US" dirty="0" smtClean="0"/>
                      </a:br>
                      <a:r>
                        <a:rPr lang="en-US" dirty="0" smtClean="0"/>
                        <a:t>(284K)</a:t>
                      </a:r>
                      <a:endParaRPr lang="en-US" dirty="0"/>
                    </a:p>
                  </a:txBody>
                  <a:tcPr/>
                </a:tc>
                <a:tc>
                  <a:txBody>
                    <a:bodyPr/>
                    <a:lstStyle/>
                    <a:p>
                      <a:pPr algn="ctr"/>
                      <a:r>
                        <a:rPr lang="en-US" sz="1800" kern="1200" baseline="0" dirty="0" smtClean="0">
                          <a:solidFill>
                            <a:schemeClr val="dk1"/>
                          </a:solidFill>
                          <a:latin typeface="+mn-lt"/>
                          <a:ea typeface="+mn-ea"/>
                          <a:cs typeface="+mn-cs"/>
                        </a:rPr>
                        <a:t>89ms</a:t>
                      </a:r>
                      <a:br>
                        <a:rPr lang="en-US" sz="1800" kern="1200" baseline="0" dirty="0" smtClean="0">
                          <a:solidFill>
                            <a:schemeClr val="dk1"/>
                          </a:solidFill>
                          <a:latin typeface="+mn-lt"/>
                          <a:ea typeface="+mn-ea"/>
                          <a:cs typeface="+mn-cs"/>
                        </a:rPr>
                      </a:br>
                      <a:r>
                        <a:rPr lang="en-US" sz="1800" kern="1200" baseline="0" dirty="0" smtClean="0">
                          <a:solidFill>
                            <a:schemeClr val="dk1"/>
                          </a:solidFill>
                          <a:latin typeface="+mn-lt"/>
                          <a:ea typeface="+mn-ea"/>
                          <a:cs typeface="+mn-cs"/>
                        </a:rPr>
                        <a:t>4.0 fps</a:t>
                      </a:r>
                      <a:endParaRPr lang="en-US" dirty="0"/>
                    </a:p>
                  </a:txBody>
                  <a:tcPr/>
                </a:tc>
                <a:tc>
                  <a:txBody>
                    <a:bodyPr/>
                    <a:lstStyle/>
                    <a:p>
                      <a:pPr algn="ctr"/>
                      <a:r>
                        <a:rPr lang="en-US" sz="1800" kern="1200" baseline="0" dirty="0" smtClean="0">
                          <a:solidFill>
                            <a:schemeClr val="dk1"/>
                          </a:solidFill>
                          <a:latin typeface="+mn-lt"/>
                          <a:ea typeface="+mn-ea"/>
                          <a:cs typeface="+mn-cs"/>
                        </a:rPr>
                        <a:t>19ms</a:t>
                      </a:r>
                      <a:br>
                        <a:rPr lang="en-US" sz="1800" kern="1200" baseline="0" dirty="0" smtClean="0">
                          <a:solidFill>
                            <a:schemeClr val="dk1"/>
                          </a:solidFill>
                          <a:latin typeface="+mn-lt"/>
                          <a:ea typeface="+mn-ea"/>
                          <a:cs typeface="+mn-cs"/>
                        </a:rPr>
                      </a:br>
                      <a:r>
                        <a:rPr lang="en-US" sz="1800" kern="1200" baseline="0" dirty="0" smtClean="0">
                          <a:solidFill>
                            <a:schemeClr val="dk1"/>
                          </a:solidFill>
                          <a:latin typeface="+mn-lt"/>
                          <a:ea typeface="+mn-ea"/>
                          <a:cs typeface="+mn-cs"/>
                        </a:rPr>
                        <a:t>6.7 fps</a:t>
                      </a:r>
                      <a:endParaRPr lang="en-US" dirty="0"/>
                    </a:p>
                  </a:txBody>
                  <a:tcPr/>
                </a:tc>
                <a:tc>
                  <a:txBody>
                    <a:bodyPr/>
                    <a:lstStyle/>
                    <a:p>
                      <a:pPr algn="ctr"/>
                      <a:r>
                        <a:rPr lang="en-US" sz="1800" kern="1200" baseline="0" dirty="0" smtClean="0">
                          <a:solidFill>
                            <a:schemeClr val="dk1"/>
                          </a:solidFill>
                          <a:latin typeface="+mn-lt"/>
                          <a:ea typeface="+mn-ea"/>
                          <a:cs typeface="+mn-cs"/>
                        </a:rPr>
                        <a:t>105ms</a:t>
                      </a:r>
                      <a:br>
                        <a:rPr lang="en-US" sz="1800" kern="1200" baseline="0" dirty="0" smtClean="0">
                          <a:solidFill>
                            <a:schemeClr val="dk1"/>
                          </a:solidFill>
                          <a:latin typeface="+mn-lt"/>
                          <a:ea typeface="+mn-ea"/>
                          <a:cs typeface="+mn-cs"/>
                        </a:rPr>
                      </a:br>
                      <a:r>
                        <a:rPr lang="en-US" sz="1800" kern="1200" baseline="0" dirty="0" smtClean="0">
                          <a:solidFill>
                            <a:schemeClr val="dk1"/>
                          </a:solidFill>
                          <a:latin typeface="+mn-lt"/>
                          <a:ea typeface="+mn-ea"/>
                          <a:cs typeface="+mn-cs"/>
                        </a:rPr>
                        <a:t>22.9 fps</a:t>
                      </a:r>
                      <a:endParaRPr lang="en-US" dirty="0"/>
                    </a:p>
                  </a:txBody>
                  <a:tcPr/>
                </a:tc>
                <a:tc>
                  <a:txBody>
                    <a:bodyPr/>
                    <a:lstStyle/>
                    <a:p>
                      <a:pPr algn="ctr"/>
                      <a:r>
                        <a:rPr lang="en-US" sz="1800" kern="1200" baseline="0" dirty="0" smtClean="0">
                          <a:solidFill>
                            <a:schemeClr val="dk1"/>
                          </a:solidFill>
                          <a:latin typeface="+mn-lt"/>
                          <a:ea typeface="+mn-ea"/>
                          <a:cs typeface="+mn-cs"/>
                        </a:rPr>
                        <a:t>27ms</a:t>
                      </a:r>
                      <a:br>
                        <a:rPr lang="en-US" sz="1800" kern="1200" baseline="0" dirty="0" smtClean="0">
                          <a:solidFill>
                            <a:schemeClr val="dk1"/>
                          </a:solidFill>
                          <a:latin typeface="+mn-lt"/>
                          <a:ea typeface="+mn-ea"/>
                          <a:cs typeface="+mn-cs"/>
                        </a:rPr>
                      </a:br>
                      <a:r>
                        <a:rPr lang="en-US" sz="1800" kern="1200" baseline="0" dirty="0" smtClean="0">
                          <a:solidFill>
                            <a:schemeClr val="dk1"/>
                          </a:solidFill>
                          <a:latin typeface="+mn-lt"/>
                          <a:ea typeface="+mn-ea"/>
                          <a:cs typeface="+mn-cs"/>
                        </a:rPr>
                        <a:t>7.0 fps</a:t>
                      </a:r>
                      <a:endParaRPr lang="en-US" dirty="0"/>
                    </a:p>
                  </a:txBody>
                  <a:tcPr/>
                </a:tc>
                <a:tc>
                  <a:txBody>
                    <a:bodyPr/>
                    <a:lstStyle/>
                    <a:p>
                      <a:pPr algn="ctr"/>
                      <a:r>
                        <a:rPr lang="en-US" sz="1800" kern="1200" baseline="0" dirty="0" smtClean="0">
                          <a:solidFill>
                            <a:schemeClr val="dk1"/>
                          </a:solidFill>
                          <a:latin typeface="+mn-lt"/>
                          <a:ea typeface="+mn-ea"/>
                          <a:cs typeface="+mn-cs"/>
                        </a:rPr>
                        <a:t>24ms</a:t>
                      </a:r>
                    </a:p>
                    <a:p>
                      <a:pPr algn="ctr"/>
                      <a:r>
                        <a:rPr lang="en-US" sz="1800" kern="1200" baseline="0" dirty="0" smtClean="0">
                          <a:solidFill>
                            <a:schemeClr val="dk1"/>
                          </a:solidFill>
                          <a:latin typeface="+mn-lt"/>
                          <a:ea typeface="+mn-ea"/>
                          <a:cs typeface="+mn-cs"/>
                        </a:rPr>
                        <a:t>11.2 fps</a:t>
                      </a:r>
                      <a:endParaRPr lang="en-US" dirty="0"/>
                    </a:p>
                  </a:txBody>
                  <a:tcPr/>
                </a:tc>
              </a:tr>
              <a:tr h="532131">
                <a:tc>
                  <a:txBody>
                    <a:bodyPr/>
                    <a:lstStyle/>
                    <a:p>
                      <a:pPr algn="ctr"/>
                      <a:r>
                        <a:rPr lang="en-US" dirty="0" smtClean="0"/>
                        <a:t>Soda Hall</a:t>
                      </a:r>
                      <a:br>
                        <a:rPr lang="en-US" dirty="0" smtClean="0"/>
                      </a:br>
                      <a:r>
                        <a:rPr lang="en-US" dirty="0" smtClean="0"/>
                        <a:t>(2.2M)</a:t>
                      </a:r>
                      <a:endParaRPr lang="en-US" dirty="0"/>
                    </a:p>
                  </a:txBody>
                  <a:tcPr/>
                </a:tc>
                <a:tc>
                  <a:txBody>
                    <a:bodyPr/>
                    <a:lstStyle/>
                    <a:p>
                      <a:pPr algn="ctr"/>
                      <a:r>
                        <a:rPr lang="en-US" dirty="0" smtClean="0"/>
                        <a:t>-</a:t>
                      </a:r>
                    </a:p>
                    <a:p>
                      <a:pPr algn="ctr"/>
                      <a:r>
                        <a:rPr lang="en-US" dirty="0" smtClean="0"/>
                        <a:t>8.0 fps</a:t>
                      </a:r>
                      <a:endParaRPr lang="en-US" dirty="0"/>
                    </a:p>
                  </a:txBody>
                  <a:tcPr/>
                </a:tc>
                <a:tc>
                  <a:txBody>
                    <a:bodyPr/>
                    <a:lstStyle/>
                    <a:p>
                      <a:pPr algn="ctr"/>
                      <a:r>
                        <a:rPr lang="en-US" sz="1800" kern="1200" baseline="0" dirty="0" smtClean="0">
                          <a:solidFill>
                            <a:schemeClr val="dk1"/>
                          </a:solidFill>
                          <a:latin typeface="+mn-lt"/>
                          <a:ea typeface="+mn-ea"/>
                          <a:cs typeface="+mn-cs"/>
                        </a:rPr>
                        <a:t>66ms</a:t>
                      </a:r>
                      <a:br>
                        <a:rPr lang="en-US" sz="1800" kern="1200" baseline="0" dirty="0" smtClean="0">
                          <a:solidFill>
                            <a:schemeClr val="dk1"/>
                          </a:solidFill>
                          <a:latin typeface="+mn-lt"/>
                          <a:ea typeface="+mn-ea"/>
                          <a:cs typeface="+mn-cs"/>
                        </a:rPr>
                      </a:br>
                      <a:r>
                        <a:rPr lang="en-US" sz="1800" kern="1200" baseline="0" dirty="0" smtClean="0">
                          <a:solidFill>
                            <a:schemeClr val="dk1"/>
                          </a:solidFill>
                          <a:latin typeface="+mn-lt"/>
                          <a:ea typeface="+mn-ea"/>
                          <a:cs typeface="+mn-cs"/>
                        </a:rPr>
                        <a:t>3.0 fps</a:t>
                      </a:r>
                      <a:endParaRPr lang="en-US" dirty="0"/>
                    </a:p>
                  </a:txBody>
                  <a:tcPr/>
                </a:tc>
                <a:tc>
                  <a:txBody>
                    <a:bodyPr/>
                    <a:lstStyle/>
                    <a:p>
                      <a:pPr algn="ctr"/>
                      <a:r>
                        <a:rPr lang="en-US" sz="1800" kern="1200" baseline="0" dirty="0" smtClean="0">
                          <a:solidFill>
                            <a:schemeClr val="dk1"/>
                          </a:solidFill>
                          <a:latin typeface="+mn-lt"/>
                          <a:ea typeface="+mn-ea"/>
                          <a:cs typeface="+mn-cs"/>
                        </a:rPr>
                        <a:t>445ms</a:t>
                      </a:r>
                      <a:br>
                        <a:rPr lang="en-US" sz="1800" kern="1200" baseline="0" dirty="0" smtClean="0">
                          <a:solidFill>
                            <a:schemeClr val="dk1"/>
                          </a:solidFill>
                          <a:latin typeface="+mn-lt"/>
                          <a:ea typeface="+mn-ea"/>
                          <a:cs typeface="+mn-cs"/>
                        </a:rPr>
                      </a:br>
                      <a:r>
                        <a:rPr lang="en-US" sz="1800" kern="1200" baseline="0" dirty="0" smtClean="0">
                          <a:solidFill>
                            <a:schemeClr val="dk1"/>
                          </a:solidFill>
                          <a:latin typeface="+mn-lt"/>
                          <a:ea typeface="+mn-ea"/>
                          <a:cs typeface="+mn-cs"/>
                        </a:rPr>
                        <a:t>20.7 fps</a:t>
                      </a:r>
                      <a:endParaRPr lang="en-US" dirty="0"/>
                    </a:p>
                  </a:txBody>
                  <a:tcPr/>
                </a:tc>
                <a:tc>
                  <a:txBody>
                    <a:bodyPr/>
                    <a:lstStyle/>
                    <a:p>
                      <a:pPr algn="ctr"/>
                      <a:r>
                        <a:rPr lang="en-US" sz="1800" kern="1200" baseline="0" dirty="0" smtClean="0">
                          <a:solidFill>
                            <a:schemeClr val="dk1"/>
                          </a:solidFill>
                          <a:latin typeface="+mn-lt"/>
                          <a:ea typeface="+mn-ea"/>
                          <a:cs typeface="+mn-cs"/>
                        </a:rPr>
                        <a:t>130ms</a:t>
                      </a:r>
                      <a:br>
                        <a:rPr lang="en-US" sz="1800" kern="1200" baseline="0" dirty="0" smtClean="0">
                          <a:solidFill>
                            <a:schemeClr val="dk1"/>
                          </a:solidFill>
                          <a:latin typeface="+mn-lt"/>
                          <a:ea typeface="+mn-ea"/>
                          <a:cs typeface="+mn-cs"/>
                        </a:rPr>
                      </a:br>
                      <a:r>
                        <a:rPr lang="en-US" sz="1800" kern="1200" baseline="0" dirty="0" smtClean="0">
                          <a:solidFill>
                            <a:schemeClr val="dk1"/>
                          </a:solidFill>
                          <a:latin typeface="+mn-lt"/>
                          <a:ea typeface="+mn-ea"/>
                          <a:cs typeface="+mn-cs"/>
                        </a:rPr>
                        <a:t>6.3 fps</a:t>
                      </a:r>
                      <a:endParaRPr lang="en-US" dirty="0"/>
                    </a:p>
                  </a:txBody>
                  <a:tcPr/>
                </a:tc>
                <a:tc>
                  <a:txBody>
                    <a:bodyPr/>
                    <a:lstStyle/>
                    <a:p>
                      <a:pPr algn="ctr"/>
                      <a:r>
                        <a:rPr lang="en-US" sz="1800" kern="1200" baseline="0" dirty="0" smtClean="0">
                          <a:solidFill>
                            <a:schemeClr val="dk1"/>
                          </a:solidFill>
                          <a:latin typeface="+mn-lt"/>
                          <a:ea typeface="+mn-ea"/>
                          <a:cs typeface="+mn-cs"/>
                        </a:rPr>
                        <a:t>120ms</a:t>
                      </a:r>
                      <a:br>
                        <a:rPr lang="en-US" sz="1800" kern="1200" baseline="0" dirty="0" smtClean="0">
                          <a:solidFill>
                            <a:schemeClr val="dk1"/>
                          </a:solidFill>
                          <a:latin typeface="+mn-lt"/>
                          <a:ea typeface="+mn-ea"/>
                          <a:cs typeface="+mn-cs"/>
                        </a:rPr>
                      </a:br>
                      <a:r>
                        <a:rPr lang="en-US" sz="1800" kern="1200" baseline="0" dirty="0" smtClean="0">
                          <a:solidFill>
                            <a:schemeClr val="dk1"/>
                          </a:solidFill>
                          <a:latin typeface="+mn-lt"/>
                          <a:ea typeface="+mn-ea"/>
                          <a:cs typeface="+mn-cs"/>
                        </a:rPr>
                        <a:t>7.5 fps</a:t>
                      </a:r>
                      <a:endParaRPr lang="en-US" dirty="0"/>
                    </a:p>
                  </a:txBody>
                  <a:tcPr/>
                </a:tc>
              </a:tr>
            </a:tbl>
          </a:graphicData>
        </a:graphic>
      </p:graphicFrame>
      <p:sp>
        <p:nvSpPr>
          <p:cNvPr id="6" name="TextBox 5"/>
          <p:cNvSpPr txBox="1"/>
          <p:nvPr/>
        </p:nvSpPr>
        <p:spPr>
          <a:xfrm>
            <a:off x="678629" y="5286388"/>
            <a:ext cx="7786742" cy="1292662"/>
          </a:xfrm>
          <a:prstGeom prst="rect">
            <a:avLst/>
          </a:prstGeom>
          <a:noFill/>
        </p:spPr>
        <p:txBody>
          <a:bodyPr wrap="square" rtlCol="0">
            <a:spAutoFit/>
          </a:bodyPr>
          <a:lstStyle/>
          <a:p>
            <a:r>
              <a:rPr lang="en-US" sz="2000" dirty="0" smtClean="0"/>
              <a:t>Times for primary rays and simple shading (no shadows). Frame rate does not include build time. 1024</a:t>
            </a:r>
            <a:r>
              <a:rPr lang="en-US" sz="2000" baseline="30000" dirty="0" smtClean="0"/>
              <a:t>2</a:t>
            </a:r>
            <a:r>
              <a:rPr lang="en-US" sz="2000" dirty="0" smtClean="0"/>
              <a:t> window.</a:t>
            </a:r>
          </a:p>
          <a:p>
            <a:endParaRPr lang="en-US" sz="2000" dirty="0" smtClean="0"/>
          </a:p>
          <a:p>
            <a:r>
              <a:rPr lang="en-US" sz="1600" dirty="0" smtClean="0"/>
              <a:t>*Implementation running on GTX 285 includes persistent threads.</a:t>
            </a:r>
            <a:endParaRPr lang="en-US" sz="160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Motivation</a:t>
            </a:r>
            <a:endParaRPr lang="en-US" dirty="0"/>
          </a:p>
        </p:txBody>
      </p:sp>
      <p:sp>
        <p:nvSpPr>
          <p:cNvPr id="3" name="Content Placeholder 2"/>
          <p:cNvSpPr>
            <a:spLocks noGrp="1"/>
          </p:cNvSpPr>
          <p:nvPr>
            <p:ph idx="1"/>
          </p:nvPr>
        </p:nvSpPr>
        <p:spPr/>
        <p:txBody>
          <a:bodyPr/>
          <a:lstStyle/>
          <a:p>
            <a:r>
              <a:rPr lang="en-US" dirty="0" smtClean="0"/>
              <a:t>Grids for GPU ray tracing</a:t>
            </a:r>
            <a:endParaRPr lang="en-US" i="1" dirty="0" smtClean="0"/>
          </a:p>
          <a:p>
            <a:pPr lvl="1"/>
            <a:r>
              <a:rPr lang="en-US" i="1" dirty="0" smtClean="0"/>
              <a:t> </a:t>
            </a:r>
            <a:r>
              <a:rPr lang="en-US" dirty="0" smtClean="0"/>
              <a:t>Trade off quality for fast construction</a:t>
            </a:r>
          </a:p>
          <a:p>
            <a:r>
              <a:rPr lang="en-US" dirty="0" smtClean="0"/>
              <a:t>Parallel construction</a:t>
            </a:r>
          </a:p>
          <a:p>
            <a:pPr lvl="1"/>
            <a:r>
              <a:rPr lang="en-US" dirty="0" smtClean="0"/>
              <a:t>Computational power of GPUs</a:t>
            </a:r>
          </a:p>
          <a:p>
            <a:pPr lvl="1"/>
            <a:r>
              <a:rPr lang="en-US" dirty="0" smtClean="0"/>
              <a:t>Memory bandwidth of GPUs</a:t>
            </a:r>
          </a:p>
          <a:p>
            <a:r>
              <a:rPr lang="en-US" dirty="0" smtClean="0"/>
              <a:t>Existing algorithms not “massively parallel”</a:t>
            </a:r>
          </a:p>
          <a:p>
            <a:pPr lvl="1"/>
            <a:r>
              <a:rPr lang="en-US" dirty="0" smtClean="0"/>
              <a:t>Atomic synchronization</a:t>
            </a:r>
          </a:p>
          <a:p>
            <a:pPr lvl="1"/>
            <a:r>
              <a:rPr lang="en-US" dirty="0" smtClean="0"/>
              <a:t>Work distribution not scene independent</a:t>
            </a:r>
          </a:p>
        </p:txBody>
      </p:sp>
    </p:spTree>
  </p:cSld>
  <p:clrMapOvr>
    <a:masterClrMapping/>
  </p:clrMapOvr>
  <p:transition advTm="91032"/>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Structure</a:t>
            </a:r>
            <a:endParaRPr lang="en-US" dirty="0"/>
          </a:p>
        </p:txBody>
      </p:sp>
      <p:sp>
        <p:nvSpPr>
          <p:cNvPr id="4" name="Text Placeholder 3"/>
          <p:cNvSpPr>
            <a:spLocks noGrp="1"/>
          </p:cNvSpPr>
          <p:nvPr>
            <p:ph type="body" sz="half" idx="2"/>
          </p:nvPr>
        </p:nvSpPr>
        <p:spPr>
          <a:xfrm>
            <a:off x="457200" y="1435100"/>
            <a:ext cx="3186106" cy="4691063"/>
          </a:xfrm>
        </p:spPr>
        <p:txBody>
          <a:bodyPr/>
          <a:lstStyle/>
          <a:p>
            <a:pPr>
              <a:buNone/>
            </a:pPr>
            <a:endParaRPr lang="en-US" dirty="0" smtClean="0"/>
          </a:p>
          <a:p>
            <a:r>
              <a:rPr lang="en-US" dirty="0" smtClean="0"/>
              <a:t>Array of primitive references</a:t>
            </a:r>
          </a:p>
          <a:p>
            <a:endParaRPr lang="en-US" dirty="0" smtClean="0"/>
          </a:p>
          <a:p>
            <a:r>
              <a:rPr lang="en-US" dirty="0" smtClean="0"/>
              <a:t>Cells are ranges in the array</a:t>
            </a:r>
          </a:p>
        </p:txBody>
      </p:sp>
      <p:grpSp>
        <p:nvGrpSpPr>
          <p:cNvPr id="103" name="Group 102"/>
          <p:cNvGrpSpPr/>
          <p:nvPr/>
        </p:nvGrpSpPr>
        <p:grpSpPr>
          <a:xfrm>
            <a:off x="4572000" y="4500000"/>
            <a:ext cx="2520000" cy="1800000"/>
            <a:chOff x="4929190" y="4000504"/>
            <a:chExt cx="2166952" cy="1500198"/>
          </a:xfrm>
        </p:grpSpPr>
        <p:sp>
          <p:nvSpPr>
            <p:cNvPr id="73" name="Gleichschenkliges Dreieck 129"/>
            <p:cNvSpPr>
              <a:spLocks noChangeArrowheads="1"/>
            </p:cNvSpPr>
            <p:nvPr/>
          </p:nvSpPr>
          <p:spPr bwMode="auto">
            <a:xfrm>
              <a:off x="5357818" y="4071942"/>
              <a:ext cx="1643075" cy="357190"/>
            </a:xfrm>
            <a:prstGeom prst="triangle">
              <a:avLst>
                <a:gd name="adj" fmla="val 6293"/>
              </a:avLst>
            </a:prstGeom>
            <a:solidFill>
              <a:schemeClr val="accent2">
                <a:alpha val="50000"/>
              </a:schemeClr>
            </a:solidFill>
            <a:ln w="9525">
              <a:noFill/>
              <a:round/>
              <a:headEnd/>
              <a:tailEnd/>
            </a:ln>
          </p:spPr>
          <p:txBody>
            <a:bodyPr wrap="none" anchor="ctr" anchorCtr="1">
              <a:prstTxWarp prst="textNoShape">
                <a:avLst/>
              </a:prstTxWarp>
            </a:bodyPr>
            <a:lstStyle/>
            <a:p>
              <a:endParaRPr lang="de-DE" dirty="0">
                <a:solidFill>
                  <a:schemeClr val="accent2">
                    <a:lumMod val="20000"/>
                    <a:lumOff val="80000"/>
                  </a:schemeClr>
                </a:solidFill>
              </a:endParaRPr>
            </a:p>
          </p:txBody>
        </p:sp>
        <p:sp>
          <p:nvSpPr>
            <p:cNvPr id="74" name="Gleichschenkliges Dreieck 129"/>
            <p:cNvSpPr>
              <a:spLocks noChangeArrowheads="1"/>
            </p:cNvSpPr>
            <p:nvPr/>
          </p:nvSpPr>
          <p:spPr bwMode="auto">
            <a:xfrm>
              <a:off x="5000628" y="4286256"/>
              <a:ext cx="541295" cy="625083"/>
            </a:xfrm>
            <a:prstGeom prst="triangle">
              <a:avLst>
                <a:gd name="adj" fmla="val 31363"/>
              </a:avLst>
            </a:prstGeom>
            <a:solidFill>
              <a:srgbClr val="92D050">
                <a:alpha val="50000"/>
              </a:srgbClr>
            </a:solidFill>
            <a:ln w="9525">
              <a:noFill/>
              <a:round/>
              <a:headEnd/>
              <a:tailEnd/>
            </a:ln>
          </p:spPr>
          <p:txBody>
            <a:bodyPr wrap="none">
              <a:prstTxWarp prst="textNoShape">
                <a:avLst/>
              </a:prstTxWarp>
            </a:bodyPr>
            <a:lstStyle/>
            <a:p>
              <a:endParaRPr lang="de-DE" dirty="0"/>
            </a:p>
          </p:txBody>
        </p:sp>
        <p:sp>
          <p:nvSpPr>
            <p:cNvPr id="76" name="Rechteck 19"/>
            <p:cNvSpPr/>
            <p:nvPr/>
          </p:nvSpPr>
          <p:spPr bwMode="auto">
            <a:xfrm>
              <a:off x="4929190" y="5000636"/>
              <a:ext cx="714380" cy="500066"/>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sz="2400" dirty="0" smtClean="0"/>
                <a:t>[0,0)</a:t>
              </a:r>
              <a:endParaRPr lang="de-DE" sz="2400" dirty="0"/>
            </a:p>
          </p:txBody>
        </p:sp>
        <p:sp>
          <p:nvSpPr>
            <p:cNvPr id="77" name="Rechteck 20"/>
            <p:cNvSpPr>
              <a:spLocks noChangeArrowheads="1"/>
            </p:cNvSpPr>
            <p:nvPr/>
          </p:nvSpPr>
          <p:spPr bwMode="auto">
            <a:xfrm>
              <a:off x="5643571" y="5000636"/>
              <a:ext cx="714380" cy="500066"/>
            </a:xfrm>
            <a:prstGeom prst="rect">
              <a:avLst/>
            </a:prstGeom>
            <a:noFill/>
            <a:ln w="9525">
              <a:solidFill>
                <a:schemeClr val="tx1"/>
              </a:solidFill>
              <a:round/>
              <a:headEnd/>
              <a:tailEnd/>
            </a:ln>
          </p:spPr>
          <p:txBody>
            <a:bodyPr wrap="none" anchor="ctr" anchorCtr="1">
              <a:prstTxWarp prst="textNoShape">
                <a:avLst/>
              </a:prstTxWarp>
            </a:bodyPr>
            <a:lstStyle/>
            <a:p>
              <a:r>
                <a:rPr lang="de-DE" sz="2400" dirty="0" smtClean="0"/>
                <a:t>[0,0)</a:t>
              </a:r>
              <a:endParaRPr lang="de-DE" sz="2400" dirty="0"/>
            </a:p>
          </p:txBody>
        </p:sp>
        <p:sp>
          <p:nvSpPr>
            <p:cNvPr id="78" name="Rechteck 21"/>
            <p:cNvSpPr/>
            <p:nvPr/>
          </p:nvSpPr>
          <p:spPr bwMode="auto">
            <a:xfrm>
              <a:off x="6357950" y="5000636"/>
              <a:ext cx="738192" cy="500066"/>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sz="2400" dirty="0" smtClean="0"/>
                <a:t>[0,0)</a:t>
              </a:r>
              <a:endParaRPr lang="de-DE" sz="2400" dirty="0"/>
            </a:p>
          </p:txBody>
        </p:sp>
        <p:sp>
          <p:nvSpPr>
            <p:cNvPr id="79" name="Rechteck 23"/>
            <p:cNvSpPr/>
            <p:nvPr/>
          </p:nvSpPr>
          <p:spPr bwMode="auto">
            <a:xfrm>
              <a:off x="4929190" y="4500570"/>
              <a:ext cx="714380" cy="500066"/>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sz="2400" b="1" dirty="0" smtClean="0"/>
                <a:t>[4,5)</a:t>
              </a:r>
              <a:endParaRPr lang="de-DE" sz="2400" b="1" dirty="0"/>
            </a:p>
          </p:txBody>
        </p:sp>
        <p:sp>
          <p:nvSpPr>
            <p:cNvPr id="80" name="Rechteck 24"/>
            <p:cNvSpPr/>
            <p:nvPr/>
          </p:nvSpPr>
          <p:spPr bwMode="auto">
            <a:xfrm>
              <a:off x="6357950" y="4500570"/>
              <a:ext cx="738192" cy="500066"/>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sz="2400" dirty="0" smtClean="0"/>
                <a:t>[0,0)</a:t>
              </a:r>
              <a:endParaRPr lang="de-DE" sz="2400" dirty="0"/>
            </a:p>
          </p:txBody>
        </p:sp>
        <p:sp>
          <p:nvSpPr>
            <p:cNvPr id="81" name="Rechteck 26"/>
            <p:cNvSpPr/>
            <p:nvPr/>
          </p:nvSpPr>
          <p:spPr bwMode="auto">
            <a:xfrm>
              <a:off x="4929190" y="4000504"/>
              <a:ext cx="714380" cy="500066"/>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sz="2400" b="1" dirty="0" smtClean="0"/>
                <a:t>[0,2)</a:t>
              </a:r>
              <a:endParaRPr lang="de-DE" sz="2400" b="1" dirty="0"/>
            </a:p>
          </p:txBody>
        </p:sp>
        <p:sp>
          <p:nvSpPr>
            <p:cNvPr id="82" name="Rechteck 27"/>
            <p:cNvSpPr>
              <a:spLocks noChangeArrowheads="1"/>
            </p:cNvSpPr>
            <p:nvPr/>
          </p:nvSpPr>
          <p:spPr bwMode="auto">
            <a:xfrm>
              <a:off x="5643571" y="4000504"/>
              <a:ext cx="714380" cy="500066"/>
            </a:xfrm>
            <a:prstGeom prst="rect">
              <a:avLst/>
            </a:prstGeom>
            <a:noFill/>
            <a:ln w="9525">
              <a:solidFill>
                <a:schemeClr val="tx1"/>
              </a:solidFill>
              <a:round/>
              <a:headEnd/>
              <a:tailEnd/>
            </a:ln>
          </p:spPr>
          <p:txBody>
            <a:bodyPr wrap="none" anchor="ctr" anchorCtr="1">
              <a:prstTxWarp prst="textNoShape">
                <a:avLst/>
              </a:prstTxWarp>
            </a:bodyPr>
            <a:lstStyle/>
            <a:p>
              <a:r>
                <a:rPr lang="de-DE" sz="2400" b="1" dirty="0" smtClean="0"/>
                <a:t>[2,3)</a:t>
              </a:r>
              <a:endParaRPr lang="de-DE" sz="2400" b="1" dirty="0"/>
            </a:p>
          </p:txBody>
        </p:sp>
        <p:sp>
          <p:nvSpPr>
            <p:cNvPr id="83" name="Rechteck 28"/>
            <p:cNvSpPr/>
            <p:nvPr/>
          </p:nvSpPr>
          <p:spPr bwMode="auto">
            <a:xfrm>
              <a:off x="6357950" y="4000504"/>
              <a:ext cx="738192" cy="500066"/>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sz="2400" b="1" dirty="0" smtClean="0"/>
                <a:t>[3,4)</a:t>
              </a:r>
              <a:endParaRPr lang="de-DE" sz="2400" b="1" dirty="0"/>
            </a:p>
          </p:txBody>
        </p:sp>
        <p:sp>
          <p:nvSpPr>
            <p:cNvPr id="84" name="Rechteck 34"/>
            <p:cNvSpPr>
              <a:spLocks noChangeArrowheads="1"/>
            </p:cNvSpPr>
            <p:nvPr/>
          </p:nvSpPr>
          <p:spPr bwMode="auto">
            <a:xfrm>
              <a:off x="5643571" y="4500570"/>
              <a:ext cx="714380" cy="500066"/>
            </a:xfrm>
            <a:prstGeom prst="rect">
              <a:avLst/>
            </a:prstGeom>
            <a:noFill/>
            <a:ln w="9525">
              <a:solidFill>
                <a:schemeClr val="tx1"/>
              </a:solidFill>
              <a:round/>
              <a:headEnd/>
              <a:tailEnd/>
            </a:ln>
          </p:spPr>
          <p:txBody>
            <a:bodyPr wrap="none" anchor="ctr" anchorCtr="1">
              <a:prstTxWarp prst="textNoShape">
                <a:avLst/>
              </a:prstTxWarp>
            </a:bodyPr>
            <a:lstStyle/>
            <a:p>
              <a:r>
                <a:rPr lang="de-DE" sz="2400" dirty="0" smtClean="0"/>
                <a:t>[0,0)</a:t>
              </a:r>
              <a:endParaRPr lang="de-DE" sz="2400" dirty="0"/>
            </a:p>
          </p:txBody>
        </p:sp>
      </p:grpSp>
      <p:grpSp>
        <p:nvGrpSpPr>
          <p:cNvPr id="199" name="Group 198"/>
          <p:cNvGrpSpPr/>
          <p:nvPr/>
        </p:nvGrpSpPr>
        <p:grpSpPr>
          <a:xfrm>
            <a:off x="4572000" y="2642400"/>
            <a:ext cx="4357750" cy="428628"/>
            <a:chOff x="4286248" y="2571744"/>
            <a:chExt cx="4357750" cy="428628"/>
          </a:xfrm>
        </p:grpSpPr>
        <p:sp>
          <p:nvSpPr>
            <p:cNvPr id="20" name="Rechteck 19"/>
            <p:cNvSpPr/>
            <p:nvPr/>
          </p:nvSpPr>
          <p:spPr bwMode="auto">
            <a:xfrm>
              <a:off x="4286248" y="2571744"/>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r>
                <a:rPr lang="de-DE" sz="1400" dirty="0" smtClean="0"/>
                <a:t>0</a:t>
              </a:r>
              <a:endParaRPr lang="de-DE" dirty="0"/>
            </a:p>
          </p:txBody>
        </p:sp>
        <p:sp>
          <p:nvSpPr>
            <p:cNvPr id="21" name="Rechteck 19"/>
            <p:cNvSpPr/>
            <p:nvPr/>
          </p:nvSpPr>
          <p:spPr bwMode="auto">
            <a:xfrm>
              <a:off x="5039880" y="2571744"/>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r>
                <a:rPr lang="de-DE" sz="1400" dirty="0" smtClean="0"/>
                <a:t>1</a:t>
              </a:r>
              <a:endParaRPr lang="de-DE" dirty="0"/>
            </a:p>
          </p:txBody>
        </p:sp>
        <p:sp>
          <p:nvSpPr>
            <p:cNvPr id="22" name="Rechteck 19"/>
            <p:cNvSpPr/>
            <p:nvPr/>
          </p:nvSpPr>
          <p:spPr bwMode="auto">
            <a:xfrm>
              <a:off x="5793511" y="2571744"/>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r>
                <a:rPr lang="de-DE" sz="1400" dirty="0" smtClean="0"/>
                <a:t>2</a:t>
              </a:r>
              <a:endParaRPr lang="de-DE" sz="1400" dirty="0"/>
            </a:p>
          </p:txBody>
        </p:sp>
        <p:sp>
          <p:nvSpPr>
            <p:cNvPr id="23" name="Rechteck 19"/>
            <p:cNvSpPr/>
            <p:nvPr/>
          </p:nvSpPr>
          <p:spPr bwMode="auto">
            <a:xfrm>
              <a:off x="6547143" y="2571744"/>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r>
                <a:rPr lang="de-DE" sz="1400" dirty="0" smtClean="0"/>
                <a:t>3</a:t>
              </a:r>
              <a:endParaRPr lang="de-DE" sz="1400" dirty="0"/>
            </a:p>
          </p:txBody>
        </p:sp>
        <p:sp>
          <p:nvSpPr>
            <p:cNvPr id="24" name="Rechteck 19"/>
            <p:cNvSpPr/>
            <p:nvPr/>
          </p:nvSpPr>
          <p:spPr bwMode="auto">
            <a:xfrm>
              <a:off x="7300775" y="2571744"/>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r>
                <a:rPr lang="de-DE" sz="1400" dirty="0" smtClean="0"/>
                <a:t>4</a:t>
              </a:r>
              <a:endParaRPr lang="de-DE" sz="1400" dirty="0"/>
            </a:p>
          </p:txBody>
        </p:sp>
        <p:grpSp>
          <p:nvGrpSpPr>
            <p:cNvPr id="198" name="Group 197"/>
            <p:cNvGrpSpPr/>
            <p:nvPr/>
          </p:nvGrpSpPr>
          <p:grpSpPr>
            <a:xfrm>
              <a:off x="4572000" y="2643182"/>
              <a:ext cx="3327755" cy="285752"/>
              <a:chOff x="4500562" y="2625323"/>
              <a:chExt cx="3327755" cy="285752"/>
            </a:xfrm>
          </p:grpSpPr>
          <p:sp>
            <p:nvSpPr>
              <p:cNvPr id="35" name="Rechteck 19"/>
              <p:cNvSpPr/>
              <p:nvPr/>
            </p:nvSpPr>
            <p:spPr bwMode="auto">
              <a:xfrm>
                <a:off x="4500562" y="2643182"/>
                <a:ext cx="301453" cy="267893"/>
              </a:xfrm>
              <a:prstGeom prst="rect">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accent2">
                        <a:lumMod val="20000"/>
                        <a:lumOff val="80000"/>
                      </a:schemeClr>
                    </a:solidFill>
                  </a:rPr>
                  <a:t>1</a:t>
                </a:r>
                <a:endParaRPr lang="de-DE" dirty="0">
                  <a:solidFill>
                    <a:schemeClr val="accent2">
                      <a:lumMod val="20000"/>
                      <a:lumOff val="80000"/>
                    </a:schemeClr>
                  </a:solidFill>
                </a:endParaRPr>
              </a:p>
            </p:txBody>
          </p:sp>
          <p:sp>
            <p:nvSpPr>
              <p:cNvPr id="36" name="Rechteck 19"/>
              <p:cNvSpPr/>
              <p:nvPr/>
            </p:nvSpPr>
            <p:spPr bwMode="auto">
              <a:xfrm>
                <a:off x="6786578" y="2625323"/>
                <a:ext cx="301453" cy="267893"/>
              </a:xfrm>
              <a:prstGeom prst="rect">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accent2">
                        <a:lumMod val="20000"/>
                        <a:lumOff val="80000"/>
                      </a:schemeClr>
                    </a:solidFill>
                  </a:rPr>
                  <a:t>1</a:t>
                </a:r>
                <a:endParaRPr lang="de-DE" dirty="0">
                  <a:solidFill>
                    <a:schemeClr val="accent2">
                      <a:lumMod val="20000"/>
                      <a:lumOff val="80000"/>
                    </a:schemeClr>
                  </a:solidFill>
                </a:endParaRPr>
              </a:p>
            </p:txBody>
          </p:sp>
          <p:sp>
            <p:nvSpPr>
              <p:cNvPr id="37" name="Rechteck 19"/>
              <p:cNvSpPr/>
              <p:nvPr/>
            </p:nvSpPr>
            <p:spPr bwMode="auto">
              <a:xfrm>
                <a:off x="6000760" y="2625323"/>
                <a:ext cx="301453" cy="267893"/>
              </a:xfrm>
              <a:prstGeom prst="rect">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accent2">
                        <a:lumMod val="20000"/>
                        <a:lumOff val="80000"/>
                      </a:schemeClr>
                    </a:solidFill>
                  </a:rPr>
                  <a:t>1</a:t>
                </a:r>
                <a:endParaRPr lang="de-DE" dirty="0">
                  <a:solidFill>
                    <a:schemeClr val="accent2">
                      <a:lumMod val="20000"/>
                      <a:lumOff val="80000"/>
                    </a:schemeClr>
                  </a:solidFill>
                </a:endParaRPr>
              </a:p>
            </p:txBody>
          </p:sp>
          <p:sp>
            <p:nvSpPr>
              <p:cNvPr id="38" name="Rechteck 19"/>
              <p:cNvSpPr/>
              <p:nvPr/>
            </p:nvSpPr>
            <p:spPr bwMode="auto">
              <a:xfrm>
                <a:off x="5286380" y="2625323"/>
                <a:ext cx="301453" cy="267893"/>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tx2"/>
                    </a:solidFill>
                  </a:rPr>
                  <a:t>2</a:t>
                </a:r>
                <a:endParaRPr lang="de-DE" dirty="0">
                  <a:solidFill>
                    <a:schemeClr val="tx2"/>
                  </a:solidFill>
                </a:endParaRPr>
              </a:p>
            </p:txBody>
          </p:sp>
          <p:sp>
            <p:nvSpPr>
              <p:cNvPr id="39" name="Rechteck 19"/>
              <p:cNvSpPr/>
              <p:nvPr/>
            </p:nvSpPr>
            <p:spPr bwMode="auto">
              <a:xfrm>
                <a:off x="7526864" y="2625323"/>
                <a:ext cx="301453" cy="267893"/>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tx2"/>
                    </a:solidFill>
                  </a:rPr>
                  <a:t>2</a:t>
                </a:r>
                <a:endParaRPr lang="de-DE" dirty="0">
                  <a:solidFill>
                    <a:schemeClr val="tx2"/>
                  </a:solidFill>
                </a:endParaRPr>
              </a:p>
            </p:txBody>
          </p:sp>
        </p:grpSp>
        <p:sp>
          <p:nvSpPr>
            <p:cNvPr id="171" name="Rechteck 19"/>
            <p:cNvSpPr/>
            <p:nvPr/>
          </p:nvSpPr>
          <p:spPr bwMode="auto">
            <a:xfrm>
              <a:off x="8079527" y="2571744"/>
              <a:ext cx="564471"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r>
                <a:rPr lang="de-DE" sz="1400" dirty="0" smtClean="0"/>
                <a:t>5</a:t>
              </a:r>
              <a:endParaRPr lang="de-DE" sz="1400" dirty="0"/>
            </a:p>
          </p:txBody>
        </p:sp>
      </p:grpSp>
      <p:grpSp>
        <p:nvGrpSpPr>
          <p:cNvPr id="179" name="Group 178"/>
          <p:cNvGrpSpPr/>
          <p:nvPr/>
        </p:nvGrpSpPr>
        <p:grpSpPr>
          <a:xfrm>
            <a:off x="4572000" y="357166"/>
            <a:ext cx="2520000" cy="1800000"/>
            <a:chOff x="4929190" y="4000504"/>
            <a:chExt cx="2166952" cy="1500198"/>
          </a:xfrm>
        </p:grpSpPr>
        <p:sp>
          <p:nvSpPr>
            <p:cNvPr id="180" name="Gleichschenkliges Dreieck 129"/>
            <p:cNvSpPr>
              <a:spLocks noChangeArrowheads="1"/>
            </p:cNvSpPr>
            <p:nvPr/>
          </p:nvSpPr>
          <p:spPr bwMode="auto">
            <a:xfrm>
              <a:off x="5357818" y="4071942"/>
              <a:ext cx="1643075" cy="357190"/>
            </a:xfrm>
            <a:prstGeom prst="triangle">
              <a:avLst>
                <a:gd name="adj" fmla="val 6293"/>
              </a:avLst>
            </a:prstGeom>
            <a:solidFill>
              <a:schemeClr val="accent2"/>
            </a:solidFill>
            <a:ln w="9525">
              <a:noFill/>
              <a:round/>
              <a:headEnd/>
              <a:tailEnd/>
            </a:ln>
          </p:spPr>
          <p:txBody>
            <a:bodyPr wrap="none" anchor="ctr" anchorCtr="1">
              <a:prstTxWarp prst="textNoShape">
                <a:avLst/>
              </a:prstTxWarp>
            </a:bodyPr>
            <a:lstStyle/>
            <a:p>
              <a:r>
                <a:rPr lang="de-DE" dirty="0" smtClean="0">
                  <a:solidFill>
                    <a:schemeClr val="accent2">
                      <a:lumMod val="20000"/>
                      <a:lumOff val="80000"/>
                    </a:schemeClr>
                  </a:solidFill>
                </a:rPr>
                <a:t>1</a:t>
              </a:r>
              <a:endParaRPr lang="de-DE" dirty="0">
                <a:solidFill>
                  <a:schemeClr val="accent2">
                    <a:lumMod val="20000"/>
                    <a:lumOff val="80000"/>
                  </a:schemeClr>
                </a:solidFill>
              </a:endParaRPr>
            </a:p>
          </p:txBody>
        </p:sp>
        <p:sp>
          <p:nvSpPr>
            <p:cNvPr id="181" name="Gleichschenkliges Dreieck 129"/>
            <p:cNvSpPr>
              <a:spLocks noChangeArrowheads="1"/>
            </p:cNvSpPr>
            <p:nvPr/>
          </p:nvSpPr>
          <p:spPr bwMode="auto">
            <a:xfrm>
              <a:off x="5000628" y="4286256"/>
              <a:ext cx="541295" cy="625083"/>
            </a:xfrm>
            <a:prstGeom prst="triangle">
              <a:avLst>
                <a:gd name="adj" fmla="val 31363"/>
              </a:avLst>
            </a:prstGeom>
            <a:solidFill>
              <a:srgbClr val="92D050"/>
            </a:solidFill>
            <a:ln w="9525">
              <a:noFill/>
              <a:round/>
              <a:headEnd/>
              <a:tailEnd/>
            </a:ln>
          </p:spPr>
          <p:txBody>
            <a:bodyPr wrap="none">
              <a:prstTxWarp prst="textNoShape">
                <a:avLst/>
              </a:prstTxWarp>
            </a:bodyPr>
            <a:lstStyle/>
            <a:p>
              <a:r>
                <a:rPr lang="de-DE" dirty="0" smtClean="0"/>
                <a:t>2</a:t>
              </a:r>
              <a:endParaRPr lang="de-DE" dirty="0"/>
            </a:p>
          </p:txBody>
        </p:sp>
        <p:sp>
          <p:nvSpPr>
            <p:cNvPr id="182" name="Rechteck 19"/>
            <p:cNvSpPr/>
            <p:nvPr/>
          </p:nvSpPr>
          <p:spPr bwMode="auto">
            <a:xfrm>
              <a:off x="4929190" y="5000636"/>
              <a:ext cx="714380" cy="500066"/>
            </a:xfrm>
            <a:prstGeom prst="rect">
              <a:avLst/>
            </a:prstGeom>
            <a:noFill/>
            <a:ln w="9525" cap="flat" cmpd="sng" algn="ctr">
              <a:solidFill>
                <a:schemeClr val="tx1"/>
              </a:solidFill>
              <a:prstDash val="solid"/>
              <a:round/>
              <a:headEnd type="none" w="med" len="med"/>
              <a:tailEnd type="none" w="med" len="med"/>
            </a:ln>
            <a:effectLst/>
          </p:spPr>
          <p:txBody>
            <a:bodyPr wrap="none">
              <a:prstTxWarp prst="textNoShape">
                <a:avLst/>
              </a:prstTxWarp>
            </a:bodyPr>
            <a:lstStyle/>
            <a:p>
              <a:endParaRPr lang="de-DE" dirty="0"/>
            </a:p>
          </p:txBody>
        </p:sp>
        <p:sp>
          <p:nvSpPr>
            <p:cNvPr id="183" name="Rechteck 20"/>
            <p:cNvSpPr>
              <a:spLocks noChangeArrowheads="1"/>
            </p:cNvSpPr>
            <p:nvPr/>
          </p:nvSpPr>
          <p:spPr bwMode="auto">
            <a:xfrm>
              <a:off x="5643571" y="5000636"/>
              <a:ext cx="714380" cy="500066"/>
            </a:xfrm>
            <a:prstGeom prst="rect">
              <a:avLst/>
            </a:prstGeom>
            <a:noFill/>
            <a:ln w="9525">
              <a:solidFill>
                <a:schemeClr val="tx1"/>
              </a:solidFill>
              <a:round/>
              <a:headEnd/>
              <a:tailEnd/>
            </a:ln>
          </p:spPr>
          <p:txBody>
            <a:bodyPr wrap="none">
              <a:prstTxWarp prst="textNoShape">
                <a:avLst/>
              </a:prstTxWarp>
            </a:bodyPr>
            <a:lstStyle/>
            <a:p>
              <a:endParaRPr lang="de-DE" dirty="0"/>
            </a:p>
          </p:txBody>
        </p:sp>
        <p:sp>
          <p:nvSpPr>
            <p:cNvPr id="184" name="Rechteck 21"/>
            <p:cNvSpPr/>
            <p:nvPr/>
          </p:nvSpPr>
          <p:spPr bwMode="auto">
            <a:xfrm>
              <a:off x="6357950" y="5000636"/>
              <a:ext cx="738192" cy="500066"/>
            </a:xfrm>
            <a:prstGeom prst="rect">
              <a:avLst/>
            </a:prstGeom>
            <a:noFill/>
            <a:ln w="9525" cap="flat" cmpd="sng" algn="ctr">
              <a:solidFill>
                <a:schemeClr val="tx1"/>
              </a:solidFill>
              <a:prstDash val="solid"/>
              <a:round/>
              <a:headEnd type="none" w="med" len="med"/>
              <a:tailEnd type="none" w="med" len="med"/>
            </a:ln>
            <a:effectLst/>
          </p:spPr>
          <p:txBody>
            <a:bodyPr wrap="none">
              <a:prstTxWarp prst="textNoShape">
                <a:avLst/>
              </a:prstTxWarp>
            </a:bodyPr>
            <a:lstStyle/>
            <a:p>
              <a:endParaRPr lang="de-DE" dirty="0"/>
            </a:p>
          </p:txBody>
        </p:sp>
        <p:sp>
          <p:nvSpPr>
            <p:cNvPr id="185" name="Rechteck 23"/>
            <p:cNvSpPr/>
            <p:nvPr/>
          </p:nvSpPr>
          <p:spPr bwMode="auto">
            <a:xfrm>
              <a:off x="4929190" y="4500570"/>
              <a:ext cx="714380" cy="500066"/>
            </a:xfrm>
            <a:prstGeom prst="rect">
              <a:avLst/>
            </a:prstGeom>
            <a:noFill/>
            <a:ln w="9525" cap="flat" cmpd="sng" algn="ctr">
              <a:solidFill>
                <a:schemeClr val="tx1"/>
              </a:solidFill>
              <a:prstDash val="solid"/>
              <a:round/>
              <a:headEnd type="none" w="med" len="med"/>
              <a:tailEnd type="none" w="med" len="med"/>
            </a:ln>
            <a:effectLst/>
          </p:spPr>
          <p:txBody>
            <a:bodyPr wrap="none">
              <a:prstTxWarp prst="textNoShape">
                <a:avLst/>
              </a:prstTxWarp>
            </a:bodyPr>
            <a:lstStyle/>
            <a:p>
              <a:endParaRPr lang="de-DE" dirty="0"/>
            </a:p>
          </p:txBody>
        </p:sp>
        <p:sp>
          <p:nvSpPr>
            <p:cNvPr id="186" name="Rechteck 24"/>
            <p:cNvSpPr/>
            <p:nvPr/>
          </p:nvSpPr>
          <p:spPr bwMode="auto">
            <a:xfrm>
              <a:off x="6357950" y="4500570"/>
              <a:ext cx="738192" cy="500066"/>
            </a:xfrm>
            <a:prstGeom prst="rect">
              <a:avLst/>
            </a:prstGeom>
            <a:noFill/>
            <a:ln w="9525" cap="flat" cmpd="sng" algn="ctr">
              <a:solidFill>
                <a:schemeClr val="tx1"/>
              </a:solidFill>
              <a:prstDash val="solid"/>
              <a:round/>
              <a:headEnd type="none" w="med" len="med"/>
              <a:tailEnd type="none" w="med" len="med"/>
            </a:ln>
            <a:effectLst/>
          </p:spPr>
          <p:txBody>
            <a:bodyPr wrap="none">
              <a:prstTxWarp prst="textNoShape">
                <a:avLst/>
              </a:prstTxWarp>
            </a:bodyPr>
            <a:lstStyle/>
            <a:p>
              <a:endParaRPr lang="de-DE" dirty="0"/>
            </a:p>
          </p:txBody>
        </p:sp>
        <p:sp>
          <p:nvSpPr>
            <p:cNvPr id="187" name="Rechteck 26"/>
            <p:cNvSpPr/>
            <p:nvPr/>
          </p:nvSpPr>
          <p:spPr bwMode="auto">
            <a:xfrm>
              <a:off x="4929190" y="4000504"/>
              <a:ext cx="714380" cy="500066"/>
            </a:xfrm>
            <a:prstGeom prst="rect">
              <a:avLst/>
            </a:prstGeom>
            <a:noFill/>
            <a:ln w="9525" cap="flat" cmpd="sng" algn="ctr">
              <a:solidFill>
                <a:schemeClr val="tx1"/>
              </a:solidFill>
              <a:prstDash val="solid"/>
              <a:round/>
              <a:headEnd type="none" w="med" len="med"/>
              <a:tailEnd type="none" w="med" len="med"/>
            </a:ln>
            <a:effectLst/>
          </p:spPr>
          <p:txBody>
            <a:bodyPr wrap="none">
              <a:prstTxWarp prst="textNoShape">
                <a:avLst/>
              </a:prstTxWarp>
            </a:bodyPr>
            <a:lstStyle/>
            <a:p>
              <a:endParaRPr lang="de-DE" dirty="0"/>
            </a:p>
          </p:txBody>
        </p:sp>
        <p:sp>
          <p:nvSpPr>
            <p:cNvPr id="188" name="Rechteck 27"/>
            <p:cNvSpPr>
              <a:spLocks noChangeArrowheads="1"/>
            </p:cNvSpPr>
            <p:nvPr/>
          </p:nvSpPr>
          <p:spPr bwMode="auto">
            <a:xfrm>
              <a:off x="5643571" y="4000504"/>
              <a:ext cx="714380" cy="500066"/>
            </a:xfrm>
            <a:prstGeom prst="rect">
              <a:avLst/>
            </a:prstGeom>
            <a:noFill/>
            <a:ln w="9525">
              <a:solidFill>
                <a:schemeClr val="tx1"/>
              </a:solidFill>
              <a:round/>
              <a:headEnd/>
              <a:tailEnd/>
            </a:ln>
          </p:spPr>
          <p:txBody>
            <a:bodyPr wrap="none">
              <a:prstTxWarp prst="textNoShape">
                <a:avLst/>
              </a:prstTxWarp>
            </a:bodyPr>
            <a:lstStyle/>
            <a:p>
              <a:endParaRPr lang="de-DE" dirty="0"/>
            </a:p>
          </p:txBody>
        </p:sp>
        <p:sp>
          <p:nvSpPr>
            <p:cNvPr id="189" name="Rechteck 28"/>
            <p:cNvSpPr/>
            <p:nvPr/>
          </p:nvSpPr>
          <p:spPr bwMode="auto">
            <a:xfrm>
              <a:off x="6357950" y="4000504"/>
              <a:ext cx="738192" cy="500066"/>
            </a:xfrm>
            <a:prstGeom prst="rect">
              <a:avLst/>
            </a:prstGeom>
            <a:noFill/>
            <a:ln w="9525" cap="flat" cmpd="sng" algn="ctr">
              <a:solidFill>
                <a:schemeClr val="tx1"/>
              </a:solidFill>
              <a:prstDash val="solid"/>
              <a:round/>
              <a:headEnd type="none" w="med" len="med"/>
              <a:tailEnd type="none" w="med" len="med"/>
            </a:ln>
            <a:effectLst/>
          </p:spPr>
          <p:txBody>
            <a:bodyPr wrap="none">
              <a:prstTxWarp prst="textNoShape">
                <a:avLst/>
              </a:prstTxWarp>
            </a:bodyPr>
            <a:lstStyle/>
            <a:p>
              <a:endParaRPr lang="de-DE" dirty="0"/>
            </a:p>
          </p:txBody>
        </p:sp>
        <p:sp>
          <p:nvSpPr>
            <p:cNvPr id="190" name="Rechteck 34"/>
            <p:cNvSpPr>
              <a:spLocks noChangeArrowheads="1"/>
            </p:cNvSpPr>
            <p:nvPr/>
          </p:nvSpPr>
          <p:spPr bwMode="auto">
            <a:xfrm>
              <a:off x="5643571" y="4500570"/>
              <a:ext cx="714380" cy="500066"/>
            </a:xfrm>
            <a:prstGeom prst="rect">
              <a:avLst/>
            </a:prstGeom>
            <a:noFill/>
            <a:ln w="9525">
              <a:solidFill>
                <a:schemeClr val="tx1"/>
              </a:solidFill>
              <a:round/>
              <a:headEnd/>
              <a:tailEnd/>
            </a:ln>
          </p:spPr>
          <p:txBody>
            <a:bodyPr wrap="none">
              <a:prstTxWarp prst="textNoShape">
                <a:avLst/>
              </a:prstTxWarp>
            </a:bodyPr>
            <a:lstStyle/>
            <a:p>
              <a:endParaRPr lang="de-DE" dirty="0"/>
            </a:p>
          </p:txBody>
        </p:sp>
      </p:grpSp>
      <p:grpSp>
        <p:nvGrpSpPr>
          <p:cNvPr id="208" name="Group 207"/>
          <p:cNvGrpSpPr/>
          <p:nvPr/>
        </p:nvGrpSpPr>
        <p:grpSpPr>
          <a:xfrm>
            <a:off x="4572000" y="3071028"/>
            <a:ext cx="4075515" cy="2328972"/>
            <a:chOff x="4604186" y="3071028"/>
            <a:chExt cx="4075515" cy="2328972"/>
          </a:xfrm>
        </p:grpSpPr>
        <p:cxnSp>
          <p:nvCxnSpPr>
            <p:cNvPr id="90" name="Shape 89"/>
            <p:cNvCxnSpPr>
              <a:stCxn id="82" idx="1"/>
              <a:endCxn id="22" idx="2"/>
            </p:cNvCxnSpPr>
            <p:nvPr/>
          </p:nvCxnSpPr>
          <p:spPr bwMode="auto">
            <a:xfrm rot="10800000" flipH="1">
              <a:off x="5434957" y="3071028"/>
              <a:ext cx="1065868" cy="1728972"/>
            </a:xfrm>
            <a:prstGeom prst="curvedConnector4">
              <a:avLst>
                <a:gd name="adj1" fmla="val -21447"/>
                <a:gd name="adj2" fmla="val 58676"/>
              </a:avLst>
            </a:prstGeom>
            <a:solidFill>
              <a:schemeClr val="accent1"/>
            </a:solidFill>
            <a:ln w="25400" cap="flat" cmpd="sng" algn="ctr">
              <a:solidFill>
                <a:schemeClr val="tx1">
                  <a:alpha val="40000"/>
                </a:schemeClr>
              </a:solidFill>
              <a:prstDash val="dash"/>
              <a:round/>
              <a:headEnd type="oval" w="med" len="med"/>
              <a:tailEnd type="triangle"/>
            </a:ln>
            <a:effectLst/>
          </p:spPr>
        </p:cxnSp>
        <p:cxnSp>
          <p:nvCxnSpPr>
            <p:cNvPr id="141" name="Shape 115"/>
            <p:cNvCxnSpPr>
              <a:stCxn id="83" idx="1"/>
              <a:endCxn id="23" idx="2"/>
            </p:cNvCxnSpPr>
            <p:nvPr/>
          </p:nvCxnSpPr>
          <p:spPr bwMode="auto">
            <a:xfrm rot="10800000" flipH="1">
              <a:off x="6265725" y="3071028"/>
              <a:ext cx="988732" cy="1728972"/>
            </a:xfrm>
            <a:prstGeom prst="curvedConnector4">
              <a:avLst>
                <a:gd name="adj1" fmla="val -23121"/>
                <a:gd name="adj2" fmla="val 58676"/>
              </a:avLst>
            </a:prstGeom>
            <a:solidFill>
              <a:schemeClr val="accent1"/>
            </a:solidFill>
            <a:ln w="25400" cap="flat" cmpd="sng" algn="ctr">
              <a:solidFill>
                <a:schemeClr val="tx1">
                  <a:alpha val="40000"/>
                </a:schemeClr>
              </a:solidFill>
              <a:prstDash val="dash"/>
              <a:round/>
              <a:headEnd type="oval" w="med" len="med"/>
              <a:tailEnd type="triangle"/>
            </a:ln>
            <a:effectLst/>
          </p:spPr>
        </p:cxnSp>
        <p:cxnSp>
          <p:nvCxnSpPr>
            <p:cNvPr id="162" name="Shape 115"/>
            <p:cNvCxnSpPr>
              <a:stCxn id="83" idx="3"/>
              <a:endCxn id="24" idx="2"/>
            </p:cNvCxnSpPr>
            <p:nvPr/>
          </p:nvCxnSpPr>
          <p:spPr bwMode="auto">
            <a:xfrm flipV="1">
              <a:off x="7124186" y="3071028"/>
              <a:ext cx="883903" cy="1728972"/>
            </a:xfrm>
            <a:prstGeom prst="curvedConnector2">
              <a:avLst/>
            </a:prstGeom>
            <a:solidFill>
              <a:schemeClr val="accent1"/>
            </a:solidFill>
            <a:ln w="25400" cap="flat" cmpd="sng" algn="ctr">
              <a:solidFill>
                <a:schemeClr val="tx1">
                  <a:alpha val="40000"/>
                </a:schemeClr>
              </a:solidFill>
              <a:prstDash val="dash"/>
              <a:round/>
              <a:headEnd type="oval" w="med" len="med"/>
              <a:tailEnd type="triangle"/>
            </a:ln>
            <a:effectLst/>
          </p:spPr>
        </p:cxnSp>
        <p:cxnSp>
          <p:nvCxnSpPr>
            <p:cNvPr id="165" name="Shape 164"/>
            <p:cNvCxnSpPr>
              <a:stCxn id="81" idx="1"/>
              <a:endCxn id="20" idx="2"/>
            </p:cNvCxnSpPr>
            <p:nvPr/>
          </p:nvCxnSpPr>
          <p:spPr bwMode="auto">
            <a:xfrm rot="10800000" flipH="1">
              <a:off x="4604186" y="3071028"/>
              <a:ext cx="389376" cy="1728972"/>
            </a:xfrm>
            <a:prstGeom prst="curvedConnector4">
              <a:avLst>
                <a:gd name="adj1" fmla="val -58709"/>
                <a:gd name="adj2" fmla="val 58676"/>
              </a:avLst>
            </a:prstGeom>
            <a:solidFill>
              <a:schemeClr val="accent1"/>
            </a:solidFill>
            <a:ln w="25400" cap="flat" cmpd="sng" algn="ctr">
              <a:solidFill>
                <a:schemeClr val="tx1">
                  <a:alpha val="40000"/>
                </a:schemeClr>
              </a:solidFill>
              <a:prstDash val="dash"/>
              <a:round/>
              <a:headEnd type="oval" w="med" len="med"/>
              <a:tailEnd type="triangle"/>
            </a:ln>
            <a:effectLst/>
          </p:spPr>
        </p:cxnSp>
        <p:cxnSp>
          <p:nvCxnSpPr>
            <p:cNvPr id="200" name="Shape 115"/>
            <p:cNvCxnSpPr>
              <a:stCxn id="84" idx="1"/>
              <a:endCxn id="171" idx="2"/>
            </p:cNvCxnSpPr>
            <p:nvPr/>
          </p:nvCxnSpPr>
          <p:spPr bwMode="auto">
            <a:xfrm rot="10800000" flipH="1">
              <a:off x="5434957" y="3071028"/>
              <a:ext cx="3244744" cy="2328972"/>
            </a:xfrm>
            <a:prstGeom prst="curvedConnector4">
              <a:avLst>
                <a:gd name="adj1" fmla="val 6341"/>
                <a:gd name="adj2" fmla="val 10308"/>
              </a:avLst>
            </a:prstGeom>
            <a:solidFill>
              <a:schemeClr val="accent1"/>
            </a:solidFill>
            <a:ln w="25400" cap="flat" cmpd="sng" algn="ctr">
              <a:solidFill>
                <a:schemeClr val="tx1">
                  <a:alpha val="40000"/>
                </a:schemeClr>
              </a:solidFill>
              <a:prstDash val="dash"/>
              <a:round/>
              <a:headEnd type="oval" w="med" len="med"/>
              <a:tailEnd type="triangle"/>
            </a:ln>
            <a:effectLst/>
          </p:spPr>
        </p:cxnSp>
      </p:grpSp>
    </p:spTree>
  </p:cSld>
  <p:clrMapOvr>
    <a:masterClrMapping/>
  </p:clrMapOvr>
  <p:transition advTm="83625"/>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614734" cy="1162050"/>
          </a:xfrm>
        </p:spPr>
        <p:txBody>
          <a:bodyPr/>
          <a:lstStyle/>
          <a:p>
            <a:r>
              <a:rPr lang="en-US" dirty="0" smtClean="0"/>
              <a:t>Algorithm Overview</a:t>
            </a:r>
            <a:endParaRPr lang="en-US" dirty="0"/>
          </a:p>
        </p:txBody>
      </p:sp>
      <p:sp>
        <p:nvSpPr>
          <p:cNvPr id="4" name="Text Placeholder 3"/>
          <p:cNvSpPr>
            <a:spLocks noGrp="1"/>
          </p:cNvSpPr>
          <p:nvPr>
            <p:ph type="body" sz="half" idx="2"/>
          </p:nvPr>
        </p:nvSpPr>
        <p:spPr>
          <a:xfrm>
            <a:off x="457200" y="1435100"/>
            <a:ext cx="4114800" cy="4691063"/>
          </a:xfrm>
        </p:spPr>
        <p:txBody>
          <a:bodyPr/>
          <a:lstStyle/>
          <a:p>
            <a:endParaRPr lang="en-US" dirty="0" smtClean="0"/>
          </a:p>
          <a:p>
            <a:r>
              <a:rPr lang="en-US" dirty="0" smtClean="0"/>
              <a:t>Reduce to sorting</a:t>
            </a:r>
          </a:p>
          <a:p>
            <a:pPr marL="514350" indent="-514350">
              <a:buFont typeface="+mj-lt"/>
              <a:buAutoNum type="arabicPeriod"/>
            </a:pPr>
            <a:r>
              <a:rPr lang="en-US" dirty="0" smtClean="0"/>
              <a:t>Write pairs of references and cell indices</a:t>
            </a:r>
          </a:p>
          <a:p>
            <a:pPr marL="514350" indent="-514350">
              <a:buFont typeface="+mj-lt"/>
              <a:buAutoNum type="arabicPeriod"/>
            </a:pPr>
            <a:r>
              <a:rPr lang="en-US" dirty="0" smtClean="0"/>
              <a:t>Sort</a:t>
            </a:r>
          </a:p>
          <a:p>
            <a:pPr marL="514350" indent="-514350">
              <a:buFont typeface="+mj-lt"/>
              <a:buAutoNum type="arabicPeriod"/>
            </a:pPr>
            <a:r>
              <a:rPr lang="en-US" dirty="0" smtClean="0"/>
              <a:t>Extract cell ranges</a:t>
            </a:r>
          </a:p>
        </p:txBody>
      </p:sp>
      <p:grpSp>
        <p:nvGrpSpPr>
          <p:cNvPr id="8" name="Group 178"/>
          <p:cNvGrpSpPr/>
          <p:nvPr/>
        </p:nvGrpSpPr>
        <p:grpSpPr>
          <a:xfrm>
            <a:off x="4572000" y="357166"/>
            <a:ext cx="2520000" cy="1800000"/>
            <a:chOff x="4929190" y="4000504"/>
            <a:chExt cx="2166952" cy="1500198"/>
          </a:xfrm>
        </p:grpSpPr>
        <p:sp>
          <p:nvSpPr>
            <p:cNvPr id="180" name="Gleichschenkliges Dreieck 129"/>
            <p:cNvSpPr>
              <a:spLocks noChangeArrowheads="1"/>
            </p:cNvSpPr>
            <p:nvPr/>
          </p:nvSpPr>
          <p:spPr bwMode="auto">
            <a:xfrm>
              <a:off x="5357818" y="4071942"/>
              <a:ext cx="1643075" cy="357190"/>
            </a:xfrm>
            <a:prstGeom prst="triangle">
              <a:avLst>
                <a:gd name="adj" fmla="val 6293"/>
              </a:avLst>
            </a:prstGeom>
            <a:solidFill>
              <a:schemeClr val="accent2"/>
            </a:solidFill>
            <a:ln w="9525">
              <a:noFill/>
              <a:round/>
              <a:headEnd/>
              <a:tailEnd/>
            </a:ln>
          </p:spPr>
          <p:txBody>
            <a:bodyPr wrap="none" anchor="ctr" anchorCtr="1">
              <a:prstTxWarp prst="textNoShape">
                <a:avLst/>
              </a:prstTxWarp>
            </a:bodyPr>
            <a:lstStyle/>
            <a:p>
              <a:r>
                <a:rPr lang="de-DE" dirty="0" smtClean="0">
                  <a:solidFill>
                    <a:schemeClr val="accent2">
                      <a:lumMod val="20000"/>
                      <a:lumOff val="80000"/>
                    </a:schemeClr>
                  </a:solidFill>
                </a:rPr>
                <a:t>1</a:t>
              </a:r>
              <a:endParaRPr lang="de-DE" dirty="0">
                <a:solidFill>
                  <a:schemeClr val="accent2">
                    <a:lumMod val="20000"/>
                    <a:lumOff val="80000"/>
                  </a:schemeClr>
                </a:solidFill>
              </a:endParaRPr>
            </a:p>
          </p:txBody>
        </p:sp>
        <p:sp>
          <p:nvSpPr>
            <p:cNvPr id="181" name="Gleichschenkliges Dreieck 129"/>
            <p:cNvSpPr>
              <a:spLocks noChangeArrowheads="1"/>
            </p:cNvSpPr>
            <p:nvPr/>
          </p:nvSpPr>
          <p:spPr bwMode="auto">
            <a:xfrm>
              <a:off x="5000628" y="4286256"/>
              <a:ext cx="541295" cy="625083"/>
            </a:xfrm>
            <a:prstGeom prst="triangle">
              <a:avLst>
                <a:gd name="adj" fmla="val 31363"/>
              </a:avLst>
            </a:prstGeom>
            <a:solidFill>
              <a:srgbClr val="92D050"/>
            </a:solidFill>
            <a:ln w="9525">
              <a:noFill/>
              <a:round/>
              <a:headEnd/>
              <a:tailEnd/>
            </a:ln>
          </p:spPr>
          <p:txBody>
            <a:bodyPr wrap="none">
              <a:prstTxWarp prst="textNoShape">
                <a:avLst/>
              </a:prstTxWarp>
            </a:bodyPr>
            <a:lstStyle/>
            <a:p>
              <a:r>
                <a:rPr lang="de-DE" dirty="0" smtClean="0"/>
                <a:t>2</a:t>
              </a:r>
              <a:endParaRPr lang="de-DE" dirty="0"/>
            </a:p>
          </p:txBody>
        </p:sp>
        <p:sp>
          <p:nvSpPr>
            <p:cNvPr id="182" name="Rechteck 19"/>
            <p:cNvSpPr/>
            <p:nvPr/>
          </p:nvSpPr>
          <p:spPr bwMode="auto">
            <a:xfrm>
              <a:off x="4929190" y="5000636"/>
              <a:ext cx="714380" cy="500066"/>
            </a:xfrm>
            <a:prstGeom prst="rect">
              <a:avLst/>
            </a:prstGeom>
            <a:noFill/>
            <a:ln w="9525" cap="flat" cmpd="sng" algn="ctr">
              <a:solidFill>
                <a:schemeClr val="tx1"/>
              </a:solidFill>
              <a:prstDash val="solid"/>
              <a:round/>
              <a:headEnd type="none" w="med" len="med"/>
              <a:tailEnd type="none" w="med" len="med"/>
            </a:ln>
            <a:effectLst/>
          </p:spPr>
          <p:txBody>
            <a:bodyPr wrap="none">
              <a:prstTxWarp prst="textNoShape">
                <a:avLst/>
              </a:prstTxWarp>
            </a:bodyPr>
            <a:lstStyle/>
            <a:p>
              <a:endParaRPr lang="de-DE" dirty="0"/>
            </a:p>
          </p:txBody>
        </p:sp>
        <p:sp>
          <p:nvSpPr>
            <p:cNvPr id="183" name="Rechteck 20"/>
            <p:cNvSpPr>
              <a:spLocks noChangeArrowheads="1"/>
            </p:cNvSpPr>
            <p:nvPr/>
          </p:nvSpPr>
          <p:spPr bwMode="auto">
            <a:xfrm>
              <a:off x="5643571" y="5000636"/>
              <a:ext cx="714380" cy="500066"/>
            </a:xfrm>
            <a:prstGeom prst="rect">
              <a:avLst/>
            </a:prstGeom>
            <a:noFill/>
            <a:ln w="9525">
              <a:solidFill>
                <a:schemeClr val="tx1"/>
              </a:solidFill>
              <a:round/>
              <a:headEnd/>
              <a:tailEnd/>
            </a:ln>
          </p:spPr>
          <p:txBody>
            <a:bodyPr wrap="none">
              <a:prstTxWarp prst="textNoShape">
                <a:avLst/>
              </a:prstTxWarp>
            </a:bodyPr>
            <a:lstStyle/>
            <a:p>
              <a:endParaRPr lang="de-DE" dirty="0"/>
            </a:p>
          </p:txBody>
        </p:sp>
        <p:sp>
          <p:nvSpPr>
            <p:cNvPr id="184" name="Rechteck 21"/>
            <p:cNvSpPr/>
            <p:nvPr/>
          </p:nvSpPr>
          <p:spPr bwMode="auto">
            <a:xfrm>
              <a:off x="6357950" y="5000636"/>
              <a:ext cx="738192" cy="500066"/>
            </a:xfrm>
            <a:prstGeom prst="rect">
              <a:avLst/>
            </a:prstGeom>
            <a:noFill/>
            <a:ln w="9525" cap="flat" cmpd="sng" algn="ctr">
              <a:solidFill>
                <a:schemeClr val="tx1"/>
              </a:solidFill>
              <a:prstDash val="solid"/>
              <a:round/>
              <a:headEnd type="none" w="med" len="med"/>
              <a:tailEnd type="none" w="med" len="med"/>
            </a:ln>
            <a:effectLst/>
          </p:spPr>
          <p:txBody>
            <a:bodyPr wrap="none">
              <a:prstTxWarp prst="textNoShape">
                <a:avLst/>
              </a:prstTxWarp>
            </a:bodyPr>
            <a:lstStyle/>
            <a:p>
              <a:endParaRPr lang="de-DE" dirty="0"/>
            </a:p>
          </p:txBody>
        </p:sp>
        <p:sp>
          <p:nvSpPr>
            <p:cNvPr id="185" name="Rechteck 23"/>
            <p:cNvSpPr/>
            <p:nvPr/>
          </p:nvSpPr>
          <p:spPr bwMode="auto">
            <a:xfrm>
              <a:off x="4929190" y="4500570"/>
              <a:ext cx="714380" cy="500066"/>
            </a:xfrm>
            <a:prstGeom prst="rect">
              <a:avLst/>
            </a:prstGeom>
            <a:noFill/>
            <a:ln w="9525" cap="flat" cmpd="sng" algn="ctr">
              <a:solidFill>
                <a:schemeClr val="tx1"/>
              </a:solidFill>
              <a:prstDash val="solid"/>
              <a:round/>
              <a:headEnd type="none" w="med" len="med"/>
              <a:tailEnd type="none" w="med" len="med"/>
            </a:ln>
            <a:effectLst/>
          </p:spPr>
          <p:txBody>
            <a:bodyPr wrap="none">
              <a:prstTxWarp prst="textNoShape">
                <a:avLst/>
              </a:prstTxWarp>
            </a:bodyPr>
            <a:lstStyle/>
            <a:p>
              <a:endParaRPr lang="de-DE" dirty="0"/>
            </a:p>
          </p:txBody>
        </p:sp>
        <p:sp>
          <p:nvSpPr>
            <p:cNvPr id="186" name="Rechteck 24"/>
            <p:cNvSpPr/>
            <p:nvPr/>
          </p:nvSpPr>
          <p:spPr bwMode="auto">
            <a:xfrm>
              <a:off x="6357950" y="4500570"/>
              <a:ext cx="738192" cy="500066"/>
            </a:xfrm>
            <a:prstGeom prst="rect">
              <a:avLst/>
            </a:prstGeom>
            <a:noFill/>
            <a:ln w="9525" cap="flat" cmpd="sng" algn="ctr">
              <a:solidFill>
                <a:schemeClr val="tx1"/>
              </a:solidFill>
              <a:prstDash val="solid"/>
              <a:round/>
              <a:headEnd type="none" w="med" len="med"/>
              <a:tailEnd type="none" w="med" len="med"/>
            </a:ln>
            <a:effectLst/>
          </p:spPr>
          <p:txBody>
            <a:bodyPr wrap="none">
              <a:prstTxWarp prst="textNoShape">
                <a:avLst/>
              </a:prstTxWarp>
            </a:bodyPr>
            <a:lstStyle/>
            <a:p>
              <a:endParaRPr lang="de-DE" dirty="0"/>
            </a:p>
          </p:txBody>
        </p:sp>
        <p:sp>
          <p:nvSpPr>
            <p:cNvPr id="187" name="Rechteck 26"/>
            <p:cNvSpPr/>
            <p:nvPr/>
          </p:nvSpPr>
          <p:spPr bwMode="auto">
            <a:xfrm>
              <a:off x="4929190" y="4000504"/>
              <a:ext cx="714380" cy="500066"/>
            </a:xfrm>
            <a:prstGeom prst="rect">
              <a:avLst/>
            </a:prstGeom>
            <a:noFill/>
            <a:ln w="9525" cap="flat" cmpd="sng" algn="ctr">
              <a:solidFill>
                <a:schemeClr val="tx1"/>
              </a:solidFill>
              <a:prstDash val="solid"/>
              <a:round/>
              <a:headEnd type="none" w="med" len="med"/>
              <a:tailEnd type="none" w="med" len="med"/>
            </a:ln>
            <a:effectLst/>
          </p:spPr>
          <p:txBody>
            <a:bodyPr wrap="none">
              <a:prstTxWarp prst="textNoShape">
                <a:avLst/>
              </a:prstTxWarp>
            </a:bodyPr>
            <a:lstStyle/>
            <a:p>
              <a:endParaRPr lang="de-DE" dirty="0"/>
            </a:p>
          </p:txBody>
        </p:sp>
        <p:sp>
          <p:nvSpPr>
            <p:cNvPr id="188" name="Rechteck 27"/>
            <p:cNvSpPr>
              <a:spLocks noChangeArrowheads="1"/>
            </p:cNvSpPr>
            <p:nvPr/>
          </p:nvSpPr>
          <p:spPr bwMode="auto">
            <a:xfrm>
              <a:off x="5643571" y="4000504"/>
              <a:ext cx="714380" cy="500066"/>
            </a:xfrm>
            <a:prstGeom prst="rect">
              <a:avLst/>
            </a:prstGeom>
            <a:noFill/>
            <a:ln w="9525">
              <a:solidFill>
                <a:schemeClr val="tx1"/>
              </a:solidFill>
              <a:round/>
              <a:headEnd/>
              <a:tailEnd/>
            </a:ln>
          </p:spPr>
          <p:txBody>
            <a:bodyPr wrap="none">
              <a:prstTxWarp prst="textNoShape">
                <a:avLst/>
              </a:prstTxWarp>
            </a:bodyPr>
            <a:lstStyle/>
            <a:p>
              <a:endParaRPr lang="de-DE" dirty="0"/>
            </a:p>
          </p:txBody>
        </p:sp>
        <p:sp>
          <p:nvSpPr>
            <p:cNvPr id="189" name="Rechteck 28"/>
            <p:cNvSpPr/>
            <p:nvPr/>
          </p:nvSpPr>
          <p:spPr bwMode="auto">
            <a:xfrm>
              <a:off x="6357950" y="4000504"/>
              <a:ext cx="738192" cy="500066"/>
            </a:xfrm>
            <a:prstGeom prst="rect">
              <a:avLst/>
            </a:prstGeom>
            <a:noFill/>
            <a:ln w="9525" cap="flat" cmpd="sng" algn="ctr">
              <a:solidFill>
                <a:schemeClr val="tx1"/>
              </a:solidFill>
              <a:prstDash val="solid"/>
              <a:round/>
              <a:headEnd type="none" w="med" len="med"/>
              <a:tailEnd type="none" w="med" len="med"/>
            </a:ln>
            <a:effectLst/>
          </p:spPr>
          <p:txBody>
            <a:bodyPr wrap="none">
              <a:prstTxWarp prst="textNoShape">
                <a:avLst/>
              </a:prstTxWarp>
            </a:bodyPr>
            <a:lstStyle/>
            <a:p>
              <a:endParaRPr lang="de-DE" dirty="0"/>
            </a:p>
          </p:txBody>
        </p:sp>
        <p:sp>
          <p:nvSpPr>
            <p:cNvPr id="190" name="Rechteck 34"/>
            <p:cNvSpPr>
              <a:spLocks noChangeArrowheads="1"/>
            </p:cNvSpPr>
            <p:nvPr/>
          </p:nvSpPr>
          <p:spPr bwMode="auto">
            <a:xfrm>
              <a:off x="5643571" y="4500570"/>
              <a:ext cx="714380" cy="500066"/>
            </a:xfrm>
            <a:prstGeom prst="rect">
              <a:avLst/>
            </a:prstGeom>
            <a:noFill/>
            <a:ln w="9525">
              <a:solidFill>
                <a:schemeClr val="tx1"/>
              </a:solidFill>
              <a:round/>
              <a:headEnd/>
              <a:tailEnd/>
            </a:ln>
          </p:spPr>
          <p:txBody>
            <a:bodyPr wrap="none">
              <a:prstTxWarp prst="textNoShape">
                <a:avLst/>
              </a:prstTxWarp>
            </a:bodyPr>
            <a:lstStyle/>
            <a:p>
              <a:endParaRPr lang="de-DE" dirty="0"/>
            </a:p>
          </p:txBody>
        </p:sp>
      </p:grpSp>
      <p:grpSp>
        <p:nvGrpSpPr>
          <p:cNvPr id="111" name="Group 110"/>
          <p:cNvGrpSpPr/>
          <p:nvPr/>
        </p:nvGrpSpPr>
        <p:grpSpPr>
          <a:xfrm>
            <a:off x="4572000" y="2643182"/>
            <a:ext cx="4357750" cy="428628"/>
            <a:chOff x="4572000" y="2786058"/>
            <a:chExt cx="4357750" cy="428628"/>
          </a:xfrm>
        </p:grpSpPr>
        <p:grpSp>
          <p:nvGrpSpPr>
            <p:cNvPr id="103" name="Group 102"/>
            <p:cNvGrpSpPr/>
            <p:nvPr/>
          </p:nvGrpSpPr>
          <p:grpSpPr>
            <a:xfrm>
              <a:off x="4572000" y="2786058"/>
              <a:ext cx="4357750" cy="428628"/>
              <a:chOff x="4572000" y="2786058"/>
              <a:chExt cx="4357750" cy="428628"/>
            </a:xfrm>
          </p:grpSpPr>
          <p:sp>
            <p:nvSpPr>
              <p:cNvPr id="49" name="Rechteck 19"/>
              <p:cNvSpPr/>
              <p:nvPr/>
            </p:nvSpPr>
            <p:spPr bwMode="auto">
              <a:xfrm>
                <a:off x="4572000"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endParaRPr lang="de-DE" dirty="0"/>
              </a:p>
            </p:txBody>
          </p:sp>
          <p:sp>
            <p:nvSpPr>
              <p:cNvPr id="50" name="Rechteck 19"/>
              <p:cNvSpPr/>
              <p:nvPr/>
            </p:nvSpPr>
            <p:spPr bwMode="auto">
              <a:xfrm>
                <a:off x="5325632"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endParaRPr lang="de-DE" dirty="0"/>
              </a:p>
            </p:txBody>
          </p:sp>
          <p:sp>
            <p:nvSpPr>
              <p:cNvPr id="51" name="Rechteck 19"/>
              <p:cNvSpPr/>
              <p:nvPr/>
            </p:nvSpPr>
            <p:spPr bwMode="auto">
              <a:xfrm>
                <a:off x="6079263"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endParaRPr lang="de-DE" sz="1400" dirty="0"/>
              </a:p>
            </p:txBody>
          </p:sp>
          <p:sp>
            <p:nvSpPr>
              <p:cNvPr id="52" name="Rechteck 19"/>
              <p:cNvSpPr/>
              <p:nvPr/>
            </p:nvSpPr>
            <p:spPr bwMode="auto">
              <a:xfrm>
                <a:off x="6832895"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endParaRPr lang="de-DE" sz="1400" dirty="0"/>
              </a:p>
            </p:txBody>
          </p:sp>
          <p:sp>
            <p:nvSpPr>
              <p:cNvPr id="53" name="Rechteck 19"/>
              <p:cNvSpPr/>
              <p:nvPr/>
            </p:nvSpPr>
            <p:spPr bwMode="auto">
              <a:xfrm>
                <a:off x="7586527"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endParaRPr lang="de-DE" sz="1400" dirty="0"/>
              </a:p>
            </p:txBody>
          </p:sp>
          <p:sp>
            <p:nvSpPr>
              <p:cNvPr id="55" name="Rechteck 19"/>
              <p:cNvSpPr/>
              <p:nvPr/>
            </p:nvSpPr>
            <p:spPr bwMode="auto">
              <a:xfrm>
                <a:off x="8365279" y="2786058"/>
                <a:ext cx="564471"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endParaRPr lang="de-DE" sz="1400" dirty="0"/>
              </a:p>
            </p:txBody>
          </p:sp>
        </p:grpSp>
        <p:grpSp>
          <p:nvGrpSpPr>
            <p:cNvPr id="102" name="Group 101"/>
            <p:cNvGrpSpPr/>
            <p:nvPr/>
          </p:nvGrpSpPr>
          <p:grpSpPr>
            <a:xfrm>
              <a:off x="4643438" y="2857496"/>
              <a:ext cx="3587601" cy="267893"/>
              <a:chOff x="4643438" y="3429000"/>
              <a:chExt cx="3587601" cy="267893"/>
            </a:xfrm>
          </p:grpSpPr>
          <p:grpSp>
            <p:nvGrpSpPr>
              <p:cNvPr id="87" name="Group 86"/>
              <p:cNvGrpSpPr/>
              <p:nvPr/>
            </p:nvGrpSpPr>
            <p:grpSpPr>
              <a:xfrm>
                <a:off x="4643438" y="3429000"/>
                <a:ext cx="587204" cy="267893"/>
                <a:chOff x="4643439" y="2857496"/>
                <a:chExt cx="587204" cy="267893"/>
              </a:xfrm>
            </p:grpSpPr>
            <p:sp>
              <p:nvSpPr>
                <p:cNvPr id="56" name="Rechteck 19"/>
                <p:cNvSpPr/>
                <p:nvPr/>
              </p:nvSpPr>
              <p:spPr bwMode="auto">
                <a:xfrm>
                  <a:off x="4929190" y="2857496"/>
                  <a:ext cx="301453" cy="267893"/>
                </a:xfrm>
                <a:prstGeom prst="rect">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accent2">
                          <a:lumMod val="20000"/>
                          <a:lumOff val="80000"/>
                        </a:schemeClr>
                      </a:solidFill>
                    </a:rPr>
                    <a:t>1</a:t>
                  </a:r>
                  <a:endParaRPr lang="de-DE" dirty="0">
                    <a:solidFill>
                      <a:schemeClr val="accent2">
                        <a:lumMod val="20000"/>
                        <a:lumOff val="80000"/>
                      </a:schemeClr>
                    </a:solidFill>
                  </a:endParaRPr>
                </a:p>
              </p:txBody>
            </p:sp>
            <p:sp>
              <p:nvSpPr>
                <p:cNvPr id="85" name="Rechteck 19"/>
                <p:cNvSpPr/>
                <p:nvPr/>
              </p:nvSpPr>
              <p:spPr bwMode="auto">
                <a:xfrm>
                  <a:off x="4643439" y="2857496"/>
                  <a:ext cx="285752" cy="267893"/>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tx2"/>
                      </a:solidFill>
                    </a:rPr>
                    <a:t>0</a:t>
                  </a:r>
                  <a:endParaRPr lang="de-DE" dirty="0">
                    <a:solidFill>
                      <a:schemeClr val="tx2"/>
                    </a:solidFill>
                  </a:endParaRPr>
                </a:p>
              </p:txBody>
            </p:sp>
          </p:grpSp>
          <p:grpSp>
            <p:nvGrpSpPr>
              <p:cNvPr id="88" name="Group 87"/>
              <p:cNvGrpSpPr/>
              <p:nvPr/>
            </p:nvGrpSpPr>
            <p:grpSpPr>
              <a:xfrm>
                <a:off x="5429256" y="3429000"/>
                <a:ext cx="587204" cy="267893"/>
                <a:chOff x="4643439" y="2857496"/>
                <a:chExt cx="587204" cy="267893"/>
              </a:xfrm>
            </p:grpSpPr>
            <p:sp>
              <p:nvSpPr>
                <p:cNvPr id="89" name="Rechteck 19"/>
                <p:cNvSpPr/>
                <p:nvPr/>
              </p:nvSpPr>
              <p:spPr bwMode="auto">
                <a:xfrm>
                  <a:off x="4929190" y="2857496"/>
                  <a:ext cx="301453" cy="267893"/>
                </a:xfrm>
                <a:prstGeom prst="rect">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accent2">
                          <a:lumMod val="20000"/>
                          <a:lumOff val="80000"/>
                        </a:schemeClr>
                      </a:solidFill>
                    </a:rPr>
                    <a:t>1</a:t>
                  </a:r>
                  <a:endParaRPr lang="de-DE" dirty="0">
                    <a:solidFill>
                      <a:schemeClr val="accent2">
                        <a:lumMod val="20000"/>
                        <a:lumOff val="80000"/>
                      </a:schemeClr>
                    </a:solidFill>
                  </a:endParaRPr>
                </a:p>
              </p:txBody>
            </p:sp>
            <p:sp>
              <p:nvSpPr>
                <p:cNvPr id="91" name="Rechteck 19"/>
                <p:cNvSpPr/>
                <p:nvPr/>
              </p:nvSpPr>
              <p:spPr bwMode="auto">
                <a:xfrm>
                  <a:off x="4643439" y="2857496"/>
                  <a:ext cx="285752" cy="267893"/>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tx2"/>
                      </a:solidFill>
                    </a:rPr>
                    <a:t>1</a:t>
                  </a:r>
                  <a:endParaRPr lang="de-DE" dirty="0">
                    <a:solidFill>
                      <a:schemeClr val="tx2"/>
                    </a:solidFill>
                  </a:endParaRPr>
                </a:p>
              </p:txBody>
            </p:sp>
          </p:grpSp>
          <p:grpSp>
            <p:nvGrpSpPr>
              <p:cNvPr id="93" name="Group 92"/>
              <p:cNvGrpSpPr/>
              <p:nvPr/>
            </p:nvGrpSpPr>
            <p:grpSpPr>
              <a:xfrm>
                <a:off x="6929454" y="3429000"/>
                <a:ext cx="587205" cy="267893"/>
                <a:chOff x="5357818" y="2857496"/>
                <a:chExt cx="587205" cy="267893"/>
              </a:xfrm>
            </p:grpSpPr>
            <p:sp>
              <p:nvSpPr>
                <p:cNvPr id="59" name="Rechteck 19"/>
                <p:cNvSpPr/>
                <p:nvPr/>
              </p:nvSpPr>
              <p:spPr bwMode="auto">
                <a:xfrm>
                  <a:off x="5643570" y="2857496"/>
                  <a:ext cx="301453" cy="267893"/>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tx2"/>
                      </a:solidFill>
                    </a:rPr>
                    <a:t>2</a:t>
                  </a:r>
                  <a:endParaRPr lang="de-DE" dirty="0">
                    <a:solidFill>
                      <a:schemeClr val="tx2"/>
                    </a:solidFill>
                  </a:endParaRPr>
                </a:p>
              </p:txBody>
            </p:sp>
            <p:sp>
              <p:nvSpPr>
                <p:cNvPr id="92" name="Rechteck 19"/>
                <p:cNvSpPr/>
                <p:nvPr/>
              </p:nvSpPr>
              <p:spPr bwMode="auto">
                <a:xfrm>
                  <a:off x="5357818" y="2857496"/>
                  <a:ext cx="285752" cy="267893"/>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tx2"/>
                      </a:solidFill>
                    </a:rPr>
                    <a:t>0</a:t>
                  </a:r>
                  <a:endParaRPr lang="de-DE" dirty="0">
                    <a:solidFill>
                      <a:schemeClr val="tx2"/>
                    </a:solidFill>
                  </a:endParaRPr>
                </a:p>
              </p:txBody>
            </p:sp>
          </p:grpSp>
          <p:grpSp>
            <p:nvGrpSpPr>
              <p:cNvPr id="94" name="Group 93"/>
              <p:cNvGrpSpPr/>
              <p:nvPr/>
            </p:nvGrpSpPr>
            <p:grpSpPr>
              <a:xfrm>
                <a:off x="7643834" y="3429000"/>
                <a:ext cx="587205" cy="267893"/>
                <a:chOff x="5357818" y="2857496"/>
                <a:chExt cx="587205" cy="267893"/>
              </a:xfrm>
            </p:grpSpPr>
            <p:sp>
              <p:nvSpPr>
                <p:cNvPr id="95" name="Rechteck 19"/>
                <p:cNvSpPr/>
                <p:nvPr/>
              </p:nvSpPr>
              <p:spPr bwMode="auto">
                <a:xfrm>
                  <a:off x="5643570" y="2857496"/>
                  <a:ext cx="301453" cy="267893"/>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tx2"/>
                      </a:solidFill>
                    </a:rPr>
                    <a:t>2</a:t>
                  </a:r>
                  <a:endParaRPr lang="de-DE" dirty="0">
                    <a:solidFill>
                      <a:schemeClr val="tx2"/>
                    </a:solidFill>
                  </a:endParaRPr>
                </a:p>
              </p:txBody>
            </p:sp>
            <p:sp>
              <p:nvSpPr>
                <p:cNvPr id="96" name="Rechteck 19"/>
                <p:cNvSpPr/>
                <p:nvPr/>
              </p:nvSpPr>
              <p:spPr bwMode="auto">
                <a:xfrm>
                  <a:off x="5357818" y="2857496"/>
                  <a:ext cx="285752" cy="267893"/>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tx2"/>
                      </a:solidFill>
                    </a:rPr>
                    <a:t>3</a:t>
                  </a:r>
                  <a:endParaRPr lang="de-DE" dirty="0">
                    <a:solidFill>
                      <a:schemeClr val="tx2"/>
                    </a:solidFill>
                  </a:endParaRPr>
                </a:p>
              </p:txBody>
            </p:sp>
          </p:grpSp>
          <p:grpSp>
            <p:nvGrpSpPr>
              <p:cNvPr id="97" name="Group 96"/>
              <p:cNvGrpSpPr/>
              <p:nvPr/>
            </p:nvGrpSpPr>
            <p:grpSpPr>
              <a:xfrm>
                <a:off x="6143636" y="3429000"/>
                <a:ext cx="587204" cy="267893"/>
                <a:chOff x="4643439" y="2857496"/>
                <a:chExt cx="587204" cy="267893"/>
              </a:xfrm>
            </p:grpSpPr>
            <p:sp>
              <p:nvSpPr>
                <p:cNvPr id="98" name="Rechteck 19"/>
                <p:cNvSpPr/>
                <p:nvPr/>
              </p:nvSpPr>
              <p:spPr bwMode="auto">
                <a:xfrm>
                  <a:off x="4929190" y="2857496"/>
                  <a:ext cx="301453" cy="267893"/>
                </a:xfrm>
                <a:prstGeom prst="rect">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accent2">
                          <a:lumMod val="20000"/>
                          <a:lumOff val="80000"/>
                        </a:schemeClr>
                      </a:solidFill>
                    </a:rPr>
                    <a:t>1</a:t>
                  </a:r>
                  <a:endParaRPr lang="de-DE" dirty="0">
                    <a:solidFill>
                      <a:schemeClr val="accent2">
                        <a:lumMod val="20000"/>
                        <a:lumOff val="80000"/>
                      </a:schemeClr>
                    </a:solidFill>
                  </a:endParaRPr>
                </a:p>
              </p:txBody>
            </p:sp>
            <p:sp>
              <p:nvSpPr>
                <p:cNvPr id="99" name="Rechteck 19"/>
                <p:cNvSpPr/>
                <p:nvPr/>
              </p:nvSpPr>
              <p:spPr bwMode="auto">
                <a:xfrm>
                  <a:off x="4643439" y="2857496"/>
                  <a:ext cx="285752" cy="267893"/>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tx2"/>
                      </a:solidFill>
                    </a:rPr>
                    <a:t>2</a:t>
                  </a:r>
                  <a:endParaRPr lang="de-DE" dirty="0">
                    <a:solidFill>
                      <a:schemeClr val="tx2"/>
                    </a:solidFill>
                  </a:endParaRPr>
                </a:p>
              </p:txBody>
            </p:sp>
          </p:grpSp>
        </p:grpSp>
      </p:grpSp>
      <p:grpSp>
        <p:nvGrpSpPr>
          <p:cNvPr id="140" name="Group 139"/>
          <p:cNvGrpSpPr/>
          <p:nvPr/>
        </p:nvGrpSpPr>
        <p:grpSpPr>
          <a:xfrm>
            <a:off x="4572000" y="3571876"/>
            <a:ext cx="4357750" cy="428628"/>
            <a:chOff x="4572000" y="3786190"/>
            <a:chExt cx="4357750" cy="428628"/>
          </a:xfrm>
        </p:grpSpPr>
        <p:grpSp>
          <p:nvGrpSpPr>
            <p:cNvPr id="113" name="Group 102"/>
            <p:cNvGrpSpPr/>
            <p:nvPr/>
          </p:nvGrpSpPr>
          <p:grpSpPr>
            <a:xfrm>
              <a:off x="4572000" y="3786190"/>
              <a:ext cx="4357750" cy="428628"/>
              <a:chOff x="4572000" y="2786058"/>
              <a:chExt cx="4357750" cy="428628"/>
            </a:xfrm>
          </p:grpSpPr>
          <p:sp>
            <p:nvSpPr>
              <p:cNvPr id="130" name="Rechteck 19"/>
              <p:cNvSpPr/>
              <p:nvPr/>
            </p:nvSpPr>
            <p:spPr bwMode="auto">
              <a:xfrm>
                <a:off x="4572000"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endParaRPr lang="de-DE" dirty="0"/>
              </a:p>
            </p:txBody>
          </p:sp>
          <p:sp>
            <p:nvSpPr>
              <p:cNvPr id="131" name="Rechteck 19"/>
              <p:cNvSpPr/>
              <p:nvPr/>
            </p:nvSpPr>
            <p:spPr bwMode="auto">
              <a:xfrm>
                <a:off x="5325632"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endParaRPr lang="de-DE" dirty="0"/>
              </a:p>
            </p:txBody>
          </p:sp>
          <p:sp>
            <p:nvSpPr>
              <p:cNvPr id="132" name="Rechteck 19"/>
              <p:cNvSpPr/>
              <p:nvPr/>
            </p:nvSpPr>
            <p:spPr bwMode="auto">
              <a:xfrm>
                <a:off x="6079263"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endParaRPr lang="de-DE" sz="1400" dirty="0"/>
              </a:p>
            </p:txBody>
          </p:sp>
          <p:sp>
            <p:nvSpPr>
              <p:cNvPr id="133" name="Rechteck 19"/>
              <p:cNvSpPr/>
              <p:nvPr/>
            </p:nvSpPr>
            <p:spPr bwMode="auto">
              <a:xfrm>
                <a:off x="6832895"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endParaRPr lang="de-DE" sz="1400" dirty="0"/>
              </a:p>
            </p:txBody>
          </p:sp>
          <p:sp>
            <p:nvSpPr>
              <p:cNvPr id="134" name="Rechteck 19"/>
              <p:cNvSpPr/>
              <p:nvPr/>
            </p:nvSpPr>
            <p:spPr bwMode="auto">
              <a:xfrm>
                <a:off x="7586527"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endParaRPr lang="de-DE" sz="1400" dirty="0"/>
              </a:p>
            </p:txBody>
          </p:sp>
          <p:sp>
            <p:nvSpPr>
              <p:cNvPr id="135" name="Rechteck 19"/>
              <p:cNvSpPr/>
              <p:nvPr/>
            </p:nvSpPr>
            <p:spPr bwMode="auto">
              <a:xfrm>
                <a:off x="8365279" y="2786058"/>
                <a:ext cx="564471"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endParaRPr lang="de-DE" sz="1400" dirty="0"/>
              </a:p>
            </p:txBody>
          </p:sp>
        </p:grpSp>
        <p:grpSp>
          <p:nvGrpSpPr>
            <p:cNvPr id="139" name="Group 138"/>
            <p:cNvGrpSpPr/>
            <p:nvPr/>
          </p:nvGrpSpPr>
          <p:grpSpPr>
            <a:xfrm>
              <a:off x="4643438" y="3857628"/>
              <a:ext cx="3587601" cy="267893"/>
              <a:chOff x="4643438" y="3857628"/>
              <a:chExt cx="3587601" cy="267893"/>
            </a:xfrm>
          </p:grpSpPr>
          <p:grpSp>
            <p:nvGrpSpPr>
              <p:cNvPr id="138" name="Group 137"/>
              <p:cNvGrpSpPr/>
              <p:nvPr/>
            </p:nvGrpSpPr>
            <p:grpSpPr>
              <a:xfrm>
                <a:off x="7643834" y="3857628"/>
                <a:ext cx="587205" cy="267893"/>
                <a:chOff x="7643834" y="3857628"/>
                <a:chExt cx="587205" cy="267893"/>
              </a:xfrm>
            </p:grpSpPr>
            <p:sp>
              <p:nvSpPr>
                <p:cNvPr id="122" name="Rechteck 19"/>
                <p:cNvSpPr/>
                <p:nvPr/>
              </p:nvSpPr>
              <p:spPr bwMode="auto">
                <a:xfrm>
                  <a:off x="7929586" y="3857628"/>
                  <a:ext cx="301453" cy="267893"/>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tx2"/>
                      </a:solidFill>
                    </a:rPr>
                    <a:t>2</a:t>
                  </a:r>
                  <a:endParaRPr lang="de-DE" dirty="0">
                    <a:solidFill>
                      <a:schemeClr val="tx2"/>
                    </a:solidFill>
                  </a:endParaRPr>
                </a:p>
              </p:txBody>
            </p:sp>
            <p:sp>
              <p:nvSpPr>
                <p:cNvPr id="123" name="Rechteck 19"/>
                <p:cNvSpPr/>
                <p:nvPr/>
              </p:nvSpPr>
              <p:spPr bwMode="auto">
                <a:xfrm>
                  <a:off x="7643834" y="3857628"/>
                  <a:ext cx="285752" cy="267893"/>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tx2"/>
                      </a:solidFill>
                    </a:rPr>
                    <a:t>3</a:t>
                  </a:r>
                  <a:endParaRPr lang="de-DE" dirty="0">
                    <a:solidFill>
                      <a:schemeClr val="tx2"/>
                    </a:solidFill>
                  </a:endParaRPr>
                </a:p>
              </p:txBody>
            </p:sp>
          </p:grpSp>
          <p:grpSp>
            <p:nvGrpSpPr>
              <p:cNvPr id="115" name="Group 86"/>
              <p:cNvGrpSpPr/>
              <p:nvPr/>
            </p:nvGrpSpPr>
            <p:grpSpPr>
              <a:xfrm>
                <a:off x="4643438" y="3857628"/>
                <a:ext cx="587204" cy="267893"/>
                <a:chOff x="4643439" y="2857496"/>
                <a:chExt cx="587204" cy="267893"/>
              </a:xfrm>
            </p:grpSpPr>
            <p:sp>
              <p:nvSpPr>
                <p:cNvPr id="128" name="Rechteck 19"/>
                <p:cNvSpPr/>
                <p:nvPr/>
              </p:nvSpPr>
              <p:spPr bwMode="auto">
                <a:xfrm>
                  <a:off x="4929190" y="2857496"/>
                  <a:ext cx="301453" cy="267893"/>
                </a:xfrm>
                <a:prstGeom prst="rect">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accent2">
                          <a:lumMod val="20000"/>
                          <a:lumOff val="80000"/>
                        </a:schemeClr>
                      </a:solidFill>
                    </a:rPr>
                    <a:t>1</a:t>
                  </a:r>
                  <a:endParaRPr lang="de-DE" dirty="0">
                    <a:solidFill>
                      <a:schemeClr val="accent2">
                        <a:lumMod val="20000"/>
                        <a:lumOff val="80000"/>
                      </a:schemeClr>
                    </a:solidFill>
                  </a:endParaRPr>
                </a:p>
              </p:txBody>
            </p:sp>
            <p:sp>
              <p:nvSpPr>
                <p:cNvPr id="129" name="Rechteck 19"/>
                <p:cNvSpPr/>
                <p:nvPr/>
              </p:nvSpPr>
              <p:spPr bwMode="auto">
                <a:xfrm>
                  <a:off x="4643439" y="2857496"/>
                  <a:ext cx="285752" cy="267893"/>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tx2"/>
                      </a:solidFill>
                    </a:rPr>
                    <a:t>0</a:t>
                  </a:r>
                  <a:endParaRPr lang="de-DE" dirty="0">
                    <a:solidFill>
                      <a:schemeClr val="tx2"/>
                    </a:solidFill>
                  </a:endParaRPr>
                </a:p>
              </p:txBody>
            </p:sp>
          </p:grpSp>
          <p:grpSp>
            <p:nvGrpSpPr>
              <p:cNvPr id="116" name="Group 87"/>
              <p:cNvGrpSpPr/>
              <p:nvPr/>
            </p:nvGrpSpPr>
            <p:grpSpPr>
              <a:xfrm>
                <a:off x="6143636" y="3857628"/>
                <a:ext cx="587204" cy="267893"/>
                <a:chOff x="4643439" y="2857496"/>
                <a:chExt cx="587204" cy="267893"/>
              </a:xfrm>
            </p:grpSpPr>
            <p:sp>
              <p:nvSpPr>
                <p:cNvPr id="126" name="Rechteck 19"/>
                <p:cNvSpPr/>
                <p:nvPr/>
              </p:nvSpPr>
              <p:spPr bwMode="auto">
                <a:xfrm>
                  <a:off x="4929190" y="2857496"/>
                  <a:ext cx="301453" cy="267893"/>
                </a:xfrm>
                <a:prstGeom prst="rect">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accent2">
                          <a:lumMod val="20000"/>
                          <a:lumOff val="80000"/>
                        </a:schemeClr>
                      </a:solidFill>
                    </a:rPr>
                    <a:t>1</a:t>
                  </a:r>
                  <a:endParaRPr lang="de-DE" dirty="0">
                    <a:solidFill>
                      <a:schemeClr val="accent2">
                        <a:lumMod val="20000"/>
                        <a:lumOff val="80000"/>
                      </a:schemeClr>
                    </a:solidFill>
                  </a:endParaRPr>
                </a:p>
              </p:txBody>
            </p:sp>
            <p:sp>
              <p:nvSpPr>
                <p:cNvPr id="127" name="Rechteck 19"/>
                <p:cNvSpPr/>
                <p:nvPr/>
              </p:nvSpPr>
              <p:spPr bwMode="auto">
                <a:xfrm>
                  <a:off x="4643439" y="2857496"/>
                  <a:ext cx="285752" cy="267893"/>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tx2"/>
                      </a:solidFill>
                    </a:rPr>
                    <a:t>1</a:t>
                  </a:r>
                  <a:endParaRPr lang="de-DE" dirty="0">
                    <a:solidFill>
                      <a:schemeClr val="tx2"/>
                    </a:solidFill>
                  </a:endParaRPr>
                </a:p>
              </p:txBody>
            </p:sp>
          </p:grpSp>
          <p:grpSp>
            <p:nvGrpSpPr>
              <p:cNvPr id="117" name="Group 92"/>
              <p:cNvGrpSpPr/>
              <p:nvPr/>
            </p:nvGrpSpPr>
            <p:grpSpPr>
              <a:xfrm>
                <a:off x="5429256" y="3857628"/>
                <a:ext cx="587205" cy="267893"/>
                <a:chOff x="5357818" y="2857496"/>
                <a:chExt cx="587205" cy="267893"/>
              </a:xfrm>
            </p:grpSpPr>
            <p:sp>
              <p:nvSpPr>
                <p:cNvPr id="124" name="Rechteck 19"/>
                <p:cNvSpPr/>
                <p:nvPr/>
              </p:nvSpPr>
              <p:spPr bwMode="auto">
                <a:xfrm>
                  <a:off x="5643570" y="2857496"/>
                  <a:ext cx="301453" cy="267893"/>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tx2"/>
                      </a:solidFill>
                    </a:rPr>
                    <a:t>2</a:t>
                  </a:r>
                  <a:endParaRPr lang="de-DE" dirty="0">
                    <a:solidFill>
                      <a:schemeClr val="tx2"/>
                    </a:solidFill>
                  </a:endParaRPr>
                </a:p>
              </p:txBody>
            </p:sp>
            <p:sp>
              <p:nvSpPr>
                <p:cNvPr id="125" name="Rechteck 19"/>
                <p:cNvSpPr/>
                <p:nvPr/>
              </p:nvSpPr>
              <p:spPr bwMode="auto">
                <a:xfrm>
                  <a:off x="5357818" y="2857496"/>
                  <a:ext cx="285752" cy="267893"/>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tx2"/>
                      </a:solidFill>
                    </a:rPr>
                    <a:t>0</a:t>
                  </a:r>
                  <a:endParaRPr lang="de-DE" dirty="0">
                    <a:solidFill>
                      <a:schemeClr val="tx2"/>
                    </a:solidFill>
                  </a:endParaRPr>
                </a:p>
              </p:txBody>
            </p:sp>
          </p:grpSp>
          <p:grpSp>
            <p:nvGrpSpPr>
              <p:cNvPr id="119" name="Group 96"/>
              <p:cNvGrpSpPr/>
              <p:nvPr/>
            </p:nvGrpSpPr>
            <p:grpSpPr>
              <a:xfrm>
                <a:off x="6929454" y="3857628"/>
                <a:ext cx="587204" cy="267893"/>
                <a:chOff x="4643439" y="2857496"/>
                <a:chExt cx="587204" cy="267893"/>
              </a:xfrm>
            </p:grpSpPr>
            <p:sp>
              <p:nvSpPr>
                <p:cNvPr id="120" name="Rechteck 19"/>
                <p:cNvSpPr/>
                <p:nvPr/>
              </p:nvSpPr>
              <p:spPr bwMode="auto">
                <a:xfrm>
                  <a:off x="4929190" y="2857496"/>
                  <a:ext cx="301453" cy="267893"/>
                </a:xfrm>
                <a:prstGeom prst="rect">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accent2">
                          <a:lumMod val="20000"/>
                          <a:lumOff val="80000"/>
                        </a:schemeClr>
                      </a:solidFill>
                    </a:rPr>
                    <a:t>1</a:t>
                  </a:r>
                  <a:endParaRPr lang="de-DE" dirty="0">
                    <a:solidFill>
                      <a:schemeClr val="accent2">
                        <a:lumMod val="20000"/>
                        <a:lumOff val="80000"/>
                      </a:schemeClr>
                    </a:solidFill>
                  </a:endParaRPr>
                </a:p>
              </p:txBody>
            </p:sp>
            <p:sp>
              <p:nvSpPr>
                <p:cNvPr id="121" name="Rechteck 19"/>
                <p:cNvSpPr/>
                <p:nvPr/>
              </p:nvSpPr>
              <p:spPr bwMode="auto">
                <a:xfrm>
                  <a:off x="4643439" y="2857496"/>
                  <a:ext cx="285752" cy="267893"/>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tx2"/>
                      </a:solidFill>
                    </a:rPr>
                    <a:t>2</a:t>
                  </a:r>
                  <a:endParaRPr lang="de-DE" dirty="0">
                    <a:solidFill>
                      <a:schemeClr val="tx2"/>
                    </a:solidFill>
                  </a:endParaRPr>
                </a:p>
              </p:txBody>
            </p:sp>
          </p:grpSp>
        </p:grpSp>
      </p:grpSp>
      <p:grpSp>
        <p:nvGrpSpPr>
          <p:cNvPr id="142" name="Group 141"/>
          <p:cNvGrpSpPr/>
          <p:nvPr/>
        </p:nvGrpSpPr>
        <p:grpSpPr>
          <a:xfrm>
            <a:off x="4572000" y="4500570"/>
            <a:ext cx="2520000" cy="1800000"/>
            <a:chOff x="4929190" y="4000504"/>
            <a:chExt cx="2166952" cy="1500198"/>
          </a:xfrm>
        </p:grpSpPr>
        <p:sp>
          <p:nvSpPr>
            <p:cNvPr id="145" name="Rechteck 19"/>
            <p:cNvSpPr/>
            <p:nvPr/>
          </p:nvSpPr>
          <p:spPr bwMode="auto">
            <a:xfrm>
              <a:off x="4929190" y="5000636"/>
              <a:ext cx="714380" cy="500066"/>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sz="2400" dirty="0" smtClean="0"/>
                <a:t>[0,0)</a:t>
              </a:r>
              <a:endParaRPr lang="de-DE" sz="2400" dirty="0"/>
            </a:p>
          </p:txBody>
        </p:sp>
        <p:sp>
          <p:nvSpPr>
            <p:cNvPr id="146" name="Rechteck 20"/>
            <p:cNvSpPr>
              <a:spLocks noChangeArrowheads="1"/>
            </p:cNvSpPr>
            <p:nvPr/>
          </p:nvSpPr>
          <p:spPr bwMode="auto">
            <a:xfrm>
              <a:off x="5643571" y="5000636"/>
              <a:ext cx="714380" cy="500066"/>
            </a:xfrm>
            <a:prstGeom prst="rect">
              <a:avLst/>
            </a:prstGeom>
            <a:noFill/>
            <a:ln w="9525">
              <a:solidFill>
                <a:schemeClr val="tx1"/>
              </a:solidFill>
              <a:round/>
              <a:headEnd/>
              <a:tailEnd/>
            </a:ln>
          </p:spPr>
          <p:txBody>
            <a:bodyPr wrap="none" anchor="ctr" anchorCtr="1">
              <a:prstTxWarp prst="textNoShape">
                <a:avLst/>
              </a:prstTxWarp>
            </a:bodyPr>
            <a:lstStyle/>
            <a:p>
              <a:r>
                <a:rPr lang="de-DE" sz="2400" dirty="0" smtClean="0"/>
                <a:t>[0,0)</a:t>
              </a:r>
              <a:endParaRPr lang="de-DE" sz="2400" dirty="0"/>
            </a:p>
          </p:txBody>
        </p:sp>
        <p:sp>
          <p:nvSpPr>
            <p:cNvPr id="147" name="Rechteck 21"/>
            <p:cNvSpPr/>
            <p:nvPr/>
          </p:nvSpPr>
          <p:spPr bwMode="auto">
            <a:xfrm>
              <a:off x="6357950" y="5000636"/>
              <a:ext cx="738192" cy="500066"/>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sz="2400" dirty="0" smtClean="0"/>
                <a:t>[0,0)</a:t>
              </a:r>
              <a:endParaRPr lang="de-DE" sz="2400" dirty="0"/>
            </a:p>
          </p:txBody>
        </p:sp>
        <p:sp>
          <p:nvSpPr>
            <p:cNvPr id="148" name="Rechteck 23"/>
            <p:cNvSpPr/>
            <p:nvPr/>
          </p:nvSpPr>
          <p:spPr bwMode="auto">
            <a:xfrm>
              <a:off x="4929190" y="4500570"/>
              <a:ext cx="714380" cy="500066"/>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sz="2400" b="1" dirty="0" smtClean="0"/>
                <a:t>[4,5)</a:t>
              </a:r>
              <a:endParaRPr lang="de-DE" sz="2400" b="1" dirty="0"/>
            </a:p>
          </p:txBody>
        </p:sp>
        <p:sp>
          <p:nvSpPr>
            <p:cNvPr id="149" name="Rechteck 24"/>
            <p:cNvSpPr/>
            <p:nvPr/>
          </p:nvSpPr>
          <p:spPr bwMode="auto">
            <a:xfrm>
              <a:off x="6357950" y="4500570"/>
              <a:ext cx="738192" cy="500066"/>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sz="2400" dirty="0" smtClean="0"/>
                <a:t>[0,0)</a:t>
              </a:r>
              <a:endParaRPr lang="de-DE" sz="2400" dirty="0"/>
            </a:p>
          </p:txBody>
        </p:sp>
        <p:sp>
          <p:nvSpPr>
            <p:cNvPr id="150" name="Rechteck 26"/>
            <p:cNvSpPr/>
            <p:nvPr/>
          </p:nvSpPr>
          <p:spPr bwMode="auto">
            <a:xfrm>
              <a:off x="4929190" y="4000504"/>
              <a:ext cx="714380" cy="500066"/>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sz="2400" b="1" dirty="0" smtClean="0"/>
                <a:t>[0,2)</a:t>
              </a:r>
              <a:endParaRPr lang="de-DE" sz="2400" b="1" dirty="0"/>
            </a:p>
          </p:txBody>
        </p:sp>
        <p:sp>
          <p:nvSpPr>
            <p:cNvPr id="151" name="Rechteck 27"/>
            <p:cNvSpPr>
              <a:spLocks noChangeArrowheads="1"/>
            </p:cNvSpPr>
            <p:nvPr/>
          </p:nvSpPr>
          <p:spPr bwMode="auto">
            <a:xfrm>
              <a:off x="5643571" y="4000504"/>
              <a:ext cx="714380" cy="500066"/>
            </a:xfrm>
            <a:prstGeom prst="rect">
              <a:avLst/>
            </a:prstGeom>
            <a:noFill/>
            <a:ln w="9525">
              <a:solidFill>
                <a:schemeClr val="tx1"/>
              </a:solidFill>
              <a:round/>
              <a:headEnd/>
              <a:tailEnd/>
            </a:ln>
          </p:spPr>
          <p:txBody>
            <a:bodyPr wrap="none" anchor="ctr" anchorCtr="1">
              <a:prstTxWarp prst="textNoShape">
                <a:avLst/>
              </a:prstTxWarp>
            </a:bodyPr>
            <a:lstStyle/>
            <a:p>
              <a:r>
                <a:rPr lang="de-DE" sz="2400" b="1" dirty="0" smtClean="0"/>
                <a:t>[2,3)</a:t>
              </a:r>
              <a:endParaRPr lang="de-DE" sz="2400" b="1" dirty="0"/>
            </a:p>
          </p:txBody>
        </p:sp>
        <p:sp>
          <p:nvSpPr>
            <p:cNvPr id="152" name="Rechteck 28"/>
            <p:cNvSpPr/>
            <p:nvPr/>
          </p:nvSpPr>
          <p:spPr bwMode="auto">
            <a:xfrm>
              <a:off x="6357950" y="4000504"/>
              <a:ext cx="738192" cy="500066"/>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sz="2400" b="1" dirty="0" smtClean="0"/>
                <a:t>[3,4)</a:t>
              </a:r>
              <a:endParaRPr lang="de-DE" sz="2400" b="1" dirty="0"/>
            </a:p>
          </p:txBody>
        </p:sp>
        <p:sp>
          <p:nvSpPr>
            <p:cNvPr id="153" name="Rechteck 34"/>
            <p:cNvSpPr>
              <a:spLocks noChangeArrowheads="1"/>
            </p:cNvSpPr>
            <p:nvPr/>
          </p:nvSpPr>
          <p:spPr bwMode="auto">
            <a:xfrm>
              <a:off x="5643571" y="4500570"/>
              <a:ext cx="714380" cy="500066"/>
            </a:xfrm>
            <a:prstGeom prst="rect">
              <a:avLst/>
            </a:prstGeom>
            <a:noFill/>
            <a:ln w="9525">
              <a:solidFill>
                <a:schemeClr val="tx1"/>
              </a:solidFill>
              <a:round/>
              <a:headEnd/>
              <a:tailEnd/>
            </a:ln>
          </p:spPr>
          <p:txBody>
            <a:bodyPr wrap="none" anchor="ctr" anchorCtr="1">
              <a:prstTxWarp prst="textNoShape">
                <a:avLst/>
              </a:prstTxWarp>
            </a:bodyPr>
            <a:lstStyle/>
            <a:p>
              <a:r>
                <a:rPr lang="de-DE" sz="2400" dirty="0" smtClean="0"/>
                <a:t>[0,0)</a:t>
              </a:r>
              <a:endParaRPr lang="de-DE" sz="2400" dirty="0"/>
            </a:p>
          </p:txBody>
        </p:sp>
      </p:grpSp>
      <p:sp>
        <p:nvSpPr>
          <p:cNvPr id="210" name="Down Arrow 209"/>
          <p:cNvSpPr/>
          <p:nvPr/>
        </p:nvSpPr>
        <p:spPr bwMode="auto">
          <a:xfrm>
            <a:off x="6000760" y="2285992"/>
            <a:ext cx="928694" cy="285752"/>
          </a:xfrm>
          <a:prstGeom prst="downArrow">
            <a:avLst>
              <a:gd name="adj1" fmla="val 50000"/>
              <a:gd name="adj2" fmla="val 72222"/>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smtClean="0">
                <a:ln>
                  <a:noFill/>
                </a:ln>
                <a:solidFill>
                  <a:schemeClr val="bg1"/>
                </a:solidFill>
                <a:effectLst/>
                <a:latin typeface="Arial" charset="0"/>
              </a:rPr>
              <a:t>1</a:t>
            </a:r>
          </a:p>
        </p:txBody>
      </p:sp>
      <p:sp>
        <p:nvSpPr>
          <p:cNvPr id="214" name="Down Arrow 213"/>
          <p:cNvSpPr/>
          <p:nvPr/>
        </p:nvSpPr>
        <p:spPr bwMode="auto">
          <a:xfrm>
            <a:off x="6000760" y="3143248"/>
            <a:ext cx="928694" cy="321471"/>
          </a:xfrm>
          <a:prstGeom prst="downArrow">
            <a:avLst>
              <a:gd name="adj1" fmla="val 50000"/>
              <a:gd name="adj2" fmla="val 72222"/>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smtClean="0">
                <a:ln>
                  <a:noFill/>
                </a:ln>
                <a:solidFill>
                  <a:schemeClr val="bg1"/>
                </a:solidFill>
                <a:effectLst/>
                <a:latin typeface="Arial" charset="0"/>
              </a:rPr>
              <a:t>2</a:t>
            </a:r>
          </a:p>
        </p:txBody>
      </p:sp>
      <p:sp>
        <p:nvSpPr>
          <p:cNvPr id="215" name="Down Arrow 214"/>
          <p:cNvSpPr/>
          <p:nvPr/>
        </p:nvSpPr>
        <p:spPr bwMode="auto">
          <a:xfrm>
            <a:off x="6000760" y="4143380"/>
            <a:ext cx="928694" cy="285752"/>
          </a:xfrm>
          <a:prstGeom prst="downArrow">
            <a:avLst>
              <a:gd name="adj1" fmla="val 50000"/>
              <a:gd name="adj2" fmla="val 72222"/>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smtClean="0">
                <a:ln>
                  <a:noFill/>
                </a:ln>
                <a:solidFill>
                  <a:schemeClr val="bg1"/>
                </a:solidFill>
                <a:effectLst/>
                <a:latin typeface="Arial" charset="0"/>
              </a:rPr>
              <a:t>3</a:t>
            </a:r>
          </a:p>
        </p:txBody>
      </p:sp>
    </p:spTree>
  </p:cSld>
  <p:clrMapOvr>
    <a:masterClrMapping/>
  </p:clrMapOvr>
  <p:transition advTm="70344"/>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a:t>
            </a:r>
            <a:endParaRPr lang="en-US" dirty="0"/>
          </a:p>
        </p:txBody>
      </p:sp>
      <p:sp>
        <p:nvSpPr>
          <p:cNvPr id="3" name="Content Placeholder 2"/>
          <p:cNvSpPr>
            <a:spLocks noGrp="1"/>
          </p:cNvSpPr>
          <p:nvPr>
            <p:ph idx="1"/>
          </p:nvPr>
        </p:nvSpPr>
        <p:spPr/>
        <p:txBody>
          <a:bodyPr/>
          <a:lstStyle/>
          <a:p>
            <a:r>
              <a:rPr lang="en-US" dirty="0" smtClean="0"/>
              <a:t>Main idea already implemented</a:t>
            </a:r>
          </a:p>
          <a:p>
            <a:pPr lvl="1"/>
            <a:r>
              <a:rPr lang="en-US" dirty="0" smtClean="0"/>
              <a:t>CUDA SDK, particle demo</a:t>
            </a:r>
          </a:p>
          <a:p>
            <a:r>
              <a:rPr lang="en-US" dirty="0" smtClean="0"/>
              <a:t>Here</a:t>
            </a:r>
          </a:p>
          <a:p>
            <a:pPr lvl="1"/>
            <a:r>
              <a:rPr lang="en-US" dirty="0" smtClean="0"/>
              <a:t>Each Primitive overlaps any number of cells</a:t>
            </a:r>
          </a:p>
          <a:p>
            <a:pPr lvl="2"/>
            <a:r>
              <a:rPr lang="en-US" dirty="0" smtClean="0"/>
              <a:t>Unknown number of </a:t>
            </a:r>
            <a:r>
              <a:rPr lang="en-US" dirty="0" smtClean="0"/>
              <a:t>references</a:t>
            </a:r>
          </a:p>
          <a:p>
            <a:pPr lvl="2"/>
            <a:r>
              <a:rPr lang="en-US" dirty="0" smtClean="0"/>
              <a:t>Write conflicts</a:t>
            </a:r>
            <a:endParaRPr lang="en-US" dirty="0" smtClean="0"/>
          </a:p>
          <a:p>
            <a:r>
              <a:rPr lang="en-US" dirty="0" smtClean="0"/>
              <a:t>Solution</a:t>
            </a:r>
            <a:endParaRPr lang="en-US" dirty="0" smtClean="0"/>
          </a:p>
          <a:p>
            <a:pPr lvl="1"/>
            <a:r>
              <a:rPr lang="en-US" dirty="0" smtClean="0"/>
              <a:t>Count </a:t>
            </a:r>
            <a:r>
              <a:rPr lang="en-US" dirty="0" smtClean="0"/>
              <a:t>references </a:t>
            </a:r>
          </a:p>
          <a:p>
            <a:pPr lvl="1"/>
            <a:r>
              <a:rPr lang="en-US" dirty="0" smtClean="0"/>
              <a:t>Segment output </a:t>
            </a:r>
            <a:r>
              <a:rPr lang="en-US" dirty="0" smtClean="0"/>
              <a:t>array</a:t>
            </a:r>
            <a:endParaRPr lang="en-US" dirty="0" smtClean="0"/>
          </a:p>
        </p:txBody>
      </p:sp>
    </p:spTree>
  </p:cSld>
  <p:clrMapOvr>
    <a:masterClrMapping/>
  </p:clrMapOvr>
  <p:transition advTm="125453"/>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Rounded Rectangle 76"/>
          <p:cNvSpPr/>
          <p:nvPr/>
        </p:nvSpPr>
        <p:spPr bwMode="auto">
          <a:xfrm>
            <a:off x="2414574" y="1928802"/>
            <a:ext cx="3857652" cy="1285884"/>
          </a:xfrm>
          <a:prstGeom prst="roundRect">
            <a:avLst/>
          </a:prstGeom>
          <a:solidFill>
            <a:srgbClr val="92D050"/>
          </a:solidFill>
          <a:ln w="9525" cap="flat" cmpd="sng" algn="ctr">
            <a:noFill/>
            <a:prstDash val="solid"/>
            <a:round/>
            <a:headEnd type="none" w="med" len="med"/>
            <a:tailEnd type="none" w="med" len="med"/>
          </a:ln>
          <a:effectLst>
            <a:outerShdw blurRad="50800" dist="38100" dir="13500000" algn="br" rotWithShape="0">
              <a:prstClr val="black">
                <a:alpha val="40000"/>
              </a:prstClr>
            </a:outerShdw>
          </a:effectLst>
        </p:spPr>
        <p:txBody>
          <a:bodyPr vert="horz" wrap="square" lIns="91440" tIns="45720" rIns="91440" bIns="45720" numCol="1" rtlCol="0" anchor="b"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dirty="0" smtClean="0">
                <a:ln>
                  <a:noFill/>
                </a:ln>
                <a:solidFill>
                  <a:schemeClr val="tx1"/>
                </a:solidFill>
                <a:effectLst/>
                <a:latin typeface="Arial" charset="0"/>
              </a:rPr>
              <a:t>Thread Block 1</a:t>
            </a:r>
          </a:p>
        </p:txBody>
      </p:sp>
      <p:grpSp>
        <p:nvGrpSpPr>
          <p:cNvPr id="79" name="Group 78"/>
          <p:cNvGrpSpPr/>
          <p:nvPr/>
        </p:nvGrpSpPr>
        <p:grpSpPr>
          <a:xfrm>
            <a:off x="2486012" y="2175588"/>
            <a:ext cx="3500462" cy="467593"/>
            <a:chOff x="1071538" y="3714753"/>
            <a:chExt cx="3786214" cy="584775"/>
          </a:xfrm>
        </p:grpSpPr>
        <p:grpSp>
          <p:nvGrpSpPr>
            <p:cNvPr id="54" name="Group 102"/>
            <p:cNvGrpSpPr/>
            <p:nvPr/>
          </p:nvGrpSpPr>
          <p:grpSpPr>
            <a:xfrm>
              <a:off x="2143108" y="3786190"/>
              <a:ext cx="2714644" cy="428628"/>
              <a:chOff x="4572000" y="2786058"/>
              <a:chExt cx="4579972" cy="428628"/>
            </a:xfrm>
          </p:grpSpPr>
          <p:sp>
            <p:nvSpPr>
              <p:cNvPr id="71" name="Rechteck 19"/>
              <p:cNvSpPr/>
              <p:nvPr/>
            </p:nvSpPr>
            <p:spPr bwMode="auto">
              <a:xfrm>
                <a:off x="4572000"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2</a:t>
                </a:r>
                <a:endParaRPr lang="de-DE" dirty="0"/>
              </a:p>
            </p:txBody>
          </p:sp>
          <p:sp>
            <p:nvSpPr>
              <p:cNvPr id="72" name="Rechteck 19"/>
              <p:cNvSpPr/>
              <p:nvPr/>
            </p:nvSpPr>
            <p:spPr bwMode="auto">
              <a:xfrm>
                <a:off x="5325632"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1</a:t>
                </a:r>
                <a:endParaRPr lang="de-DE" dirty="0"/>
              </a:p>
            </p:txBody>
          </p:sp>
          <p:sp>
            <p:nvSpPr>
              <p:cNvPr id="73" name="Rechteck 19"/>
              <p:cNvSpPr/>
              <p:nvPr/>
            </p:nvSpPr>
            <p:spPr bwMode="auto">
              <a:xfrm>
                <a:off x="6079263"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3</a:t>
                </a:r>
                <a:endParaRPr lang="de-DE" dirty="0"/>
              </a:p>
            </p:txBody>
          </p:sp>
          <p:sp>
            <p:nvSpPr>
              <p:cNvPr id="74" name="Rechteck 19"/>
              <p:cNvSpPr/>
              <p:nvPr/>
            </p:nvSpPr>
            <p:spPr bwMode="auto">
              <a:xfrm>
                <a:off x="6832895"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2</a:t>
                </a:r>
                <a:endParaRPr lang="de-DE" dirty="0"/>
              </a:p>
            </p:txBody>
          </p:sp>
          <p:sp>
            <p:nvSpPr>
              <p:cNvPr id="75" name="Rechteck 19"/>
              <p:cNvSpPr/>
              <p:nvPr/>
            </p:nvSpPr>
            <p:spPr bwMode="auto">
              <a:xfrm>
                <a:off x="7586527"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2</a:t>
                </a:r>
                <a:endParaRPr lang="de-DE" dirty="0"/>
              </a:p>
            </p:txBody>
          </p:sp>
          <p:sp>
            <p:nvSpPr>
              <p:cNvPr id="76" name="Rechteck 19"/>
              <p:cNvSpPr/>
              <p:nvPr/>
            </p:nvSpPr>
            <p:spPr bwMode="auto">
              <a:xfrm>
                <a:off x="8365280" y="2786058"/>
                <a:ext cx="78669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3</a:t>
                </a:r>
                <a:endParaRPr lang="de-DE" dirty="0"/>
              </a:p>
            </p:txBody>
          </p:sp>
        </p:grpSp>
        <p:sp>
          <p:nvSpPr>
            <p:cNvPr id="78" name="TextBox 77"/>
            <p:cNvSpPr txBox="1"/>
            <p:nvPr/>
          </p:nvSpPr>
          <p:spPr>
            <a:xfrm>
              <a:off x="1071538" y="3714753"/>
              <a:ext cx="1071570" cy="584775"/>
            </a:xfrm>
            <a:prstGeom prst="rect">
              <a:avLst/>
            </a:prstGeom>
            <a:noFill/>
          </p:spPr>
          <p:txBody>
            <a:bodyPr wrap="square" rtlCol="0">
              <a:spAutoFit/>
            </a:bodyPr>
            <a:lstStyle/>
            <a:p>
              <a:r>
                <a:rPr lang="en-US" sz="1600" dirty="0" smtClean="0"/>
                <a:t>Shared Memory</a:t>
              </a:r>
              <a:endParaRPr lang="en-US" sz="1600" dirty="0"/>
            </a:p>
          </p:txBody>
        </p:sp>
      </p:grpSp>
      <p:grpSp>
        <p:nvGrpSpPr>
          <p:cNvPr id="249" name="Group 248"/>
          <p:cNvGrpSpPr/>
          <p:nvPr/>
        </p:nvGrpSpPr>
        <p:grpSpPr>
          <a:xfrm>
            <a:off x="2566974" y="2081202"/>
            <a:ext cx="3857652" cy="1285884"/>
            <a:chOff x="500034" y="2143116"/>
            <a:chExt cx="3857652" cy="1285884"/>
          </a:xfrm>
          <a:effectLst>
            <a:outerShdw blurRad="50800" dist="38100" dir="13500000" algn="br" rotWithShape="0">
              <a:prstClr val="black">
                <a:alpha val="40000"/>
              </a:prstClr>
            </a:outerShdw>
          </a:effectLst>
        </p:grpSpPr>
        <p:sp>
          <p:nvSpPr>
            <p:cNvPr id="250" name="Rounded Rectangle 249"/>
            <p:cNvSpPr/>
            <p:nvPr/>
          </p:nvSpPr>
          <p:spPr bwMode="auto">
            <a:xfrm>
              <a:off x="500034" y="2143116"/>
              <a:ext cx="3857652" cy="1285884"/>
            </a:xfrm>
            <a:prstGeom prst="roundRect">
              <a:avLst/>
            </a:prstGeom>
            <a:solidFill>
              <a:srgbClr val="92D050"/>
            </a:solidFill>
            <a:ln w="9525" cap="flat" cmpd="sng" algn="ctr">
              <a:noFill/>
              <a:prstDash val="solid"/>
              <a:round/>
              <a:headEnd type="none" w="med" len="med"/>
              <a:tailEnd type="none" w="med" len="med"/>
            </a:ln>
            <a:effectLst>
              <a:outerShdw blurRad="50800" dist="38100" dir="13500000" algn="br" rotWithShape="0">
                <a:prstClr val="black">
                  <a:alpha val="40000"/>
                </a:prstClr>
              </a:outerShdw>
            </a:effectLst>
          </p:spPr>
          <p:txBody>
            <a:bodyPr vert="horz" wrap="square" lIns="91440" tIns="45720" rIns="91440" bIns="45720" numCol="1" rtlCol="0" anchor="b"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dirty="0" smtClean="0">
                  <a:ln>
                    <a:noFill/>
                  </a:ln>
                  <a:solidFill>
                    <a:schemeClr val="tx1"/>
                  </a:solidFill>
                  <a:effectLst/>
                  <a:latin typeface="Arial" charset="0"/>
                </a:rPr>
                <a:t>Thread Block </a:t>
              </a:r>
            </a:p>
          </p:txBody>
        </p:sp>
        <p:grpSp>
          <p:nvGrpSpPr>
            <p:cNvPr id="251" name="Group 78"/>
            <p:cNvGrpSpPr/>
            <p:nvPr/>
          </p:nvGrpSpPr>
          <p:grpSpPr>
            <a:xfrm>
              <a:off x="571471" y="2389902"/>
              <a:ext cx="3500454" cy="467593"/>
              <a:chOff x="1071538" y="3714753"/>
              <a:chExt cx="3786208" cy="584775"/>
            </a:xfrm>
          </p:grpSpPr>
          <p:grpSp>
            <p:nvGrpSpPr>
              <p:cNvPr id="252" name="Group 102"/>
              <p:cNvGrpSpPr/>
              <p:nvPr/>
            </p:nvGrpSpPr>
            <p:grpSpPr>
              <a:xfrm>
                <a:off x="2143104" y="3786190"/>
                <a:ext cx="2714642" cy="428628"/>
                <a:chOff x="4572000" y="2786058"/>
                <a:chExt cx="4579972" cy="428628"/>
              </a:xfrm>
            </p:grpSpPr>
            <p:sp>
              <p:nvSpPr>
                <p:cNvPr id="254" name="Rechteck 19"/>
                <p:cNvSpPr/>
                <p:nvPr/>
              </p:nvSpPr>
              <p:spPr bwMode="auto">
                <a:xfrm>
                  <a:off x="4572000"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3</a:t>
                  </a:r>
                  <a:endParaRPr lang="de-DE" dirty="0"/>
                </a:p>
              </p:txBody>
            </p:sp>
            <p:sp>
              <p:nvSpPr>
                <p:cNvPr id="255" name="Rechteck 19"/>
                <p:cNvSpPr/>
                <p:nvPr/>
              </p:nvSpPr>
              <p:spPr bwMode="auto">
                <a:xfrm>
                  <a:off x="5325632"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2</a:t>
                  </a:r>
                  <a:endParaRPr lang="de-DE" dirty="0"/>
                </a:p>
              </p:txBody>
            </p:sp>
            <p:sp>
              <p:nvSpPr>
                <p:cNvPr id="256" name="Rechteck 19"/>
                <p:cNvSpPr/>
                <p:nvPr/>
              </p:nvSpPr>
              <p:spPr bwMode="auto">
                <a:xfrm>
                  <a:off x="6079263"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4</a:t>
                  </a:r>
                  <a:endParaRPr lang="de-DE" dirty="0"/>
                </a:p>
              </p:txBody>
            </p:sp>
            <p:sp>
              <p:nvSpPr>
                <p:cNvPr id="257" name="Rechteck 19"/>
                <p:cNvSpPr/>
                <p:nvPr/>
              </p:nvSpPr>
              <p:spPr bwMode="auto">
                <a:xfrm>
                  <a:off x="6832895"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1</a:t>
                  </a:r>
                  <a:endParaRPr lang="de-DE" dirty="0"/>
                </a:p>
              </p:txBody>
            </p:sp>
            <p:sp>
              <p:nvSpPr>
                <p:cNvPr id="258" name="Rechteck 19"/>
                <p:cNvSpPr/>
                <p:nvPr/>
              </p:nvSpPr>
              <p:spPr bwMode="auto">
                <a:xfrm>
                  <a:off x="7586527"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2</a:t>
                  </a:r>
                  <a:endParaRPr lang="de-DE" dirty="0"/>
                </a:p>
              </p:txBody>
            </p:sp>
            <p:sp>
              <p:nvSpPr>
                <p:cNvPr id="259" name="Rechteck 19"/>
                <p:cNvSpPr/>
                <p:nvPr/>
              </p:nvSpPr>
              <p:spPr bwMode="auto">
                <a:xfrm>
                  <a:off x="8365280" y="2786058"/>
                  <a:ext cx="78669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3</a:t>
                  </a:r>
                  <a:endParaRPr lang="de-DE" dirty="0"/>
                </a:p>
              </p:txBody>
            </p:sp>
          </p:grpSp>
          <p:sp>
            <p:nvSpPr>
              <p:cNvPr id="253" name="TextBox 252"/>
              <p:cNvSpPr txBox="1"/>
              <p:nvPr/>
            </p:nvSpPr>
            <p:spPr>
              <a:xfrm>
                <a:off x="1071538" y="3714753"/>
                <a:ext cx="1071570" cy="584775"/>
              </a:xfrm>
              <a:prstGeom prst="rect">
                <a:avLst/>
              </a:prstGeom>
              <a:noFill/>
            </p:spPr>
            <p:txBody>
              <a:bodyPr wrap="square" rtlCol="0">
                <a:spAutoFit/>
              </a:bodyPr>
              <a:lstStyle/>
              <a:p>
                <a:r>
                  <a:rPr lang="en-US" sz="1600" dirty="0" smtClean="0"/>
                  <a:t>Shared Memory</a:t>
                </a:r>
                <a:endParaRPr lang="en-US" sz="1600" dirty="0"/>
              </a:p>
            </p:txBody>
          </p:sp>
        </p:grpSp>
      </p:grpSp>
      <p:grpSp>
        <p:nvGrpSpPr>
          <p:cNvPr id="260" name="Group 259"/>
          <p:cNvGrpSpPr/>
          <p:nvPr/>
        </p:nvGrpSpPr>
        <p:grpSpPr>
          <a:xfrm>
            <a:off x="2719374" y="2233602"/>
            <a:ext cx="3857652" cy="1285884"/>
            <a:chOff x="500034" y="2143116"/>
            <a:chExt cx="3857652" cy="1285884"/>
          </a:xfrm>
          <a:effectLst>
            <a:outerShdw blurRad="50800" dist="38100" dir="13500000" algn="br" rotWithShape="0">
              <a:prstClr val="black">
                <a:alpha val="40000"/>
              </a:prstClr>
            </a:outerShdw>
          </a:effectLst>
        </p:grpSpPr>
        <p:sp>
          <p:nvSpPr>
            <p:cNvPr id="261" name="Rounded Rectangle 260"/>
            <p:cNvSpPr/>
            <p:nvPr/>
          </p:nvSpPr>
          <p:spPr bwMode="auto">
            <a:xfrm>
              <a:off x="500034" y="2143116"/>
              <a:ext cx="3857652" cy="1285884"/>
            </a:xfrm>
            <a:prstGeom prst="roundRect">
              <a:avLst/>
            </a:prstGeom>
            <a:solidFill>
              <a:srgbClr val="92D050"/>
            </a:solidFill>
            <a:ln w="9525" cap="flat" cmpd="sng" algn="ctr">
              <a:noFill/>
              <a:prstDash val="solid"/>
              <a:round/>
              <a:headEnd type="none" w="med" len="med"/>
              <a:tailEnd type="none" w="med" len="med"/>
            </a:ln>
            <a:effectLst>
              <a:outerShdw blurRad="50800" dist="38100" dir="13500000" algn="br" rotWithShape="0">
                <a:prstClr val="black">
                  <a:alpha val="40000"/>
                </a:prstClr>
              </a:outerShdw>
            </a:effectLst>
          </p:spPr>
          <p:txBody>
            <a:bodyPr vert="horz" wrap="square" lIns="91440" tIns="45720" rIns="91440" bIns="45720" numCol="1" rtlCol="0" anchor="b"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dirty="0" smtClean="0">
                  <a:ln>
                    <a:noFill/>
                  </a:ln>
                  <a:solidFill>
                    <a:schemeClr val="tx1"/>
                  </a:solidFill>
                  <a:effectLst/>
                  <a:latin typeface="Arial" charset="0"/>
                </a:rPr>
                <a:t>Thread Block 3</a:t>
              </a:r>
            </a:p>
          </p:txBody>
        </p:sp>
        <p:grpSp>
          <p:nvGrpSpPr>
            <p:cNvPr id="262" name="Group 78"/>
            <p:cNvGrpSpPr/>
            <p:nvPr/>
          </p:nvGrpSpPr>
          <p:grpSpPr>
            <a:xfrm>
              <a:off x="571471" y="2389902"/>
              <a:ext cx="3500454" cy="467593"/>
              <a:chOff x="1071538" y="3714753"/>
              <a:chExt cx="3786208" cy="584775"/>
            </a:xfrm>
          </p:grpSpPr>
          <p:grpSp>
            <p:nvGrpSpPr>
              <p:cNvPr id="263" name="Group 102"/>
              <p:cNvGrpSpPr/>
              <p:nvPr/>
            </p:nvGrpSpPr>
            <p:grpSpPr>
              <a:xfrm>
                <a:off x="2143104" y="3786190"/>
                <a:ext cx="2714642" cy="428628"/>
                <a:chOff x="4572000" y="2786058"/>
                <a:chExt cx="4579972" cy="428628"/>
              </a:xfrm>
            </p:grpSpPr>
            <p:sp>
              <p:nvSpPr>
                <p:cNvPr id="265" name="Rechteck 19"/>
                <p:cNvSpPr/>
                <p:nvPr/>
              </p:nvSpPr>
              <p:spPr bwMode="auto">
                <a:xfrm>
                  <a:off x="4572000"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1</a:t>
                  </a:r>
                  <a:endParaRPr lang="de-DE" dirty="0"/>
                </a:p>
              </p:txBody>
            </p:sp>
            <p:sp>
              <p:nvSpPr>
                <p:cNvPr id="266" name="Rechteck 19"/>
                <p:cNvSpPr/>
                <p:nvPr/>
              </p:nvSpPr>
              <p:spPr bwMode="auto">
                <a:xfrm>
                  <a:off x="5325632"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3</a:t>
                  </a:r>
                  <a:endParaRPr lang="de-DE" dirty="0"/>
                </a:p>
              </p:txBody>
            </p:sp>
            <p:sp>
              <p:nvSpPr>
                <p:cNvPr id="267" name="Rechteck 19"/>
                <p:cNvSpPr/>
                <p:nvPr/>
              </p:nvSpPr>
              <p:spPr bwMode="auto">
                <a:xfrm>
                  <a:off x="6079263"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1</a:t>
                  </a:r>
                  <a:endParaRPr lang="de-DE" dirty="0"/>
                </a:p>
              </p:txBody>
            </p:sp>
            <p:sp>
              <p:nvSpPr>
                <p:cNvPr id="268" name="Rechteck 19"/>
                <p:cNvSpPr/>
                <p:nvPr/>
              </p:nvSpPr>
              <p:spPr bwMode="auto">
                <a:xfrm>
                  <a:off x="6832895"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4</a:t>
                  </a:r>
                  <a:endParaRPr lang="de-DE" dirty="0"/>
                </a:p>
              </p:txBody>
            </p:sp>
            <p:sp>
              <p:nvSpPr>
                <p:cNvPr id="269" name="Rechteck 19"/>
                <p:cNvSpPr/>
                <p:nvPr/>
              </p:nvSpPr>
              <p:spPr bwMode="auto">
                <a:xfrm>
                  <a:off x="7586527"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2</a:t>
                  </a:r>
                  <a:endParaRPr lang="de-DE" dirty="0"/>
                </a:p>
              </p:txBody>
            </p:sp>
            <p:sp>
              <p:nvSpPr>
                <p:cNvPr id="270" name="Rechteck 19"/>
                <p:cNvSpPr/>
                <p:nvPr/>
              </p:nvSpPr>
              <p:spPr bwMode="auto">
                <a:xfrm>
                  <a:off x="8365280" y="2786058"/>
                  <a:ext cx="78669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1</a:t>
                  </a:r>
                  <a:endParaRPr lang="de-DE" dirty="0"/>
                </a:p>
              </p:txBody>
            </p:sp>
          </p:grpSp>
          <p:sp>
            <p:nvSpPr>
              <p:cNvPr id="264" name="TextBox 263"/>
              <p:cNvSpPr txBox="1"/>
              <p:nvPr/>
            </p:nvSpPr>
            <p:spPr>
              <a:xfrm>
                <a:off x="1071538" y="3714753"/>
                <a:ext cx="1071570" cy="584775"/>
              </a:xfrm>
              <a:prstGeom prst="rect">
                <a:avLst/>
              </a:prstGeom>
              <a:noFill/>
            </p:spPr>
            <p:txBody>
              <a:bodyPr wrap="square" rtlCol="0">
                <a:spAutoFit/>
              </a:bodyPr>
              <a:lstStyle/>
              <a:p>
                <a:r>
                  <a:rPr lang="en-US" sz="1600" dirty="0" smtClean="0"/>
                  <a:t>Shared Memory</a:t>
                </a:r>
                <a:endParaRPr lang="en-US" sz="1600" dirty="0"/>
              </a:p>
            </p:txBody>
          </p:sp>
        </p:grpSp>
      </p:grpSp>
      <p:sp>
        <p:nvSpPr>
          <p:cNvPr id="2" name="Title 1"/>
          <p:cNvSpPr>
            <a:spLocks noGrp="1"/>
          </p:cNvSpPr>
          <p:nvPr>
            <p:ph type="title"/>
          </p:nvPr>
        </p:nvSpPr>
        <p:spPr/>
        <p:txBody>
          <a:bodyPr/>
          <a:lstStyle/>
          <a:p>
            <a:r>
              <a:rPr lang="en-US" dirty="0" smtClean="0"/>
              <a:t>Count Primitive References</a:t>
            </a:r>
          </a:p>
        </p:txBody>
      </p:sp>
      <p:grpSp>
        <p:nvGrpSpPr>
          <p:cNvPr id="292" name="Group 78"/>
          <p:cNvGrpSpPr/>
          <p:nvPr/>
        </p:nvGrpSpPr>
        <p:grpSpPr>
          <a:xfrm>
            <a:off x="2771774" y="4214818"/>
            <a:ext cx="3069355" cy="584775"/>
            <a:chOff x="1071538" y="3714753"/>
            <a:chExt cx="3319917" cy="731324"/>
          </a:xfrm>
        </p:grpSpPr>
        <p:grpSp>
          <p:nvGrpSpPr>
            <p:cNvPr id="293" name="Group 102"/>
            <p:cNvGrpSpPr/>
            <p:nvPr/>
          </p:nvGrpSpPr>
          <p:grpSpPr>
            <a:xfrm>
              <a:off x="2143102" y="3786190"/>
              <a:ext cx="2248353" cy="428628"/>
              <a:chOff x="4572000" y="2786058"/>
              <a:chExt cx="3793279" cy="428628"/>
            </a:xfrm>
          </p:grpSpPr>
          <p:sp>
            <p:nvSpPr>
              <p:cNvPr id="295" name="Rechteck 19"/>
              <p:cNvSpPr/>
              <p:nvPr/>
            </p:nvSpPr>
            <p:spPr bwMode="auto">
              <a:xfrm>
                <a:off x="4572000"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13</a:t>
                </a:r>
                <a:endParaRPr lang="de-DE" dirty="0"/>
              </a:p>
            </p:txBody>
          </p:sp>
          <p:sp>
            <p:nvSpPr>
              <p:cNvPr id="296" name="Rechteck 19"/>
              <p:cNvSpPr/>
              <p:nvPr/>
            </p:nvSpPr>
            <p:spPr bwMode="auto">
              <a:xfrm>
                <a:off x="5325632"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15</a:t>
                </a:r>
                <a:endParaRPr lang="de-DE" dirty="0"/>
              </a:p>
            </p:txBody>
          </p:sp>
          <p:sp>
            <p:nvSpPr>
              <p:cNvPr id="297" name="Rechteck 19"/>
              <p:cNvSpPr/>
              <p:nvPr/>
            </p:nvSpPr>
            <p:spPr bwMode="auto">
              <a:xfrm>
                <a:off x="6079263"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12</a:t>
                </a:r>
                <a:endParaRPr lang="de-DE" dirty="0"/>
              </a:p>
            </p:txBody>
          </p:sp>
          <p:sp>
            <p:nvSpPr>
              <p:cNvPr id="298" name="Rechteck 19"/>
              <p:cNvSpPr/>
              <p:nvPr/>
            </p:nvSpPr>
            <p:spPr bwMode="auto">
              <a:xfrm>
                <a:off x="6832895"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16</a:t>
                </a:r>
                <a:endParaRPr lang="de-DE" dirty="0"/>
              </a:p>
            </p:txBody>
          </p:sp>
          <p:sp>
            <p:nvSpPr>
              <p:cNvPr id="299" name="Rechteck 19"/>
              <p:cNvSpPr/>
              <p:nvPr/>
            </p:nvSpPr>
            <p:spPr bwMode="auto">
              <a:xfrm>
                <a:off x="7586527"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endParaRPr lang="de-DE" dirty="0"/>
              </a:p>
            </p:txBody>
          </p:sp>
        </p:grpSp>
        <p:sp>
          <p:nvSpPr>
            <p:cNvPr id="294" name="TextBox 293"/>
            <p:cNvSpPr txBox="1"/>
            <p:nvPr/>
          </p:nvSpPr>
          <p:spPr>
            <a:xfrm>
              <a:off x="1071538" y="3714753"/>
              <a:ext cx="1071570" cy="731324"/>
            </a:xfrm>
            <a:prstGeom prst="rect">
              <a:avLst/>
            </a:prstGeom>
            <a:noFill/>
          </p:spPr>
          <p:txBody>
            <a:bodyPr wrap="square" rtlCol="0">
              <a:spAutoFit/>
            </a:bodyPr>
            <a:lstStyle/>
            <a:p>
              <a:r>
                <a:rPr lang="en-US" sz="1600" dirty="0" smtClean="0"/>
                <a:t>Global Memory</a:t>
              </a:r>
              <a:endParaRPr lang="en-US" sz="1600" dirty="0"/>
            </a:p>
          </p:txBody>
        </p:sp>
      </p:grpSp>
      <p:sp>
        <p:nvSpPr>
          <p:cNvPr id="303" name="Down Arrow Callout 302"/>
          <p:cNvSpPr/>
          <p:nvPr/>
        </p:nvSpPr>
        <p:spPr bwMode="auto">
          <a:xfrm>
            <a:off x="3771896" y="4786322"/>
            <a:ext cx="2071702" cy="785818"/>
          </a:xfrm>
          <a:prstGeom prst="downArrowCallout">
            <a:avLst>
              <a:gd name="adj1" fmla="val 16111"/>
              <a:gd name="adj2" fmla="val 22037"/>
              <a:gd name="adj3" fmla="val 38333"/>
              <a:gd name="adj4" fmla="val 41273"/>
            </a:avLst>
          </a:prstGeom>
          <a:solidFill>
            <a:schemeClr val="accent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1"/>
                </a:solidFill>
                <a:effectLst/>
                <a:latin typeface="Arial" charset="0"/>
              </a:rPr>
              <a:t>Exclusive</a:t>
            </a:r>
            <a:r>
              <a:rPr kumimoji="0" lang="en-US" sz="1800" b="0" i="1" u="none" strike="noStrike" cap="none" normalizeH="0" dirty="0" smtClean="0">
                <a:ln>
                  <a:noFill/>
                </a:ln>
                <a:solidFill>
                  <a:schemeClr val="tx1"/>
                </a:solidFill>
                <a:effectLst/>
                <a:latin typeface="Arial" charset="0"/>
              </a:rPr>
              <a:t> </a:t>
            </a:r>
            <a:r>
              <a:rPr kumimoji="0" lang="en-US" sz="1800" b="0" i="1" u="none" strike="noStrike" cap="none" normalizeH="0" baseline="0" dirty="0" smtClean="0">
                <a:ln>
                  <a:noFill/>
                </a:ln>
                <a:solidFill>
                  <a:schemeClr val="tx1"/>
                </a:solidFill>
                <a:effectLst/>
                <a:latin typeface="Arial" charset="0"/>
              </a:rPr>
              <a:t>Scan</a:t>
            </a:r>
          </a:p>
        </p:txBody>
      </p:sp>
      <p:grpSp>
        <p:nvGrpSpPr>
          <p:cNvPr id="304" name="Group 78"/>
          <p:cNvGrpSpPr/>
          <p:nvPr/>
        </p:nvGrpSpPr>
        <p:grpSpPr>
          <a:xfrm>
            <a:off x="2771764" y="5643580"/>
            <a:ext cx="3069353" cy="399858"/>
            <a:chOff x="1071538" y="3714753"/>
            <a:chExt cx="3319915" cy="500065"/>
          </a:xfrm>
        </p:grpSpPr>
        <p:grpSp>
          <p:nvGrpSpPr>
            <p:cNvPr id="305" name="Group 102"/>
            <p:cNvGrpSpPr/>
            <p:nvPr/>
          </p:nvGrpSpPr>
          <p:grpSpPr>
            <a:xfrm>
              <a:off x="2143100" y="3786190"/>
              <a:ext cx="2248353" cy="428628"/>
              <a:chOff x="4572000" y="2786058"/>
              <a:chExt cx="3793279" cy="428628"/>
            </a:xfrm>
          </p:grpSpPr>
          <p:sp>
            <p:nvSpPr>
              <p:cNvPr id="307" name="Rechteck 19"/>
              <p:cNvSpPr/>
              <p:nvPr/>
            </p:nvSpPr>
            <p:spPr bwMode="auto">
              <a:xfrm>
                <a:off x="4572000"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0</a:t>
                </a:r>
                <a:endParaRPr lang="de-DE" dirty="0"/>
              </a:p>
            </p:txBody>
          </p:sp>
          <p:sp>
            <p:nvSpPr>
              <p:cNvPr id="308" name="Rechteck 19"/>
              <p:cNvSpPr/>
              <p:nvPr/>
            </p:nvSpPr>
            <p:spPr bwMode="auto">
              <a:xfrm>
                <a:off x="5325632"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13</a:t>
                </a:r>
                <a:endParaRPr lang="de-DE" dirty="0"/>
              </a:p>
            </p:txBody>
          </p:sp>
          <p:sp>
            <p:nvSpPr>
              <p:cNvPr id="309" name="Rechteck 19"/>
              <p:cNvSpPr/>
              <p:nvPr/>
            </p:nvSpPr>
            <p:spPr bwMode="auto">
              <a:xfrm>
                <a:off x="6079263"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26</a:t>
                </a:r>
                <a:endParaRPr lang="de-DE" dirty="0"/>
              </a:p>
            </p:txBody>
          </p:sp>
          <p:sp>
            <p:nvSpPr>
              <p:cNvPr id="310" name="Rechteck 19"/>
              <p:cNvSpPr/>
              <p:nvPr/>
            </p:nvSpPr>
            <p:spPr bwMode="auto">
              <a:xfrm>
                <a:off x="6832895"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38</a:t>
                </a:r>
                <a:endParaRPr lang="de-DE" dirty="0"/>
              </a:p>
            </p:txBody>
          </p:sp>
          <p:sp>
            <p:nvSpPr>
              <p:cNvPr id="311" name="Rechteck 19"/>
              <p:cNvSpPr/>
              <p:nvPr/>
            </p:nvSpPr>
            <p:spPr bwMode="auto">
              <a:xfrm>
                <a:off x="7586527"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54</a:t>
                </a:r>
                <a:endParaRPr lang="de-DE" dirty="0"/>
              </a:p>
            </p:txBody>
          </p:sp>
        </p:grpSp>
        <p:sp>
          <p:nvSpPr>
            <p:cNvPr id="306" name="TextBox 305"/>
            <p:cNvSpPr txBox="1"/>
            <p:nvPr/>
          </p:nvSpPr>
          <p:spPr>
            <a:xfrm>
              <a:off x="1071538" y="3714753"/>
              <a:ext cx="1071570" cy="423398"/>
            </a:xfrm>
            <a:prstGeom prst="rect">
              <a:avLst/>
            </a:prstGeom>
            <a:noFill/>
          </p:spPr>
          <p:txBody>
            <a:bodyPr wrap="square" rtlCol="0">
              <a:spAutoFit/>
            </a:bodyPr>
            <a:lstStyle/>
            <a:p>
              <a:endParaRPr lang="en-US" sz="1600" dirty="0"/>
            </a:p>
          </p:txBody>
        </p:sp>
      </p:grpSp>
      <p:grpSp>
        <p:nvGrpSpPr>
          <p:cNvPr id="343" name="Group 342"/>
          <p:cNvGrpSpPr/>
          <p:nvPr/>
        </p:nvGrpSpPr>
        <p:grpSpPr>
          <a:xfrm>
            <a:off x="2664608" y="1142984"/>
            <a:ext cx="3814785" cy="1089727"/>
            <a:chOff x="2664608" y="1142984"/>
            <a:chExt cx="3814785" cy="1089727"/>
          </a:xfrm>
        </p:grpSpPr>
        <p:cxnSp>
          <p:nvCxnSpPr>
            <p:cNvPr id="316" name="Straight Arrow Connector 315"/>
            <p:cNvCxnSpPr>
              <a:stCxn id="231" idx="3"/>
              <a:endCxn id="71" idx="0"/>
            </p:cNvCxnSpPr>
            <p:nvPr/>
          </p:nvCxnSpPr>
          <p:spPr bwMode="auto">
            <a:xfrm rot="16200000" flipH="1">
              <a:off x="2991046" y="1533674"/>
              <a:ext cx="661098" cy="736973"/>
            </a:xfrm>
            <a:prstGeom prst="straightConnector1">
              <a:avLst/>
            </a:prstGeom>
            <a:solidFill>
              <a:schemeClr val="accent1"/>
            </a:solidFill>
            <a:ln w="25400" cap="flat" cmpd="sng" algn="ctr">
              <a:solidFill>
                <a:schemeClr val="tx1">
                  <a:alpha val="50000"/>
                </a:schemeClr>
              </a:solidFill>
              <a:prstDash val="solid"/>
              <a:round/>
              <a:headEnd type="none" w="med" len="med"/>
              <a:tailEnd type="triangle"/>
            </a:ln>
            <a:effectLst/>
          </p:spPr>
        </p:cxnSp>
        <p:grpSp>
          <p:nvGrpSpPr>
            <p:cNvPr id="327" name="Group 326"/>
            <p:cNvGrpSpPr/>
            <p:nvPr/>
          </p:nvGrpSpPr>
          <p:grpSpPr>
            <a:xfrm>
              <a:off x="2664608" y="1142984"/>
              <a:ext cx="3814785" cy="428628"/>
              <a:chOff x="3271830" y="1142984"/>
              <a:chExt cx="3814785" cy="428628"/>
            </a:xfrm>
          </p:grpSpPr>
          <p:grpSp>
            <p:nvGrpSpPr>
              <p:cNvPr id="232" name="Group 231"/>
              <p:cNvGrpSpPr/>
              <p:nvPr/>
            </p:nvGrpSpPr>
            <p:grpSpPr>
              <a:xfrm>
                <a:off x="3271830" y="1142984"/>
                <a:ext cx="442913" cy="428628"/>
                <a:chOff x="1571604" y="1214422"/>
                <a:chExt cx="731911" cy="628978"/>
              </a:xfrm>
              <a:effectLst>
                <a:outerShdw blurRad="50800" dist="38100" dir="13500000" algn="br" rotWithShape="0">
                  <a:prstClr val="black">
                    <a:alpha val="40000"/>
                  </a:prstClr>
                </a:outerShdw>
              </a:effectLst>
            </p:grpSpPr>
            <p:sp>
              <p:nvSpPr>
                <p:cNvPr id="220" name="Gleichschenkliges Dreieck 129"/>
                <p:cNvSpPr>
                  <a:spLocks noChangeArrowheads="1"/>
                </p:cNvSpPr>
                <p:nvPr/>
              </p:nvSpPr>
              <p:spPr bwMode="auto">
                <a:xfrm>
                  <a:off x="1571604" y="1214422"/>
                  <a:ext cx="517597" cy="428628"/>
                </a:xfrm>
                <a:prstGeom prst="triangle">
                  <a:avLst>
                    <a:gd name="adj" fmla="val 50702"/>
                  </a:avLst>
                </a:prstGeom>
                <a:solidFill>
                  <a:schemeClr val="accent2"/>
                </a:solidFill>
                <a:ln w="9525">
                  <a:solidFill>
                    <a:schemeClr val="tx1"/>
                  </a:solidFill>
                  <a:round/>
                  <a:headEnd/>
                  <a:tailEnd/>
                </a:ln>
              </p:spPr>
              <p:txBody>
                <a:bodyPr wrap="none">
                  <a:prstTxWarp prst="textNoShape">
                    <a:avLst/>
                  </a:prstTxWarp>
                </a:bodyPr>
                <a:lstStyle/>
                <a:p>
                  <a:endParaRPr lang="de-DE"/>
                </a:p>
              </p:txBody>
            </p:sp>
            <p:sp>
              <p:nvSpPr>
                <p:cNvPr id="229" name="Gleichschenkliges Dreieck 129"/>
                <p:cNvSpPr>
                  <a:spLocks noChangeArrowheads="1"/>
                </p:cNvSpPr>
                <p:nvPr/>
              </p:nvSpPr>
              <p:spPr bwMode="auto">
                <a:xfrm>
                  <a:off x="1643042" y="1285860"/>
                  <a:ext cx="517597" cy="414664"/>
                </a:xfrm>
                <a:prstGeom prst="triangle">
                  <a:avLst>
                    <a:gd name="adj" fmla="val 50702"/>
                  </a:avLst>
                </a:prstGeom>
                <a:solidFill>
                  <a:schemeClr val="accent2"/>
                </a:solidFill>
                <a:ln w="9525">
                  <a:solidFill>
                    <a:schemeClr val="tx1"/>
                  </a:solidFill>
                  <a:round/>
                  <a:headEnd/>
                  <a:tailEnd/>
                </a:ln>
              </p:spPr>
              <p:txBody>
                <a:bodyPr wrap="none">
                  <a:prstTxWarp prst="textNoShape">
                    <a:avLst/>
                  </a:prstTxWarp>
                </a:bodyPr>
                <a:lstStyle/>
                <a:p>
                  <a:endParaRPr lang="de-DE"/>
                </a:p>
              </p:txBody>
            </p:sp>
            <p:sp>
              <p:nvSpPr>
                <p:cNvPr id="230" name="Gleichschenkliges Dreieck 129"/>
                <p:cNvSpPr>
                  <a:spLocks noChangeArrowheads="1"/>
                </p:cNvSpPr>
                <p:nvPr/>
              </p:nvSpPr>
              <p:spPr bwMode="auto">
                <a:xfrm>
                  <a:off x="1714480" y="1357298"/>
                  <a:ext cx="517597" cy="414664"/>
                </a:xfrm>
                <a:prstGeom prst="triangle">
                  <a:avLst>
                    <a:gd name="adj" fmla="val 50702"/>
                  </a:avLst>
                </a:prstGeom>
                <a:solidFill>
                  <a:schemeClr val="accent2"/>
                </a:solidFill>
                <a:ln w="9525">
                  <a:solidFill>
                    <a:schemeClr val="tx1"/>
                  </a:solidFill>
                  <a:round/>
                  <a:headEnd/>
                  <a:tailEnd/>
                </a:ln>
              </p:spPr>
              <p:txBody>
                <a:bodyPr wrap="none">
                  <a:prstTxWarp prst="textNoShape">
                    <a:avLst/>
                  </a:prstTxWarp>
                </a:bodyPr>
                <a:lstStyle/>
                <a:p>
                  <a:endParaRPr lang="de-DE"/>
                </a:p>
              </p:txBody>
            </p:sp>
            <p:sp>
              <p:nvSpPr>
                <p:cNvPr id="231" name="Gleichschenkliges Dreieck 129"/>
                <p:cNvSpPr>
                  <a:spLocks noChangeArrowheads="1"/>
                </p:cNvSpPr>
                <p:nvPr/>
              </p:nvSpPr>
              <p:spPr bwMode="auto">
                <a:xfrm>
                  <a:off x="1785918" y="1428736"/>
                  <a:ext cx="517597" cy="414664"/>
                </a:xfrm>
                <a:prstGeom prst="triangle">
                  <a:avLst>
                    <a:gd name="adj" fmla="val 50702"/>
                  </a:avLst>
                </a:prstGeom>
                <a:solidFill>
                  <a:schemeClr val="accent2"/>
                </a:solidFill>
                <a:ln w="9525">
                  <a:solidFill>
                    <a:schemeClr val="tx1"/>
                  </a:solidFill>
                  <a:round/>
                  <a:headEnd/>
                  <a:tailEnd/>
                </a:ln>
              </p:spPr>
              <p:txBody>
                <a:bodyPr wrap="none">
                  <a:prstTxWarp prst="textNoShape">
                    <a:avLst/>
                  </a:prstTxWarp>
                </a:bodyPr>
                <a:lstStyle/>
                <a:p>
                  <a:endParaRPr lang="de-DE"/>
                </a:p>
              </p:txBody>
            </p:sp>
          </p:grpSp>
          <p:grpSp>
            <p:nvGrpSpPr>
              <p:cNvPr id="234" name="Group 233"/>
              <p:cNvGrpSpPr/>
              <p:nvPr/>
            </p:nvGrpSpPr>
            <p:grpSpPr>
              <a:xfrm>
                <a:off x="3986210" y="1142984"/>
                <a:ext cx="442913" cy="428628"/>
                <a:chOff x="1571604" y="1214422"/>
                <a:chExt cx="731911" cy="628978"/>
              </a:xfrm>
              <a:effectLst>
                <a:outerShdw blurRad="50800" dist="38100" dir="13500000" algn="br" rotWithShape="0">
                  <a:prstClr val="black">
                    <a:alpha val="40000"/>
                  </a:prstClr>
                </a:outerShdw>
              </a:effectLst>
            </p:grpSpPr>
            <p:sp>
              <p:nvSpPr>
                <p:cNvPr id="235" name="Gleichschenkliges Dreieck 129"/>
                <p:cNvSpPr>
                  <a:spLocks noChangeArrowheads="1"/>
                </p:cNvSpPr>
                <p:nvPr/>
              </p:nvSpPr>
              <p:spPr bwMode="auto">
                <a:xfrm>
                  <a:off x="1571604" y="1214422"/>
                  <a:ext cx="517597" cy="428628"/>
                </a:xfrm>
                <a:prstGeom prst="triangle">
                  <a:avLst>
                    <a:gd name="adj" fmla="val 50702"/>
                  </a:avLst>
                </a:prstGeom>
                <a:solidFill>
                  <a:schemeClr val="accent2"/>
                </a:solidFill>
                <a:ln w="9525">
                  <a:solidFill>
                    <a:schemeClr val="tx1"/>
                  </a:solidFill>
                  <a:round/>
                  <a:headEnd/>
                  <a:tailEnd/>
                </a:ln>
              </p:spPr>
              <p:txBody>
                <a:bodyPr wrap="none">
                  <a:prstTxWarp prst="textNoShape">
                    <a:avLst/>
                  </a:prstTxWarp>
                </a:bodyPr>
                <a:lstStyle/>
                <a:p>
                  <a:endParaRPr lang="de-DE"/>
                </a:p>
              </p:txBody>
            </p:sp>
            <p:sp>
              <p:nvSpPr>
                <p:cNvPr id="236" name="Gleichschenkliges Dreieck 129"/>
                <p:cNvSpPr>
                  <a:spLocks noChangeArrowheads="1"/>
                </p:cNvSpPr>
                <p:nvPr/>
              </p:nvSpPr>
              <p:spPr bwMode="auto">
                <a:xfrm>
                  <a:off x="1643042" y="1285860"/>
                  <a:ext cx="517597" cy="414664"/>
                </a:xfrm>
                <a:prstGeom prst="triangle">
                  <a:avLst>
                    <a:gd name="adj" fmla="val 50702"/>
                  </a:avLst>
                </a:prstGeom>
                <a:solidFill>
                  <a:schemeClr val="accent2"/>
                </a:solidFill>
                <a:ln w="9525">
                  <a:solidFill>
                    <a:schemeClr val="tx1"/>
                  </a:solidFill>
                  <a:round/>
                  <a:headEnd/>
                  <a:tailEnd/>
                </a:ln>
              </p:spPr>
              <p:txBody>
                <a:bodyPr wrap="none">
                  <a:prstTxWarp prst="textNoShape">
                    <a:avLst/>
                  </a:prstTxWarp>
                </a:bodyPr>
                <a:lstStyle/>
                <a:p>
                  <a:endParaRPr lang="de-DE"/>
                </a:p>
              </p:txBody>
            </p:sp>
            <p:sp>
              <p:nvSpPr>
                <p:cNvPr id="237" name="Gleichschenkliges Dreieck 129"/>
                <p:cNvSpPr>
                  <a:spLocks noChangeArrowheads="1"/>
                </p:cNvSpPr>
                <p:nvPr/>
              </p:nvSpPr>
              <p:spPr bwMode="auto">
                <a:xfrm>
                  <a:off x="1714480" y="1357298"/>
                  <a:ext cx="517597" cy="414664"/>
                </a:xfrm>
                <a:prstGeom prst="triangle">
                  <a:avLst>
                    <a:gd name="adj" fmla="val 50702"/>
                  </a:avLst>
                </a:prstGeom>
                <a:solidFill>
                  <a:schemeClr val="accent2"/>
                </a:solidFill>
                <a:ln w="9525">
                  <a:solidFill>
                    <a:schemeClr val="tx1"/>
                  </a:solidFill>
                  <a:round/>
                  <a:headEnd/>
                  <a:tailEnd/>
                </a:ln>
              </p:spPr>
              <p:txBody>
                <a:bodyPr wrap="none">
                  <a:prstTxWarp prst="textNoShape">
                    <a:avLst/>
                  </a:prstTxWarp>
                </a:bodyPr>
                <a:lstStyle/>
                <a:p>
                  <a:endParaRPr lang="de-DE"/>
                </a:p>
              </p:txBody>
            </p:sp>
            <p:sp>
              <p:nvSpPr>
                <p:cNvPr id="238" name="Gleichschenkliges Dreieck 129"/>
                <p:cNvSpPr>
                  <a:spLocks noChangeArrowheads="1"/>
                </p:cNvSpPr>
                <p:nvPr/>
              </p:nvSpPr>
              <p:spPr bwMode="auto">
                <a:xfrm>
                  <a:off x="1785918" y="1428736"/>
                  <a:ext cx="517597" cy="414664"/>
                </a:xfrm>
                <a:prstGeom prst="triangle">
                  <a:avLst>
                    <a:gd name="adj" fmla="val 50702"/>
                  </a:avLst>
                </a:prstGeom>
                <a:solidFill>
                  <a:schemeClr val="accent2"/>
                </a:solidFill>
                <a:ln w="9525">
                  <a:solidFill>
                    <a:schemeClr val="tx1"/>
                  </a:solidFill>
                  <a:round/>
                  <a:headEnd/>
                  <a:tailEnd/>
                </a:ln>
              </p:spPr>
              <p:txBody>
                <a:bodyPr wrap="none">
                  <a:prstTxWarp prst="textNoShape">
                    <a:avLst/>
                  </a:prstTxWarp>
                </a:bodyPr>
                <a:lstStyle/>
                <a:p>
                  <a:endParaRPr lang="de-DE"/>
                </a:p>
              </p:txBody>
            </p:sp>
          </p:grpSp>
          <p:grpSp>
            <p:nvGrpSpPr>
              <p:cNvPr id="239" name="Group 238"/>
              <p:cNvGrpSpPr/>
              <p:nvPr/>
            </p:nvGrpSpPr>
            <p:grpSpPr>
              <a:xfrm>
                <a:off x="4700590" y="1142984"/>
                <a:ext cx="442913" cy="428628"/>
                <a:chOff x="1571604" y="1214422"/>
                <a:chExt cx="731911" cy="628978"/>
              </a:xfrm>
              <a:effectLst>
                <a:outerShdw blurRad="50800" dist="38100" dir="13500000" algn="br" rotWithShape="0">
                  <a:prstClr val="black">
                    <a:alpha val="40000"/>
                  </a:prstClr>
                </a:outerShdw>
              </a:effectLst>
            </p:grpSpPr>
            <p:sp>
              <p:nvSpPr>
                <p:cNvPr id="240" name="Gleichschenkliges Dreieck 129"/>
                <p:cNvSpPr>
                  <a:spLocks noChangeArrowheads="1"/>
                </p:cNvSpPr>
                <p:nvPr/>
              </p:nvSpPr>
              <p:spPr bwMode="auto">
                <a:xfrm>
                  <a:off x="1571604" y="1214422"/>
                  <a:ext cx="517597" cy="428628"/>
                </a:xfrm>
                <a:prstGeom prst="triangle">
                  <a:avLst>
                    <a:gd name="adj" fmla="val 50702"/>
                  </a:avLst>
                </a:prstGeom>
                <a:solidFill>
                  <a:schemeClr val="accent2"/>
                </a:solidFill>
                <a:ln w="9525">
                  <a:solidFill>
                    <a:schemeClr val="tx1"/>
                  </a:solidFill>
                  <a:round/>
                  <a:headEnd/>
                  <a:tailEnd/>
                </a:ln>
              </p:spPr>
              <p:txBody>
                <a:bodyPr wrap="none">
                  <a:prstTxWarp prst="textNoShape">
                    <a:avLst/>
                  </a:prstTxWarp>
                </a:bodyPr>
                <a:lstStyle/>
                <a:p>
                  <a:endParaRPr lang="de-DE"/>
                </a:p>
              </p:txBody>
            </p:sp>
            <p:sp>
              <p:nvSpPr>
                <p:cNvPr id="241" name="Gleichschenkliges Dreieck 129"/>
                <p:cNvSpPr>
                  <a:spLocks noChangeArrowheads="1"/>
                </p:cNvSpPr>
                <p:nvPr/>
              </p:nvSpPr>
              <p:spPr bwMode="auto">
                <a:xfrm>
                  <a:off x="1643042" y="1285860"/>
                  <a:ext cx="517597" cy="414664"/>
                </a:xfrm>
                <a:prstGeom prst="triangle">
                  <a:avLst>
                    <a:gd name="adj" fmla="val 50702"/>
                  </a:avLst>
                </a:prstGeom>
                <a:solidFill>
                  <a:schemeClr val="accent2"/>
                </a:solidFill>
                <a:ln w="9525">
                  <a:solidFill>
                    <a:schemeClr val="tx1"/>
                  </a:solidFill>
                  <a:round/>
                  <a:headEnd/>
                  <a:tailEnd/>
                </a:ln>
              </p:spPr>
              <p:txBody>
                <a:bodyPr wrap="none">
                  <a:prstTxWarp prst="textNoShape">
                    <a:avLst/>
                  </a:prstTxWarp>
                </a:bodyPr>
                <a:lstStyle/>
                <a:p>
                  <a:endParaRPr lang="de-DE"/>
                </a:p>
              </p:txBody>
            </p:sp>
            <p:sp>
              <p:nvSpPr>
                <p:cNvPr id="242" name="Gleichschenkliges Dreieck 129"/>
                <p:cNvSpPr>
                  <a:spLocks noChangeArrowheads="1"/>
                </p:cNvSpPr>
                <p:nvPr/>
              </p:nvSpPr>
              <p:spPr bwMode="auto">
                <a:xfrm>
                  <a:off x="1714480" y="1357298"/>
                  <a:ext cx="517597" cy="414664"/>
                </a:xfrm>
                <a:prstGeom prst="triangle">
                  <a:avLst>
                    <a:gd name="adj" fmla="val 50702"/>
                  </a:avLst>
                </a:prstGeom>
                <a:solidFill>
                  <a:schemeClr val="accent2"/>
                </a:solidFill>
                <a:ln w="9525">
                  <a:solidFill>
                    <a:schemeClr val="tx1"/>
                  </a:solidFill>
                  <a:round/>
                  <a:headEnd/>
                  <a:tailEnd/>
                </a:ln>
              </p:spPr>
              <p:txBody>
                <a:bodyPr wrap="none">
                  <a:prstTxWarp prst="textNoShape">
                    <a:avLst/>
                  </a:prstTxWarp>
                </a:bodyPr>
                <a:lstStyle/>
                <a:p>
                  <a:endParaRPr lang="de-DE"/>
                </a:p>
              </p:txBody>
            </p:sp>
            <p:sp>
              <p:nvSpPr>
                <p:cNvPr id="243" name="Gleichschenkliges Dreieck 129"/>
                <p:cNvSpPr>
                  <a:spLocks noChangeArrowheads="1"/>
                </p:cNvSpPr>
                <p:nvPr/>
              </p:nvSpPr>
              <p:spPr bwMode="auto">
                <a:xfrm>
                  <a:off x="1785918" y="1428736"/>
                  <a:ext cx="517597" cy="414664"/>
                </a:xfrm>
                <a:prstGeom prst="triangle">
                  <a:avLst>
                    <a:gd name="adj" fmla="val 50702"/>
                  </a:avLst>
                </a:prstGeom>
                <a:solidFill>
                  <a:schemeClr val="accent2"/>
                </a:solidFill>
                <a:ln w="9525">
                  <a:solidFill>
                    <a:schemeClr val="tx1"/>
                  </a:solidFill>
                  <a:round/>
                  <a:headEnd/>
                  <a:tailEnd/>
                </a:ln>
              </p:spPr>
              <p:txBody>
                <a:bodyPr wrap="none">
                  <a:prstTxWarp prst="textNoShape">
                    <a:avLst/>
                  </a:prstTxWarp>
                </a:bodyPr>
                <a:lstStyle/>
                <a:p>
                  <a:endParaRPr lang="de-DE"/>
                </a:p>
              </p:txBody>
            </p:sp>
          </p:grpSp>
          <p:grpSp>
            <p:nvGrpSpPr>
              <p:cNvPr id="244" name="Group 243"/>
              <p:cNvGrpSpPr/>
              <p:nvPr/>
            </p:nvGrpSpPr>
            <p:grpSpPr>
              <a:xfrm>
                <a:off x="5414970" y="1142984"/>
                <a:ext cx="442913" cy="428628"/>
                <a:chOff x="1571604" y="1214422"/>
                <a:chExt cx="731911" cy="628978"/>
              </a:xfrm>
              <a:effectLst>
                <a:outerShdw blurRad="50800" dist="38100" dir="13500000" algn="br" rotWithShape="0">
                  <a:prstClr val="black">
                    <a:alpha val="40000"/>
                  </a:prstClr>
                </a:outerShdw>
              </a:effectLst>
            </p:grpSpPr>
            <p:sp>
              <p:nvSpPr>
                <p:cNvPr id="245" name="Gleichschenkliges Dreieck 129"/>
                <p:cNvSpPr>
                  <a:spLocks noChangeArrowheads="1"/>
                </p:cNvSpPr>
                <p:nvPr/>
              </p:nvSpPr>
              <p:spPr bwMode="auto">
                <a:xfrm>
                  <a:off x="1571604" y="1214422"/>
                  <a:ext cx="517597" cy="428628"/>
                </a:xfrm>
                <a:prstGeom prst="triangle">
                  <a:avLst>
                    <a:gd name="adj" fmla="val 50702"/>
                  </a:avLst>
                </a:prstGeom>
                <a:solidFill>
                  <a:schemeClr val="accent2"/>
                </a:solidFill>
                <a:ln w="9525">
                  <a:solidFill>
                    <a:schemeClr val="tx1"/>
                  </a:solidFill>
                  <a:round/>
                  <a:headEnd/>
                  <a:tailEnd/>
                </a:ln>
              </p:spPr>
              <p:txBody>
                <a:bodyPr wrap="none">
                  <a:prstTxWarp prst="textNoShape">
                    <a:avLst/>
                  </a:prstTxWarp>
                </a:bodyPr>
                <a:lstStyle/>
                <a:p>
                  <a:endParaRPr lang="de-DE"/>
                </a:p>
              </p:txBody>
            </p:sp>
            <p:sp>
              <p:nvSpPr>
                <p:cNvPr id="246" name="Gleichschenkliges Dreieck 129"/>
                <p:cNvSpPr>
                  <a:spLocks noChangeArrowheads="1"/>
                </p:cNvSpPr>
                <p:nvPr/>
              </p:nvSpPr>
              <p:spPr bwMode="auto">
                <a:xfrm>
                  <a:off x="1643042" y="1285860"/>
                  <a:ext cx="517597" cy="414664"/>
                </a:xfrm>
                <a:prstGeom prst="triangle">
                  <a:avLst>
                    <a:gd name="adj" fmla="val 50702"/>
                  </a:avLst>
                </a:prstGeom>
                <a:solidFill>
                  <a:schemeClr val="accent2"/>
                </a:solidFill>
                <a:ln w="9525">
                  <a:solidFill>
                    <a:schemeClr val="tx1"/>
                  </a:solidFill>
                  <a:round/>
                  <a:headEnd/>
                  <a:tailEnd/>
                </a:ln>
              </p:spPr>
              <p:txBody>
                <a:bodyPr wrap="none">
                  <a:prstTxWarp prst="textNoShape">
                    <a:avLst/>
                  </a:prstTxWarp>
                </a:bodyPr>
                <a:lstStyle/>
                <a:p>
                  <a:endParaRPr lang="de-DE"/>
                </a:p>
              </p:txBody>
            </p:sp>
            <p:sp>
              <p:nvSpPr>
                <p:cNvPr id="247" name="Gleichschenkliges Dreieck 129"/>
                <p:cNvSpPr>
                  <a:spLocks noChangeArrowheads="1"/>
                </p:cNvSpPr>
                <p:nvPr/>
              </p:nvSpPr>
              <p:spPr bwMode="auto">
                <a:xfrm>
                  <a:off x="1714480" y="1357298"/>
                  <a:ext cx="517597" cy="414664"/>
                </a:xfrm>
                <a:prstGeom prst="triangle">
                  <a:avLst>
                    <a:gd name="adj" fmla="val 50702"/>
                  </a:avLst>
                </a:prstGeom>
                <a:solidFill>
                  <a:schemeClr val="accent2"/>
                </a:solidFill>
                <a:ln w="9525">
                  <a:solidFill>
                    <a:schemeClr val="tx1"/>
                  </a:solidFill>
                  <a:round/>
                  <a:headEnd/>
                  <a:tailEnd/>
                </a:ln>
              </p:spPr>
              <p:txBody>
                <a:bodyPr wrap="none">
                  <a:prstTxWarp prst="textNoShape">
                    <a:avLst/>
                  </a:prstTxWarp>
                </a:bodyPr>
                <a:lstStyle/>
                <a:p>
                  <a:endParaRPr lang="de-DE"/>
                </a:p>
              </p:txBody>
            </p:sp>
            <p:sp>
              <p:nvSpPr>
                <p:cNvPr id="248" name="Gleichschenkliges Dreieck 129"/>
                <p:cNvSpPr>
                  <a:spLocks noChangeArrowheads="1"/>
                </p:cNvSpPr>
                <p:nvPr/>
              </p:nvSpPr>
              <p:spPr bwMode="auto">
                <a:xfrm>
                  <a:off x="1785918" y="1428736"/>
                  <a:ext cx="517597" cy="414664"/>
                </a:xfrm>
                <a:prstGeom prst="triangle">
                  <a:avLst>
                    <a:gd name="adj" fmla="val 50702"/>
                  </a:avLst>
                </a:prstGeom>
                <a:solidFill>
                  <a:schemeClr val="accent2"/>
                </a:solidFill>
                <a:ln w="9525">
                  <a:solidFill>
                    <a:schemeClr val="tx1"/>
                  </a:solidFill>
                  <a:round/>
                  <a:headEnd/>
                  <a:tailEnd/>
                </a:ln>
              </p:spPr>
              <p:txBody>
                <a:bodyPr wrap="none">
                  <a:prstTxWarp prst="textNoShape">
                    <a:avLst/>
                  </a:prstTxWarp>
                </a:bodyPr>
                <a:lstStyle/>
                <a:p>
                  <a:endParaRPr lang="de-DE"/>
                </a:p>
              </p:txBody>
            </p:sp>
          </p:grpSp>
          <p:grpSp>
            <p:nvGrpSpPr>
              <p:cNvPr id="317" name="Group 316"/>
              <p:cNvGrpSpPr/>
              <p:nvPr/>
            </p:nvGrpSpPr>
            <p:grpSpPr>
              <a:xfrm>
                <a:off x="6000760" y="1142984"/>
                <a:ext cx="442913" cy="428628"/>
                <a:chOff x="1571604" y="1214422"/>
                <a:chExt cx="731911" cy="628978"/>
              </a:xfrm>
              <a:effectLst>
                <a:outerShdw blurRad="50800" dist="38100" dir="13500000" algn="br" rotWithShape="0">
                  <a:prstClr val="black">
                    <a:alpha val="40000"/>
                  </a:prstClr>
                </a:outerShdw>
              </a:effectLst>
            </p:grpSpPr>
            <p:sp>
              <p:nvSpPr>
                <p:cNvPr id="318" name="Gleichschenkliges Dreieck 129"/>
                <p:cNvSpPr>
                  <a:spLocks noChangeArrowheads="1"/>
                </p:cNvSpPr>
                <p:nvPr/>
              </p:nvSpPr>
              <p:spPr bwMode="auto">
                <a:xfrm>
                  <a:off x="1571604" y="1214422"/>
                  <a:ext cx="517597" cy="428628"/>
                </a:xfrm>
                <a:prstGeom prst="triangle">
                  <a:avLst>
                    <a:gd name="adj" fmla="val 50702"/>
                  </a:avLst>
                </a:prstGeom>
                <a:solidFill>
                  <a:schemeClr val="accent2"/>
                </a:solidFill>
                <a:ln w="9525">
                  <a:solidFill>
                    <a:schemeClr val="tx1"/>
                  </a:solidFill>
                  <a:round/>
                  <a:headEnd/>
                  <a:tailEnd/>
                </a:ln>
              </p:spPr>
              <p:txBody>
                <a:bodyPr wrap="none">
                  <a:prstTxWarp prst="textNoShape">
                    <a:avLst/>
                  </a:prstTxWarp>
                </a:bodyPr>
                <a:lstStyle/>
                <a:p>
                  <a:endParaRPr lang="de-DE"/>
                </a:p>
              </p:txBody>
            </p:sp>
            <p:sp>
              <p:nvSpPr>
                <p:cNvPr id="319" name="Gleichschenkliges Dreieck 129"/>
                <p:cNvSpPr>
                  <a:spLocks noChangeArrowheads="1"/>
                </p:cNvSpPr>
                <p:nvPr/>
              </p:nvSpPr>
              <p:spPr bwMode="auto">
                <a:xfrm>
                  <a:off x="1643042" y="1285860"/>
                  <a:ext cx="517597" cy="414664"/>
                </a:xfrm>
                <a:prstGeom prst="triangle">
                  <a:avLst>
                    <a:gd name="adj" fmla="val 50702"/>
                  </a:avLst>
                </a:prstGeom>
                <a:solidFill>
                  <a:schemeClr val="accent2"/>
                </a:solidFill>
                <a:ln w="9525">
                  <a:solidFill>
                    <a:schemeClr val="tx1"/>
                  </a:solidFill>
                  <a:round/>
                  <a:headEnd/>
                  <a:tailEnd/>
                </a:ln>
              </p:spPr>
              <p:txBody>
                <a:bodyPr wrap="none">
                  <a:prstTxWarp prst="textNoShape">
                    <a:avLst/>
                  </a:prstTxWarp>
                </a:bodyPr>
                <a:lstStyle/>
                <a:p>
                  <a:endParaRPr lang="de-DE"/>
                </a:p>
              </p:txBody>
            </p:sp>
            <p:sp>
              <p:nvSpPr>
                <p:cNvPr id="320" name="Gleichschenkliges Dreieck 129"/>
                <p:cNvSpPr>
                  <a:spLocks noChangeArrowheads="1"/>
                </p:cNvSpPr>
                <p:nvPr/>
              </p:nvSpPr>
              <p:spPr bwMode="auto">
                <a:xfrm>
                  <a:off x="1714480" y="1357298"/>
                  <a:ext cx="517597" cy="414664"/>
                </a:xfrm>
                <a:prstGeom prst="triangle">
                  <a:avLst>
                    <a:gd name="adj" fmla="val 50702"/>
                  </a:avLst>
                </a:prstGeom>
                <a:solidFill>
                  <a:schemeClr val="accent2"/>
                </a:solidFill>
                <a:ln w="9525">
                  <a:solidFill>
                    <a:schemeClr val="tx1"/>
                  </a:solidFill>
                  <a:round/>
                  <a:headEnd/>
                  <a:tailEnd/>
                </a:ln>
              </p:spPr>
              <p:txBody>
                <a:bodyPr wrap="none">
                  <a:prstTxWarp prst="textNoShape">
                    <a:avLst/>
                  </a:prstTxWarp>
                </a:bodyPr>
                <a:lstStyle/>
                <a:p>
                  <a:endParaRPr lang="de-DE"/>
                </a:p>
              </p:txBody>
            </p:sp>
            <p:sp>
              <p:nvSpPr>
                <p:cNvPr id="321" name="Gleichschenkliges Dreieck 129"/>
                <p:cNvSpPr>
                  <a:spLocks noChangeArrowheads="1"/>
                </p:cNvSpPr>
                <p:nvPr/>
              </p:nvSpPr>
              <p:spPr bwMode="auto">
                <a:xfrm>
                  <a:off x="1785918" y="1428736"/>
                  <a:ext cx="517597" cy="414664"/>
                </a:xfrm>
                <a:prstGeom prst="triangle">
                  <a:avLst>
                    <a:gd name="adj" fmla="val 50702"/>
                  </a:avLst>
                </a:prstGeom>
                <a:solidFill>
                  <a:schemeClr val="accent2"/>
                </a:solidFill>
                <a:ln w="9525">
                  <a:solidFill>
                    <a:schemeClr val="tx1"/>
                  </a:solidFill>
                  <a:round/>
                  <a:headEnd/>
                  <a:tailEnd/>
                </a:ln>
              </p:spPr>
              <p:txBody>
                <a:bodyPr wrap="none">
                  <a:prstTxWarp prst="textNoShape">
                    <a:avLst/>
                  </a:prstTxWarp>
                </a:bodyPr>
                <a:lstStyle/>
                <a:p>
                  <a:endParaRPr lang="de-DE"/>
                </a:p>
              </p:txBody>
            </p:sp>
          </p:grpSp>
          <p:grpSp>
            <p:nvGrpSpPr>
              <p:cNvPr id="322" name="Group 321"/>
              <p:cNvGrpSpPr/>
              <p:nvPr/>
            </p:nvGrpSpPr>
            <p:grpSpPr>
              <a:xfrm>
                <a:off x="6643702" y="1142984"/>
                <a:ext cx="442913" cy="428628"/>
                <a:chOff x="1571604" y="1214422"/>
                <a:chExt cx="731911" cy="628978"/>
              </a:xfrm>
              <a:effectLst>
                <a:outerShdw blurRad="50800" dist="38100" dir="13500000" algn="br" rotWithShape="0">
                  <a:prstClr val="black">
                    <a:alpha val="40000"/>
                  </a:prstClr>
                </a:outerShdw>
              </a:effectLst>
            </p:grpSpPr>
            <p:sp>
              <p:nvSpPr>
                <p:cNvPr id="323" name="Gleichschenkliges Dreieck 129"/>
                <p:cNvSpPr>
                  <a:spLocks noChangeArrowheads="1"/>
                </p:cNvSpPr>
                <p:nvPr/>
              </p:nvSpPr>
              <p:spPr bwMode="auto">
                <a:xfrm>
                  <a:off x="1571604" y="1214422"/>
                  <a:ext cx="517597" cy="428628"/>
                </a:xfrm>
                <a:prstGeom prst="triangle">
                  <a:avLst>
                    <a:gd name="adj" fmla="val 50702"/>
                  </a:avLst>
                </a:prstGeom>
                <a:solidFill>
                  <a:schemeClr val="accent2"/>
                </a:solidFill>
                <a:ln w="9525">
                  <a:solidFill>
                    <a:schemeClr val="tx1"/>
                  </a:solidFill>
                  <a:round/>
                  <a:headEnd/>
                  <a:tailEnd/>
                </a:ln>
              </p:spPr>
              <p:txBody>
                <a:bodyPr wrap="none">
                  <a:prstTxWarp prst="textNoShape">
                    <a:avLst/>
                  </a:prstTxWarp>
                </a:bodyPr>
                <a:lstStyle/>
                <a:p>
                  <a:endParaRPr lang="de-DE"/>
                </a:p>
              </p:txBody>
            </p:sp>
            <p:sp>
              <p:nvSpPr>
                <p:cNvPr id="324" name="Gleichschenkliges Dreieck 129"/>
                <p:cNvSpPr>
                  <a:spLocks noChangeArrowheads="1"/>
                </p:cNvSpPr>
                <p:nvPr/>
              </p:nvSpPr>
              <p:spPr bwMode="auto">
                <a:xfrm>
                  <a:off x="1643042" y="1285860"/>
                  <a:ext cx="517597" cy="414664"/>
                </a:xfrm>
                <a:prstGeom prst="triangle">
                  <a:avLst>
                    <a:gd name="adj" fmla="val 50702"/>
                  </a:avLst>
                </a:prstGeom>
                <a:solidFill>
                  <a:schemeClr val="accent2"/>
                </a:solidFill>
                <a:ln w="9525">
                  <a:solidFill>
                    <a:schemeClr val="tx1"/>
                  </a:solidFill>
                  <a:round/>
                  <a:headEnd/>
                  <a:tailEnd/>
                </a:ln>
              </p:spPr>
              <p:txBody>
                <a:bodyPr wrap="none">
                  <a:prstTxWarp prst="textNoShape">
                    <a:avLst/>
                  </a:prstTxWarp>
                </a:bodyPr>
                <a:lstStyle/>
                <a:p>
                  <a:endParaRPr lang="de-DE"/>
                </a:p>
              </p:txBody>
            </p:sp>
            <p:sp>
              <p:nvSpPr>
                <p:cNvPr id="325" name="Gleichschenkliges Dreieck 129"/>
                <p:cNvSpPr>
                  <a:spLocks noChangeArrowheads="1"/>
                </p:cNvSpPr>
                <p:nvPr/>
              </p:nvSpPr>
              <p:spPr bwMode="auto">
                <a:xfrm>
                  <a:off x="1714480" y="1357298"/>
                  <a:ext cx="517597" cy="414664"/>
                </a:xfrm>
                <a:prstGeom prst="triangle">
                  <a:avLst>
                    <a:gd name="adj" fmla="val 50702"/>
                  </a:avLst>
                </a:prstGeom>
                <a:solidFill>
                  <a:schemeClr val="accent2"/>
                </a:solidFill>
                <a:ln w="9525">
                  <a:solidFill>
                    <a:schemeClr val="tx1"/>
                  </a:solidFill>
                  <a:round/>
                  <a:headEnd/>
                  <a:tailEnd/>
                </a:ln>
              </p:spPr>
              <p:txBody>
                <a:bodyPr wrap="none">
                  <a:prstTxWarp prst="textNoShape">
                    <a:avLst/>
                  </a:prstTxWarp>
                </a:bodyPr>
                <a:lstStyle/>
                <a:p>
                  <a:endParaRPr lang="de-DE"/>
                </a:p>
              </p:txBody>
            </p:sp>
            <p:sp>
              <p:nvSpPr>
                <p:cNvPr id="326" name="Gleichschenkliges Dreieck 129"/>
                <p:cNvSpPr>
                  <a:spLocks noChangeArrowheads="1"/>
                </p:cNvSpPr>
                <p:nvPr/>
              </p:nvSpPr>
              <p:spPr bwMode="auto">
                <a:xfrm>
                  <a:off x="1785918" y="1428736"/>
                  <a:ext cx="517597" cy="414664"/>
                </a:xfrm>
                <a:prstGeom prst="triangle">
                  <a:avLst>
                    <a:gd name="adj" fmla="val 50702"/>
                  </a:avLst>
                </a:prstGeom>
                <a:solidFill>
                  <a:schemeClr val="accent2"/>
                </a:solidFill>
                <a:ln w="9525">
                  <a:solidFill>
                    <a:schemeClr val="tx1"/>
                  </a:solidFill>
                  <a:round/>
                  <a:headEnd/>
                  <a:tailEnd/>
                </a:ln>
              </p:spPr>
              <p:txBody>
                <a:bodyPr wrap="none">
                  <a:prstTxWarp prst="textNoShape">
                    <a:avLst/>
                  </a:prstTxWarp>
                </a:bodyPr>
                <a:lstStyle/>
                <a:p>
                  <a:endParaRPr lang="de-DE"/>
                </a:p>
              </p:txBody>
            </p:sp>
          </p:grpSp>
        </p:grpSp>
        <p:cxnSp>
          <p:nvCxnSpPr>
            <p:cNvPr id="328" name="Straight Arrow Connector 327"/>
            <p:cNvCxnSpPr>
              <a:stCxn id="238" idx="3"/>
              <a:endCxn id="72" idx="0"/>
            </p:cNvCxnSpPr>
            <p:nvPr/>
          </p:nvCxnSpPr>
          <p:spPr bwMode="auto">
            <a:xfrm rot="16200000" flipH="1">
              <a:off x="3554727" y="1684374"/>
              <a:ext cx="661098" cy="435574"/>
            </a:xfrm>
            <a:prstGeom prst="straightConnector1">
              <a:avLst/>
            </a:prstGeom>
            <a:solidFill>
              <a:schemeClr val="accent1"/>
            </a:solidFill>
            <a:ln w="25400" cap="flat" cmpd="sng" algn="ctr">
              <a:solidFill>
                <a:schemeClr val="tx1">
                  <a:alpha val="50000"/>
                </a:schemeClr>
              </a:solidFill>
              <a:prstDash val="solid"/>
              <a:round/>
              <a:headEnd type="none" w="med" len="med"/>
              <a:tailEnd type="triangle"/>
            </a:ln>
            <a:effectLst/>
          </p:spPr>
        </p:cxnSp>
        <p:cxnSp>
          <p:nvCxnSpPr>
            <p:cNvPr id="331" name="Straight Arrow Connector 330"/>
            <p:cNvCxnSpPr>
              <a:stCxn id="243" idx="3"/>
              <a:endCxn id="73" idx="0"/>
            </p:cNvCxnSpPr>
            <p:nvPr/>
          </p:nvCxnSpPr>
          <p:spPr bwMode="auto">
            <a:xfrm rot="16200000" flipH="1">
              <a:off x="4118406" y="1835074"/>
              <a:ext cx="661098" cy="134173"/>
            </a:xfrm>
            <a:prstGeom prst="straightConnector1">
              <a:avLst/>
            </a:prstGeom>
            <a:solidFill>
              <a:schemeClr val="accent1"/>
            </a:solidFill>
            <a:ln w="25400" cap="flat" cmpd="sng" algn="ctr">
              <a:solidFill>
                <a:schemeClr val="tx1">
                  <a:alpha val="50000"/>
                </a:schemeClr>
              </a:solidFill>
              <a:prstDash val="solid"/>
              <a:round/>
              <a:headEnd type="none" w="med" len="med"/>
              <a:tailEnd type="triangle"/>
            </a:ln>
            <a:effectLst/>
          </p:spPr>
        </p:cxnSp>
        <p:cxnSp>
          <p:nvCxnSpPr>
            <p:cNvPr id="334" name="Straight Arrow Connector 333"/>
            <p:cNvCxnSpPr>
              <a:stCxn id="248" idx="3"/>
              <a:endCxn id="74" idx="0"/>
            </p:cNvCxnSpPr>
            <p:nvPr/>
          </p:nvCxnSpPr>
          <p:spPr bwMode="auto">
            <a:xfrm rot="5400000">
              <a:off x="4682087" y="1818548"/>
              <a:ext cx="661098" cy="167226"/>
            </a:xfrm>
            <a:prstGeom prst="straightConnector1">
              <a:avLst/>
            </a:prstGeom>
            <a:solidFill>
              <a:schemeClr val="accent1"/>
            </a:solidFill>
            <a:ln w="25400" cap="flat" cmpd="sng" algn="ctr">
              <a:solidFill>
                <a:schemeClr val="tx1">
                  <a:alpha val="50000"/>
                </a:schemeClr>
              </a:solidFill>
              <a:prstDash val="solid"/>
              <a:round/>
              <a:headEnd type="none" w="med" len="med"/>
              <a:tailEnd type="triangle"/>
            </a:ln>
            <a:effectLst/>
          </p:spPr>
        </p:cxnSp>
        <p:cxnSp>
          <p:nvCxnSpPr>
            <p:cNvPr id="337" name="Straight Arrow Connector 336"/>
            <p:cNvCxnSpPr>
              <a:stCxn id="321" idx="3"/>
              <a:endCxn id="75" idx="0"/>
            </p:cNvCxnSpPr>
            <p:nvPr/>
          </p:nvCxnSpPr>
          <p:spPr bwMode="auto">
            <a:xfrm rot="5400000">
              <a:off x="5181473" y="1732144"/>
              <a:ext cx="661098" cy="340035"/>
            </a:xfrm>
            <a:prstGeom prst="straightConnector1">
              <a:avLst/>
            </a:prstGeom>
            <a:solidFill>
              <a:schemeClr val="accent1"/>
            </a:solidFill>
            <a:ln w="25400" cap="flat" cmpd="sng" algn="ctr">
              <a:solidFill>
                <a:schemeClr val="tx1">
                  <a:alpha val="50000"/>
                </a:schemeClr>
              </a:solidFill>
              <a:prstDash val="solid"/>
              <a:round/>
              <a:headEnd type="none" w="med" len="med"/>
              <a:tailEnd type="triangle"/>
            </a:ln>
            <a:effectLst/>
          </p:spPr>
        </p:cxnSp>
        <p:cxnSp>
          <p:nvCxnSpPr>
            <p:cNvPr id="340" name="Straight Arrow Connector 339"/>
            <p:cNvCxnSpPr>
              <a:stCxn id="326" idx="3"/>
              <a:endCxn id="76" idx="0"/>
            </p:cNvCxnSpPr>
            <p:nvPr/>
          </p:nvCxnSpPr>
          <p:spPr bwMode="auto">
            <a:xfrm rot="5400000">
              <a:off x="5717405" y="1625134"/>
              <a:ext cx="661098" cy="554055"/>
            </a:xfrm>
            <a:prstGeom prst="straightConnector1">
              <a:avLst/>
            </a:prstGeom>
            <a:solidFill>
              <a:schemeClr val="accent1"/>
            </a:solidFill>
            <a:ln w="25400" cap="flat" cmpd="sng" algn="ctr">
              <a:solidFill>
                <a:schemeClr val="tx1">
                  <a:alpha val="50000"/>
                </a:schemeClr>
              </a:solidFill>
              <a:prstDash val="solid"/>
              <a:round/>
              <a:headEnd type="none" w="med" len="med"/>
              <a:tailEnd type="triangle"/>
            </a:ln>
            <a:effectLst/>
          </p:spPr>
        </p:cxnSp>
      </p:grpSp>
      <p:grpSp>
        <p:nvGrpSpPr>
          <p:cNvPr id="313" name="Group 312"/>
          <p:cNvGrpSpPr/>
          <p:nvPr/>
        </p:nvGrpSpPr>
        <p:grpSpPr>
          <a:xfrm>
            <a:off x="2871774" y="2386002"/>
            <a:ext cx="3857652" cy="1285884"/>
            <a:chOff x="2871774" y="2386002"/>
            <a:chExt cx="3857652" cy="1285884"/>
          </a:xfrm>
          <a:effectLst>
            <a:outerShdw blurRad="50800" dist="38100" dir="13500000" algn="br" rotWithShape="0">
              <a:prstClr val="black">
                <a:alpha val="40000"/>
              </a:prstClr>
            </a:outerShdw>
          </a:effectLst>
        </p:grpSpPr>
        <p:sp>
          <p:nvSpPr>
            <p:cNvPr id="272" name="Rounded Rectangle 271"/>
            <p:cNvSpPr/>
            <p:nvPr/>
          </p:nvSpPr>
          <p:spPr bwMode="auto">
            <a:xfrm>
              <a:off x="2871774" y="2386002"/>
              <a:ext cx="3857652" cy="1285884"/>
            </a:xfrm>
            <a:prstGeom prst="roundRect">
              <a:avLst/>
            </a:prstGeom>
            <a:solidFill>
              <a:srgbClr val="92D050"/>
            </a:solidFill>
            <a:ln w="9525" cap="flat" cmpd="sng" algn="ctr">
              <a:noFill/>
              <a:prstDash val="solid"/>
              <a:round/>
              <a:headEnd type="none" w="med" len="med"/>
              <a:tailEnd type="none" w="med" len="med"/>
            </a:ln>
            <a:effectLst>
              <a:outerShdw blurRad="50800" dist="38100" dir="13500000" algn="br" rotWithShape="0">
                <a:prstClr val="black">
                  <a:alpha val="40000"/>
                </a:prstClr>
              </a:outerShdw>
            </a:effectLst>
          </p:spPr>
          <p:txBody>
            <a:bodyPr vert="horz" wrap="square" lIns="91440" tIns="45720" rIns="91440" bIns="45720" numCol="1" rtlCol="0" anchor="b"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dirty="0" smtClean="0">
                  <a:ln>
                    <a:noFill/>
                  </a:ln>
                  <a:solidFill>
                    <a:schemeClr val="tx1"/>
                  </a:solidFill>
                  <a:effectLst/>
                  <a:latin typeface="Arial" charset="0"/>
                </a:rPr>
                <a:t>Thread Block 4</a:t>
              </a:r>
            </a:p>
          </p:txBody>
        </p:sp>
        <p:grpSp>
          <p:nvGrpSpPr>
            <p:cNvPr id="273" name="Group 78"/>
            <p:cNvGrpSpPr/>
            <p:nvPr/>
          </p:nvGrpSpPr>
          <p:grpSpPr>
            <a:xfrm>
              <a:off x="2943211" y="2632788"/>
              <a:ext cx="3500454" cy="467593"/>
              <a:chOff x="1071538" y="3714753"/>
              <a:chExt cx="3786208" cy="584775"/>
            </a:xfrm>
          </p:grpSpPr>
          <p:grpSp>
            <p:nvGrpSpPr>
              <p:cNvPr id="274" name="Group 102"/>
              <p:cNvGrpSpPr/>
              <p:nvPr/>
            </p:nvGrpSpPr>
            <p:grpSpPr>
              <a:xfrm>
                <a:off x="2143104" y="3786190"/>
                <a:ext cx="2714642" cy="428628"/>
                <a:chOff x="4572000" y="2786058"/>
                <a:chExt cx="4579972" cy="428628"/>
              </a:xfrm>
            </p:grpSpPr>
            <p:sp>
              <p:nvSpPr>
                <p:cNvPr id="276" name="Rechteck 19"/>
                <p:cNvSpPr/>
                <p:nvPr/>
              </p:nvSpPr>
              <p:spPr bwMode="auto">
                <a:xfrm>
                  <a:off x="4572000"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4</a:t>
                  </a:r>
                  <a:endParaRPr lang="de-DE" dirty="0"/>
                </a:p>
              </p:txBody>
            </p:sp>
            <p:sp>
              <p:nvSpPr>
                <p:cNvPr id="277" name="Rechteck 19"/>
                <p:cNvSpPr/>
                <p:nvPr/>
              </p:nvSpPr>
              <p:spPr bwMode="auto">
                <a:xfrm>
                  <a:off x="5325632"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1</a:t>
                  </a:r>
                  <a:endParaRPr lang="de-DE" dirty="0"/>
                </a:p>
              </p:txBody>
            </p:sp>
            <p:sp>
              <p:nvSpPr>
                <p:cNvPr id="278" name="Rechteck 19"/>
                <p:cNvSpPr/>
                <p:nvPr/>
              </p:nvSpPr>
              <p:spPr bwMode="auto">
                <a:xfrm>
                  <a:off x="6079263"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2</a:t>
                  </a:r>
                  <a:endParaRPr lang="de-DE" dirty="0"/>
                </a:p>
              </p:txBody>
            </p:sp>
            <p:sp>
              <p:nvSpPr>
                <p:cNvPr id="279" name="Rechteck 19"/>
                <p:cNvSpPr/>
                <p:nvPr/>
              </p:nvSpPr>
              <p:spPr bwMode="auto">
                <a:xfrm>
                  <a:off x="6832895"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4</a:t>
                  </a:r>
                  <a:endParaRPr lang="de-DE" dirty="0"/>
                </a:p>
              </p:txBody>
            </p:sp>
            <p:sp>
              <p:nvSpPr>
                <p:cNvPr id="280" name="Rechteck 19"/>
                <p:cNvSpPr/>
                <p:nvPr/>
              </p:nvSpPr>
              <p:spPr bwMode="auto">
                <a:xfrm>
                  <a:off x="7586527"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3</a:t>
                  </a:r>
                  <a:endParaRPr lang="de-DE" dirty="0"/>
                </a:p>
              </p:txBody>
            </p:sp>
            <p:sp>
              <p:nvSpPr>
                <p:cNvPr id="281" name="Rechteck 19"/>
                <p:cNvSpPr/>
                <p:nvPr/>
              </p:nvSpPr>
              <p:spPr bwMode="auto">
                <a:xfrm>
                  <a:off x="8365280" y="2786058"/>
                  <a:ext cx="78669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2</a:t>
                  </a:r>
                  <a:endParaRPr lang="de-DE" dirty="0"/>
                </a:p>
              </p:txBody>
            </p:sp>
          </p:grpSp>
          <p:sp>
            <p:nvSpPr>
              <p:cNvPr id="275" name="TextBox 274"/>
              <p:cNvSpPr txBox="1"/>
              <p:nvPr/>
            </p:nvSpPr>
            <p:spPr>
              <a:xfrm>
                <a:off x="1071538" y="3714753"/>
                <a:ext cx="1071570" cy="584775"/>
              </a:xfrm>
              <a:prstGeom prst="rect">
                <a:avLst/>
              </a:prstGeom>
              <a:noFill/>
            </p:spPr>
            <p:txBody>
              <a:bodyPr wrap="square" rtlCol="0">
                <a:spAutoFit/>
              </a:bodyPr>
              <a:lstStyle/>
              <a:p>
                <a:r>
                  <a:rPr lang="en-US" sz="1600" dirty="0" smtClean="0"/>
                  <a:t>Shared Memory</a:t>
                </a:r>
                <a:endParaRPr lang="en-US" sz="1600" dirty="0"/>
              </a:p>
            </p:txBody>
          </p:sp>
        </p:grpSp>
      </p:grpSp>
      <p:sp>
        <p:nvSpPr>
          <p:cNvPr id="301" name="Down Arrow Callout 300"/>
          <p:cNvSpPr/>
          <p:nvPr/>
        </p:nvSpPr>
        <p:spPr bwMode="auto">
          <a:xfrm>
            <a:off x="3914772" y="3214686"/>
            <a:ext cx="2500330" cy="857256"/>
          </a:xfrm>
          <a:prstGeom prst="downArrowCallout">
            <a:avLst>
              <a:gd name="adj1" fmla="val 16111"/>
              <a:gd name="adj2" fmla="val 22037"/>
              <a:gd name="adj3" fmla="val 44259"/>
              <a:gd name="adj4" fmla="val 41273"/>
            </a:avLst>
          </a:prstGeom>
          <a:solidFill>
            <a:schemeClr val="accent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1"/>
                </a:solidFill>
                <a:effectLst/>
                <a:latin typeface="Arial" charset="0"/>
              </a:rPr>
              <a:t>Reduce</a:t>
            </a:r>
          </a:p>
        </p:txBody>
      </p:sp>
    </p:spTree>
    <p:custDataLst>
      <p:tags r:id="rId1"/>
    </p:custDataLst>
  </p:cSld>
  <p:clrMapOvr>
    <a:masterClrMapping/>
  </p:clrMapOvr>
  <p:transition advTm="122095"/>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6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13"/>
                                        </p:tgtEl>
                                        <p:attrNameLst>
                                          <p:attrName>style.visibility</p:attrName>
                                        </p:attrNameLst>
                                      </p:cBhvr>
                                      <p:to>
                                        <p:strVal val="visible"/>
                                      </p:to>
                                    </p:set>
                                  </p:childTnLst>
                                </p:cTn>
                              </p:par>
                              <p:par>
                                <p:cTn id="11" presetID="1" presetClass="exit" presetSubtype="0" fill="hold" nodeType="withEffect">
                                  <p:stCondLst>
                                    <p:cond delay="0"/>
                                  </p:stCondLst>
                                  <p:childTnLst>
                                    <p:set>
                                      <p:cBhvr>
                                        <p:cTn id="12" dur="1" fill="hold">
                                          <p:stCondLst>
                                            <p:cond delay="0"/>
                                          </p:stCondLst>
                                        </p:cTn>
                                        <p:tgtEl>
                                          <p:spTgt spid="343"/>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0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9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3" grpId="0" animBg="1"/>
      <p:bldP spid="30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Write Unsorted Pairs</a:t>
            </a:r>
            <a:endParaRPr lang="en-US" dirty="0"/>
          </a:p>
        </p:txBody>
      </p:sp>
      <p:sp>
        <p:nvSpPr>
          <p:cNvPr id="6" name="Rounded Rectangle 5"/>
          <p:cNvSpPr/>
          <p:nvPr/>
        </p:nvSpPr>
        <p:spPr bwMode="auto">
          <a:xfrm>
            <a:off x="1000100" y="2786058"/>
            <a:ext cx="3857652" cy="1285884"/>
          </a:xfrm>
          <a:prstGeom prst="roundRect">
            <a:avLst/>
          </a:prstGeom>
          <a:solidFill>
            <a:srgbClr val="92D050"/>
          </a:solidFill>
          <a:ln w="9525" cap="flat" cmpd="sng" algn="ctr">
            <a:noFill/>
            <a:prstDash val="solid"/>
            <a:round/>
            <a:headEnd type="none" w="med" len="med"/>
            <a:tailEnd type="none" w="med" len="med"/>
          </a:ln>
          <a:effectLst>
            <a:outerShdw blurRad="50800" dist="38100" dir="13500000" algn="br" rotWithShape="0">
              <a:prstClr val="black">
                <a:alpha val="40000"/>
              </a:prstClr>
            </a:outerShdw>
          </a:effectLst>
        </p:spPr>
        <p:txBody>
          <a:bodyPr vert="horz" wrap="square" lIns="91440" tIns="45720" rIns="91440" bIns="45720" numCol="1" rtlCol="0" anchor="b"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dirty="0" smtClean="0">
                <a:ln>
                  <a:noFill/>
                </a:ln>
                <a:solidFill>
                  <a:schemeClr val="tx1"/>
                </a:solidFill>
                <a:effectLst/>
                <a:latin typeface="Arial" charset="0"/>
              </a:rPr>
              <a:t>Thread Block 4</a:t>
            </a:r>
          </a:p>
        </p:txBody>
      </p:sp>
      <p:grpSp>
        <p:nvGrpSpPr>
          <p:cNvPr id="7" name="Group 78"/>
          <p:cNvGrpSpPr/>
          <p:nvPr/>
        </p:nvGrpSpPr>
        <p:grpSpPr>
          <a:xfrm>
            <a:off x="1071538" y="3000372"/>
            <a:ext cx="2143139" cy="371029"/>
            <a:chOff x="1071538" y="3674140"/>
            <a:chExt cx="2318091" cy="464011"/>
          </a:xfrm>
        </p:grpSpPr>
        <p:sp>
          <p:nvSpPr>
            <p:cNvPr id="10" name="Rechteck 19"/>
            <p:cNvSpPr/>
            <p:nvPr/>
          </p:nvSpPr>
          <p:spPr bwMode="auto">
            <a:xfrm>
              <a:off x="2761261" y="3674140"/>
              <a:ext cx="628368" cy="42399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38</a:t>
              </a:r>
              <a:endParaRPr lang="de-DE" dirty="0"/>
            </a:p>
          </p:txBody>
        </p:sp>
        <p:sp>
          <p:nvSpPr>
            <p:cNvPr id="9" name="TextBox 8"/>
            <p:cNvSpPr txBox="1"/>
            <p:nvPr/>
          </p:nvSpPr>
          <p:spPr>
            <a:xfrm>
              <a:off x="1071538" y="3714753"/>
              <a:ext cx="1699934" cy="423398"/>
            </a:xfrm>
            <a:prstGeom prst="rect">
              <a:avLst/>
            </a:prstGeom>
            <a:noFill/>
          </p:spPr>
          <p:txBody>
            <a:bodyPr wrap="square" rtlCol="0">
              <a:spAutoFit/>
            </a:bodyPr>
            <a:lstStyle/>
            <a:p>
              <a:r>
                <a:rPr lang="en-US" sz="1600" dirty="0" smtClean="0"/>
                <a:t>Next Free Slot:</a:t>
              </a:r>
              <a:endParaRPr lang="en-US" sz="1600" dirty="0"/>
            </a:p>
          </p:txBody>
        </p:sp>
      </p:grpSp>
      <p:grpSp>
        <p:nvGrpSpPr>
          <p:cNvPr id="16" name="Group 78"/>
          <p:cNvGrpSpPr/>
          <p:nvPr/>
        </p:nvGrpSpPr>
        <p:grpSpPr>
          <a:xfrm>
            <a:off x="214282" y="1700171"/>
            <a:ext cx="3857652" cy="352869"/>
            <a:chOff x="1040335" y="3786190"/>
            <a:chExt cx="3351116" cy="441300"/>
          </a:xfrm>
        </p:grpSpPr>
        <p:grpSp>
          <p:nvGrpSpPr>
            <p:cNvPr id="17" name="Group 102"/>
            <p:cNvGrpSpPr/>
            <p:nvPr/>
          </p:nvGrpSpPr>
          <p:grpSpPr>
            <a:xfrm>
              <a:off x="2143098" y="3786190"/>
              <a:ext cx="2248353" cy="428628"/>
              <a:chOff x="4572000" y="2786058"/>
              <a:chExt cx="3793279" cy="428628"/>
            </a:xfrm>
          </p:grpSpPr>
          <p:sp>
            <p:nvSpPr>
              <p:cNvPr id="19" name="Rechteck 19"/>
              <p:cNvSpPr/>
              <p:nvPr/>
            </p:nvSpPr>
            <p:spPr bwMode="auto">
              <a:xfrm>
                <a:off x="4572000"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0</a:t>
                </a:r>
                <a:endParaRPr lang="de-DE" dirty="0"/>
              </a:p>
            </p:txBody>
          </p:sp>
          <p:sp>
            <p:nvSpPr>
              <p:cNvPr id="20" name="Rechteck 19"/>
              <p:cNvSpPr/>
              <p:nvPr/>
            </p:nvSpPr>
            <p:spPr bwMode="auto">
              <a:xfrm>
                <a:off x="5325632"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13</a:t>
                </a:r>
                <a:endParaRPr lang="de-DE" dirty="0"/>
              </a:p>
            </p:txBody>
          </p:sp>
          <p:sp>
            <p:nvSpPr>
              <p:cNvPr id="21" name="Rechteck 19"/>
              <p:cNvSpPr/>
              <p:nvPr/>
            </p:nvSpPr>
            <p:spPr bwMode="auto">
              <a:xfrm>
                <a:off x="6079263"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26</a:t>
                </a:r>
                <a:endParaRPr lang="de-DE" dirty="0"/>
              </a:p>
            </p:txBody>
          </p:sp>
          <p:sp>
            <p:nvSpPr>
              <p:cNvPr id="22" name="Rechteck 19"/>
              <p:cNvSpPr/>
              <p:nvPr/>
            </p:nvSpPr>
            <p:spPr bwMode="auto">
              <a:xfrm>
                <a:off x="6832895"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38</a:t>
                </a:r>
                <a:endParaRPr lang="de-DE" dirty="0"/>
              </a:p>
            </p:txBody>
          </p:sp>
          <p:sp>
            <p:nvSpPr>
              <p:cNvPr id="23" name="Rechteck 19"/>
              <p:cNvSpPr/>
              <p:nvPr/>
            </p:nvSpPr>
            <p:spPr bwMode="auto">
              <a:xfrm>
                <a:off x="7586527"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54</a:t>
                </a:r>
                <a:endParaRPr lang="de-DE" dirty="0"/>
              </a:p>
            </p:txBody>
          </p:sp>
        </p:grpSp>
        <p:sp>
          <p:nvSpPr>
            <p:cNvPr id="18" name="TextBox 17"/>
            <p:cNvSpPr txBox="1"/>
            <p:nvPr/>
          </p:nvSpPr>
          <p:spPr>
            <a:xfrm>
              <a:off x="1040335" y="3804093"/>
              <a:ext cx="1102773" cy="423397"/>
            </a:xfrm>
            <a:prstGeom prst="rect">
              <a:avLst/>
            </a:prstGeom>
            <a:noFill/>
          </p:spPr>
          <p:txBody>
            <a:bodyPr wrap="square" rtlCol="0">
              <a:spAutoFit/>
            </a:bodyPr>
            <a:lstStyle/>
            <a:p>
              <a:r>
                <a:rPr lang="en-US" sz="1600" dirty="0" smtClean="0"/>
                <a:t>Scan result:</a:t>
              </a:r>
              <a:endParaRPr lang="en-US" sz="1600" dirty="0"/>
            </a:p>
          </p:txBody>
        </p:sp>
      </p:grpSp>
      <p:grpSp>
        <p:nvGrpSpPr>
          <p:cNvPr id="84" name="Group 83"/>
          <p:cNvGrpSpPr/>
          <p:nvPr/>
        </p:nvGrpSpPr>
        <p:grpSpPr>
          <a:xfrm>
            <a:off x="0" y="4429132"/>
            <a:ext cx="8786874" cy="1000132"/>
            <a:chOff x="142844" y="5072074"/>
            <a:chExt cx="8786874" cy="1000132"/>
          </a:xfrm>
        </p:grpSpPr>
        <p:grpSp>
          <p:nvGrpSpPr>
            <p:cNvPr id="34" name="Group 33"/>
            <p:cNvGrpSpPr/>
            <p:nvPr/>
          </p:nvGrpSpPr>
          <p:grpSpPr>
            <a:xfrm>
              <a:off x="1000100" y="5500702"/>
              <a:ext cx="7215238" cy="571504"/>
              <a:chOff x="2143108" y="3929066"/>
              <a:chExt cx="4150366" cy="342736"/>
            </a:xfrm>
          </p:grpSpPr>
          <p:sp>
            <p:nvSpPr>
              <p:cNvPr id="24" name="Rechteck 19"/>
              <p:cNvSpPr/>
              <p:nvPr/>
            </p:nvSpPr>
            <p:spPr bwMode="auto">
              <a:xfrm>
                <a:off x="2143108" y="3929066"/>
                <a:ext cx="426745" cy="342736"/>
              </a:xfrm>
              <a:prstGeom prst="rect">
                <a:avLst/>
              </a:prstGeom>
              <a:solidFill>
                <a:schemeClr val="accent3"/>
              </a:solidFill>
              <a:ln w="9525" cap="flat" cmpd="sng" algn="ctr">
                <a:gradFill flip="none" rotWithShape="1">
                  <a:gsLst>
                    <a:gs pos="0">
                      <a:schemeClr val="tx1"/>
                    </a:gs>
                    <a:gs pos="50000">
                      <a:schemeClr val="bg2">
                        <a:lumMod val="60000"/>
                        <a:lumOff val="40000"/>
                      </a:schemeClr>
                    </a:gs>
                    <a:gs pos="100000">
                      <a:schemeClr val="bg1"/>
                    </a:gs>
                  </a:gsLst>
                  <a:lin ang="10800000" scaled="1"/>
                  <a:tileRect/>
                </a:gradFill>
                <a:prstDash val="solid"/>
                <a:round/>
                <a:headEnd type="none" w="med" len="med"/>
                <a:tailEnd type="none" w="med" len="med"/>
              </a:ln>
              <a:effectLst/>
            </p:spPr>
            <p:txBody>
              <a:bodyPr wrap="none" anchor="b" anchorCtr="0">
                <a:prstTxWarp prst="textNoShape">
                  <a:avLst/>
                </a:prstTxWarp>
              </a:bodyPr>
              <a:lstStyle/>
              <a:p>
                <a:endParaRPr lang="de-DE" sz="1400" dirty="0"/>
              </a:p>
            </p:txBody>
          </p:sp>
          <p:sp>
            <p:nvSpPr>
              <p:cNvPr id="25" name="Rechteck 19"/>
              <p:cNvSpPr/>
              <p:nvPr/>
            </p:nvSpPr>
            <p:spPr bwMode="auto">
              <a:xfrm>
                <a:off x="2556088" y="3929066"/>
                <a:ext cx="426745" cy="342736"/>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r>
                  <a:rPr lang="de-DE" sz="1400" dirty="0" smtClean="0"/>
                  <a:t>38</a:t>
                </a:r>
                <a:endParaRPr lang="de-DE" sz="1400" dirty="0"/>
              </a:p>
            </p:txBody>
          </p:sp>
          <p:sp>
            <p:nvSpPr>
              <p:cNvPr id="26" name="Rechteck 19"/>
              <p:cNvSpPr/>
              <p:nvPr/>
            </p:nvSpPr>
            <p:spPr bwMode="auto">
              <a:xfrm>
                <a:off x="2969067" y="3929066"/>
                <a:ext cx="426745" cy="342736"/>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endParaRPr lang="de-DE" dirty="0"/>
              </a:p>
            </p:txBody>
          </p:sp>
          <p:sp>
            <p:nvSpPr>
              <p:cNvPr id="27" name="Rechteck 19"/>
              <p:cNvSpPr/>
              <p:nvPr/>
            </p:nvSpPr>
            <p:spPr bwMode="auto">
              <a:xfrm>
                <a:off x="3382047" y="3929066"/>
                <a:ext cx="426745" cy="342736"/>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endParaRPr lang="de-DE" dirty="0"/>
              </a:p>
            </p:txBody>
          </p:sp>
          <p:sp>
            <p:nvSpPr>
              <p:cNvPr id="28" name="Rechteck 19"/>
              <p:cNvSpPr/>
              <p:nvPr/>
            </p:nvSpPr>
            <p:spPr bwMode="auto">
              <a:xfrm>
                <a:off x="3795027" y="3929066"/>
                <a:ext cx="426745" cy="342736"/>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endParaRPr lang="de-DE" dirty="0"/>
              </a:p>
            </p:txBody>
          </p:sp>
          <p:sp>
            <p:nvSpPr>
              <p:cNvPr id="29" name="Rechteck 19"/>
              <p:cNvSpPr/>
              <p:nvPr/>
            </p:nvSpPr>
            <p:spPr bwMode="auto">
              <a:xfrm>
                <a:off x="4214810" y="3929066"/>
                <a:ext cx="426745" cy="342736"/>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r>
                  <a:rPr lang="de-DE" sz="1400" dirty="0" smtClean="0"/>
                  <a:t>42</a:t>
                </a:r>
                <a:endParaRPr lang="de-DE" sz="1400" dirty="0"/>
              </a:p>
            </p:txBody>
          </p:sp>
          <p:sp>
            <p:nvSpPr>
              <p:cNvPr id="30" name="Rechteck 19"/>
              <p:cNvSpPr/>
              <p:nvPr/>
            </p:nvSpPr>
            <p:spPr bwMode="auto">
              <a:xfrm>
                <a:off x="4627790" y="3929066"/>
                <a:ext cx="426745" cy="342736"/>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endParaRPr lang="de-DE" dirty="0"/>
              </a:p>
            </p:txBody>
          </p:sp>
          <p:sp>
            <p:nvSpPr>
              <p:cNvPr id="31" name="Rechteck 19"/>
              <p:cNvSpPr/>
              <p:nvPr/>
            </p:nvSpPr>
            <p:spPr bwMode="auto">
              <a:xfrm>
                <a:off x="5040769" y="3929066"/>
                <a:ext cx="426745" cy="342736"/>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endParaRPr lang="de-DE" dirty="0"/>
              </a:p>
            </p:txBody>
          </p:sp>
          <p:sp>
            <p:nvSpPr>
              <p:cNvPr id="32" name="Rechteck 19"/>
              <p:cNvSpPr/>
              <p:nvPr/>
            </p:nvSpPr>
            <p:spPr bwMode="auto">
              <a:xfrm>
                <a:off x="5453749" y="3929066"/>
                <a:ext cx="426745" cy="342736"/>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endParaRPr lang="de-DE" dirty="0"/>
              </a:p>
            </p:txBody>
          </p:sp>
          <p:sp>
            <p:nvSpPr>
              <p:cNvPr id="33" name="Rechteck 19"/>
              <p:cNvSpPr/>
              <p:nvPr/>
            </p:nvSpPr>
            <p:spPr bwMode="auto">
              <a:xfrm>
                <a:off x="5866729" y="3929066"/>
                <a:ext cx="426745" cy="342736"/>
              </a:xfrm>
              <a:prstGeom prst="rect">
                <a:avLst/>
              </a:prstGeom>
              <a:solidFill>
                <a:schemeClr val="accent3"/>
              </a:solidFill>
              <a:ln w="9525" cap="flat" cmpd="sng" algn="ctr">
                <a:gradFill flip="none" rotWithShape="1">
                  <a:gsLst>
                    <a:gs pos="0">
                      <a:schemeClr val="tx1"/>
                    </a:gs>
                    <a:gs pos="50000">
                      <a:schemeClr val="bg2">
                        <a:lumMod val="60000"/>
                        <a:lumOff val="40000"/>
                      </a:schemeClr>
                    </a:gs>
                    <a:gs pos="100000">
                      <a:schemeClr val="bg1"/>
                    </a:gs>
                  </a:gsLst>
                  <a:lin ang="0" scaled="1"/>
                  <a:tileRect/>
                </a:gradFill>
                <a:prstDash val="solid"/>
                <a:round/>
                <a:headEnd type="none" w="med" len="med"/>
                <a:tailEnd type="none" w="med" len="med"/>
              </a:ln>
              <a:effectLst/>
            </p:spPr>
            <p:txBody>
              <a:bodyPr wrap="none" anchor="b" anchorCtr="0">
                <a:prstTxWarp prst="textNoShape">
                  <a:avLst/>
                </a:prstTxWarp>
              </a:bodyPr>
              <a:lstStyle/>
              <a:p>
                <a:pPr algn="ctr"/>
                <a:endParaRPr lang="de-DE" dirty="0"/>
              </a:p>
            </p:txBody>
          </p:sp>
        </p:grpSp>
        <p:sp>
          <p:nvSpPr>
            <p:cNvPr id="35" name="TextBox 34"/>
            <p:cNvSpPr txBox="1"/>
            <p:nvPr/>
          </p:nvSpPr>
          <p:spPr>
            <a:xfrm>
              <a:off x="142844" y="5072074"/>
              <a:ext cx="1571604" cy="338554"/>
            </a:xfrm>
            <a:prstGeom prst="rect">
              <a:avLst/>
            </a:prstGeom>
            <a:noFill/>
          </p:spPr>
          <p:txBody>
            <a:bodyPr wrap="square" rtlCol="0">
              <a:spAutoFit/>
            </a:bodyPr>
            <a:lstStyle/>
            <a:p>
              <a:r>
                <a:rPr lang="en-US" sz="1600" dirty="0" smtClean="0"/>
                <a:t>Output Array:</a:t>
              </a:r>
              <a:endParaRPr lang="en-US" sz="1600" dirty="0"/>
            </a:p>
          </p:txBody>
        </p:sp>
        <p:grpSp>
          <p:nvGrpSpPr>
            <p:cNvPr id="44" name="Group 43"/>
            <p:cNvGrpSpPr/>
            <p:nvPr/>
          </p:nvGrpSpPr>
          <p:grpSpPr>
            <a:xfrm>
              <a:off x="357158" y="5929330"/>
              <a:ext cx="571504" cy="142876"/>
              <a:chOff x="2000232" y="4357694"/>
              <a:chExt cx="571504" cy="142876"/>
            </a:xfrm>
          </p:grpSpPr>
          <p:sp>
            <p:nvSpPr>
              <p:cNvPr id="41" name="Oval 40"/>
              <p:cNvSpPr/>
              <p:nvPr/>
            </p:nvSpPr>
            <p:spPr bwMode="auto">
              <a:xfrm>
                <a:off x="2000232" y="4357694"/>
                <a:ext cx="142876" cy="142876"/>
              </a:xfrm>
              <a:prstGeom prst="ellipse">
                <a:avLst/>
              </a:prstGeom>
              <a:noFill/>
              <a:ln w="9525" cap="flat" cmpd="sng" algn="ctr">
                <a:solidFill>
                  <a:schemeClr val="bg2">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smtClean="0">
                  <a:ln>
                    <a:noFill/>
                  </a:ln>
                  <a:solidFill>
                    <a:schemeClr val="tx1"/>
                  </a:solidFill>
                  <a:effectLst/>
                  <a:latin typeface="Arial" charset="0"/>
                </a:endParaRPr>
              </a:p>
            </p:txBody>
          </p:sp>
          <p:sp>
            <p:nvSpPr>
              <p:cNvPr id="42" name="Oval 41"/>
              <p:cNvSpPr/>
              <p:nvPr/>
            </p:nvSpPr>
            <p:spPr bwMode="auto">
              <a:xfrm>
                <a:off x="2214546" y="4357694"/>
                <a:ext cx="142876" cy="142876"/>
              </a:xfrm>
              <a:prstGeom prst="ellipse">
                <a:avLst/>
              </a:prstGeom>
              <a:noFill/>
              <a:ln w="9525" cap="flat" cmpd="sng" algn="ctr">
                <a:solidFill>
                  <a:schemeClr val="bg2">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smtClean="0">
                  <a:ln>
                    <a:noFill/>
                  </a:ln>
                  <a:solidFill>
                    <a:schemeClr val="tx1"/>
                  </a:solidFill>
                  <a:effectLst/>
                  <a:latin typeface="Arial" charset="0"/>
                </a:endParaRPr>
              </a:p>
            </p:txBody>
          </p:sp>
          <p:sp>
            <p:nvSpPr>
              <p:cNvPr id="43" name="Oval 42"/>
              <p:cNvSpPr/>
              <p:nvPr/>
            </p:nvSpPr>
            <p:spPr bwMode="auto">
              <a:xfrm>
                <a:off x="2428860" y="4357694"/>
                <a:ext cx="142876" cy="142876"/>
              </a:xfrm>
              <a:prstGeom prst="ellipse">
                <a:avLst/>
              </a:prstGeom>
              <a:noFill/>
              <a:ln w="9525" cap="flat" cmpd="sng" algn="ctr">
                <a:solidFill>
                  <a:schemeClr val="bg2">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smtClean="0">
                  <a:ln>
                    <a:noFill/>
                  </a:ln>
                  <a:solidFill>
                    <a:schemeClr val="tx1"/>
                  </a:solidFill>
                  <a:effectLst/>
                  <a:latin typeface="Arial" charset="0"/>
                </a:endParaRPr>
              </a:p>
            </p:txBody>
          </p:sp>
        </p:grpSp>
        <p:grpSp>
          <p:nvGrpSpPr>
            <p:cNvPr id="45" name="Group 44"/>
            <p:cNvGrpSpPr/>
            <p:nvPr/>
          </p:nvGrpSpPr>
          <p:grpSpPr>
            <a:xfrm>
              <a:off x="8358214" y="5929330"/>
              <a:ext cx="571504" cy="142876"/>
              <a:chOff x="2000232" y="4357694"/>
              <a:chExt cx="571504" cy="142876"/>
            </a:xfrm>
          </p:grpSpPr>
          <p:sp>
            <p:nvSpPr>
              <p:cNvPr id="46" name="Oval 45"/>
              <p:cNvSpPr/>
              <p:nvPr/>
            </p:nvSpPr>
            <p:spPr bwMode="auto">
              <a:xfrm>
                <a:off x="2000232" y="4357694"/>
                <a:ext cx="142876" cy="142876"/>
              </a:xfrm>
              <a:prstGeom prst="ellipse">
                <a:avLst/>
              </a:prstGeom>
              <a:noFill/>
              <a:ln w="9525" cap="flat" cmpd="sng" algn="ctr">
                <a:solidFill>
                  <a:schemeClr val="bg2">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smtClean="0">
                  <a:ln>
                    <a:noFill/>
                  </a:ln>
                  <a:solidFill>
                    <a:schemeClr val="tx1"/>
                  </a:solidFill>
                  <a:effectLst/>
                  <a:latin typeface="Arial" charset="0"/>
                </a:endParaRPr>
              </a:p>
            </p:txBody>
          </p:sp>
          <p:sp>
            <p:nvSpPr>
              <p:cNvPr id="47" name="Oval 46"/>
              <p:cNvSpPr/>
              <p:nvPr/>
            </p:nvSpPr>
            <p:spPr bwMode="auto">
              <a:xfrm>
                <a:off x="2214546" y="4357694"/>
                <a:ext cx="142876" cy="142876"/>
              </a:xfrm>
              <a:prstGeom prst="ellipse">
                <a:avLst/>
              </a:prstGeom>
              <a:noFill/>
              <a:ln w="9525" cap="flat" cmpd="sng" algn="ctr">
                <a:solidFill>
                  <a:schemeClr val="bg2">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smtClean="0">
                  <a:ln>
                    <a:noFill/>
                  </a:ln>
                  <a:solidFill>
                    <a:schemeClr val="tx1"/>
                  </a:solidFill>
                  <a:effectLst/>
                  <a:latin typeface="Arial" charset="0"/>
                </a:endParaRPr>
              </a:p>
            </p:txBody>
          </p:sp>
          <p:sp>
            <p:nvSpPr>
              <p:cNvPr id="48" name="Oval 47"/>
              <p:cNvSpPr/>
              <p:nvPr/>
            </p:nvSpPr>
            <p:spPr bwMode="auto">
              <a:xfrm>
                <a:off x="2428860" y="4357694"/>
                <a:ext cx="142876" cy="142876"/>
              </a:xfrm>
              <a:prstGeom prst="ellipse">
                <a:avLst/>
              </a:prstGeom>
              <a:noFill/>
              <a:ln w="9525" cap="flat" cmpd="sng" algn="ctr">
                <a:solidFill>
                  <a:schemeClr val="bg2">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smtClean="0">
                  <a:ln>
                    <a:noFill/>
                  </a:ln>
                  <a:solidFill>
                    <a:schemeClr val="tx1"/>
                  </a:solidFill>
                  <a:effectLst/>
                  <a:latin typeface="Arial" charset="0"/>
                </a:endParaRPr>
              </a:p>
            </p:txBody>
          </p:sp>
        </p:grpSp>
      </p:grpSp>
      <p:cxnSp>
        <p:nvCxnSpPr>
          <p:cNvPr id="50" name="Curved Connector 49"/>
          <p:cNvCxnSpPr>
            <a:stCxn id="22" idx="2"/>
            <a:endCxn id="10" idx="0"/>
          </p:cNvCxnSpPr>
          <p:nvPr/>
        </p:nvCxnSpPr>
        <p:spPr bwMode="auto">
          <a:xfrm rot="5400000">
            <a:off x="2629394" y="2337719"/>
            <a:ext cx="957465" cy="367841"/>
          </a:xfrm>
          <a:prstGeom prst="curvedConnector3">
            <a:avLst>
              <a:gd name="adj1" fmla="val 50000"/>
            </a:avLst>
          </a:prstGeom>
          <a:solidFill>
            <a:schemeClr val="accent1"/>
          </a:solidFill>
          <a:ln w="25400" cap="flat" cmpd="sng" algn="ctr">
            <a:solidFill>
              <a:schemeClr val="tx1">
                <a:alpha val="50000"/>
              </a:schemeClr>
            </a:solidFill>
            <a:prstDash val="solid"/>
            <a:round/>
            <a:headEnd type="oval" w="med" len="med"/>
            <a:tailEnd type="triangle"/>
          </a:ln>
          <a:effectLst/>
        </p:spPr>
      </p:cxnSp>
      <p:sp>
        <p:nvSpPr>
          <p:cNvPr id="68" name="Rechteck 19"/>
          <p:cNvSpPr/>
          <p:nvPr/>
        </p:nvSpPr>
        <p:spPr bwMode="auto">
          <a:xfrm>
            <a:off x="2643174" y="3000372"/>
            <a:ext cx="580944" cy="339034"/>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pPr algn="ctr"/>
            <a:r>
              <a:rPr lang="de-DE" dirty="0" smtClean="0"/>
              <a:t>42</a:t>
            </a:r>
            <a:endParaRPr lang="de-DE" dirty="0"/>
          </a:p>
        </p:txBody>
      </p:sp>
      <p:grpSp>
        <p:nvGrpSpPr>
          <p:cNvPr id="81" name="Group 80"/>
          <p:cNvGrpSpPr/>
          <p:nvPr/>
        </p:nvGrpSpPr>
        <p:grpSpPr>
          <a:xfrm>
            <a:off x="1643042" y="4929198"/>
            <a:ext cx="2786082" cy="267893"/>
            <a:chOff x="1785918" y="5572140"/>
            <a:chExt cx="2786082" cy="267893"/>
          </a:xfrm>
        </p:grpSpPr>
        <p:grpSp>
          <p:nvGrpSpPr>
            <p:cNvPr id="71" name="Group 70"/>
            <p:cNvGrpSpPr/>
            <p:nvPr/>
          </p:nvGrpSpPr>
          <p:grpSpPr>
            <a:xfrm>
              <a:off x="1785918" y="5572140"/>
              <a:ext cx="587204" cy="267893"/>
              <a:chOff x="4643438" y="3714752"/>
              <a:chExt cx="587204" cy="267893"/>
            </a:xfrm>
          </p:grpSpPr>
          <p:sp>
            <p:nvSpPr>
              <p:cNvPr id="69" name="Rechteck 19"/>
              <p:cNvSpPr/>
              <p:nvPr/>
            </p:nvSpPr>
            <p:spPr bwMode="auto">
              <a:xfrm>
                <a:off x="4929189" y="3714752"/>
                <a:ext cx="301453" cy="267893"/>
              </a:xfrm>
              <a:prstGeom prst="rect">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accent2">
                        <a:lumMod val="20000"/>
                        <a:lumOff val="80000"/>
                      </a:schemeClr>
                    </a:solidFill>
                  </a:rPr>
                  <a:t>19</a:t>
                </a:r>
                <a:endParaRPr lang="de-DE" dirty="0">
                  <a:solidFill>
                    <a:schemeClr val="accent2">
                      <a:lumMod val="20000"/>
                      <a:lumOff val="80000"/>
                    </a:schemeClr>
                  </a:solidFill>
                </a:endParaRPr>
              </a:p>
            </p:txBody>
          </p:sp>
          <p:sp>
            <p:nvSpPr>
              <p:cNvPr id="70" name="Rechteck 19"/>
              <p:cNvSpPr/>
              <p:nvPr/>
            </p:nvSpPr>
            <p:spPr bwMode="auto">
              <a:xfrm>
                <a:off x="4643438" y="3714752"/>
                <a:ext cx="285752" cy="267893"/>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tx2"/>
                    </a:solidFill>
                  </a:rPr>
                  <a:t>3</a:t>
                </a:r>
                <a:endParaRPr lang="de-DE" dirty="0">
                  <a:solidFill>
                    <a:schemeClr val="tx2"/>
                  </a:solidFill>
                </a:endParaRPr>
              </a:p>
            </p:txBody>
          </p:sp>
        </p:grpSp>
        <p:grpSp>
          <p:nvGrpSpPr>
            <p:cNvPr id="72" name="Group 71"/>
            <p:cNvGrpSpPr/>
            <p:nvPr/>
          </p:nvGrpSpPr>
          <p:grpSpPr>
            <a:xfrm>
              <a:off x="2500298" y="5572140"/>
              <a:ext cx="587204" cy="267893"/>
              <a:chOff x="4643438" y="3714752"/>
              <a:chExt cx="587204" cy="267893"/>
            </a:xfrm>
          </p:grpSpPr>
          <p:sp>
            <p:nvSpPr>
              <p:cNvPr id="73" name="Rechteck 19"/>
              <p:cNvSpPr/>
              <p:nvPr/>
            </p:nvSpPr>
            <p:spPr bwMode="auto">
              <a:xfrm>
                <a:off x="4929189" y="3714752"/>
                <a:ext cx="301453" cy="267893"/>
              </a:xfrm>
              <a:prstGeom prst="rect">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accent2">
                        <a:lumMod val="20000"/>
                        <a:lumOff val="80000"/>
                      </a:schemeClr>
                    </a:solidFill>
                  </a:rPr>
                  <a:t>19</a:t>
                </a:r>
                <a:endParaRPr lang="de-DE" dirty="0">
                  <a:solidFill>
                    <a:schemeClr val="accent2">
                      <a:lumMod val="20000"/>
                      <a:lumOff val="80000"/>
                    </a:schemeClr>
                  </a:solidFill>
                </a:endParaRPr>
              </a:p>
            </p:txBody>
          </p:sp>
          <p:sp>
            <p:nvSpPr>
              <p:cNvPr id="74" name="Rechteck 19"/>
              <p:cNvSpPr/>
              <p:nvPr/>
            </p:nvSpPr>
            <p:spPr bwMode="auto">
              <a:xfrm>
                <a:off x="4643438" y="3714752"/>
                <a:ext cx="285752" cy="267893"/>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tx2"/>
                    </a:solidFill>
                  </a:rPr>
                  <a:t>13</a:t>
                </a:r>
                <a:endParaRPr lang="de-DE" dirty="0">
                  <a:solidFill>
                    <a:schemeClr val="tx2"/>
                  </a:solidFill>
                </a:endParaRPr>
              </a:p>
            </p:txBody>
          </p:sp>
        </p:grpSp>
        <p:grpSp>
          <p:nvGrpSpPr>
            <p:cNvPr id="75" name="Group 74"/>
            <p:cNvGrpSpPr/>
            <p:nvPr/>
          </p:nvGrpSpPr>
          <p:grpSpPr>
            <a:xfrm>
              <a:off x="3214678" y="5572140"/>
              <a:ext cx="587204" cy="267893"/>
              <a:chOff x="4643438" y="3714752"/>
              <a:chExt cx="587204" cy="267893"/>
            </a:xfrm>
          </p:grpSpPr>
          <p:sp>
            <p:nvSpPr>
              <p:cNvPr id="76" name="Rechteck 19"/>
              <p:cNvSpPr/>
              <p:nvPr/>
            </p:nvSpPr>
            <p:spPr bwMode="auto">
              <a:xfrm>
                <a:off x="4929189" y="3714752"/>
                <a:ext cx="301453" cy="267893"/>
              </a:xfrm>
              <a:prstGeom prst="rect">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accent2">
                        <a:lumMod val="20000"/>
                        <a:lumOff val="80000"/>
                      </a:schemeClr>
                    </a:solidFill>
                  </a:rPr>
                  <a:t>19</a:t>
                </a:r>
                <a:endParaRPr lang="de-DE" dirty="0">
                  <a:solidFill>
                    <a:schemeClr val="accent2">
                      <a:lumMod val="20000"/>
                      <a:lumOff val="80000"/>
                    </a:schemeClr>
                  </a:solidFill>
                </a:endParaRPr>
              </a:p>
            </p:txBody>
          </p:sp>
          <p:sp>
            <p:nvSpPr>
              <p:cNvPr id="77" name="Rechteck 19"/>
              <p:cNvSpPr/>
              <p:nvPr/>
            </p:nvSpPr>
            <p:spPr bwMode="auto">
              <a:xfrm>
                <a:off x="4643438" y="3714752"/>
                <a:ext cx="285752" cy="267893"/>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tx2"/>
                    </a:solidFill>
                  </a:rPr>
                  <a:t>14</a:t>
                </a:r>
                <a:endParaRPr lang="de-DE" dirty="0">
                  <a:solidFill>
                    <a:schemeClr val="tx2"/>
                  </a:solidFill>
                </a:endParaRPr>
              </a:p>
            </p:txBody>
          </p:sp>
        </p:grpSp>
        <p:grpSp>
          <p:nvGrpSpPr>
            <p:cNvPr id="78" name="Group 77"/>
            <p:cNvGrpSpPr/>
            <p:nvPr/>
          </p:nvGrpSpPr>
          <p:grpSpPr>
            <a:xfrm>
              <a:off x="3984796" y="5572140"/>
              <a:ext cx="587204" cy="267893"/>
              <a:chOff x="4643438" y="3714752"/>
              <a:chExt cx="587204" cy="267893"/>
            </a:xfrm>
          </p:grpSpPr>
          <p:sp>
            <p:nvSpPr>
              <p:cNvPr id="79" name="Rechteck 19"/>
              <p:cNvSpPr/>
              <p:nvPr/>
            </p:nvSpPr>
            <p:spPr bwMode="auto">
              <a:xfrm>
                <a:off x="4929189" y="3714752"/>
                <a:ext cx="301453" cy="267893"/>
              </a:xfrm>
              <a:prstGeom prst="rect">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accent2">
                        <a:lumMod val="20000"/>
                        <a:lumOff val="80000"/>
                      </a:schemeClr>
                    </a:solidFill>
                  </a:rPr>
                  <a:t>19</a:t>
                </a:r>
                <a:endParaRPr lang="de-DE" dirty="0">
                  <a:solidFill>
                    <a:schemeClr val="accent2">
                      <a:lumMod val="20000"/>
                      <a:lumOff val="80000"/>
                    </a:schemeClr>
                  </a:solidFill>
                </a:endParaRPr>
              </a:p>
            </p:txBody>
          </p:sp>
          <p:sp>
            <p:nvSpPr>
              <p:cNvPr id="80" name="Rechteck 19"/>
              <p:cNvSpPr/>
              <p:nvPr/>
            </p:nvSpPr>
            <p:spPr bwMode="auto">
              <a:xfrm>
                <a:off x="4643438" y="3714752"/>
                <a:ext cx="285752" cy="267893"/>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tx2"/>
                    </a:solidFill>
                  </a:rPr>
                  <a:t>15</a:t>
                </a:r>
                <a:endParaRPr lang="de-DE" dirty="0">
                  <a:solidFill>
                    <a:schemeClr val="tx2"/>
                  </a:solidFill>
                </a:endParaRPr>
              </a:p>
            </p:txBody>
          </p:sp>
        </p:grpSp>
      </p:grpSp>
      <p:grpSp>
        <p:nvGrpSpPr>
          <p:cNvPr id="83" name="Group 82"/>
          <p:cNvGrpSpPr/>
          <p:nvPr/>
        </p:nvGrpSpPr>
        <p:grpSpPr>
          <a:xfrm>
            <a:off x="5429256" y="928670"/>
            <a:ext cx="2591438" cy="1557190"/>
            <a:chOff x="5429256" y="928670"/>
            <a:chExt cx="2591438" cy="1557190"/>
          </a:xfrm>
        </p:grpSpPr>
        <p:grpSp>
          <p:nvGrpSpPr>
            <p:cNvPr id="56" name="Group 178"/>
            <p:cNvGrpSpPr/>
            <p:nvPr/>
          </p:nvGrpSpPr>
          <p:grpSpPr>
            <a:xfrm>
              <a:off x="5500694" y="1285860"/>
              <a:ext cx="2520000" cy="1200000"/>
              <a:chOff x="4929190" y="4000504"/>
              <a:chExt cx="2166952" cy="1000132"/>
            </a:xfrm>
          </p:grpSpPr>
          <p:sp>
            <p:nvSpPr>
              <p:cNvPr id="57" name="Gleichschenkliges Dreieck 129"/>
              <p:cNvSpPr>
                <a:spLocks noChangeArrowheads="1"/>
              </p:cNvSpPr>
              <p:nvPr/>
            </p:nvSpPr>
            <p:spPr bwMode="auto">
              <a:xfrm>
                <a:off x="4929190" y="4357741"/>
                <a:ext cx="2010274" cy="595395"/>
              </a:xfrm>
              <a:prstGeom prst="triangle">
                <a:avLst>
                  <a:gd name="adj" fmla="val 6293"/>
                </a:avLst>
              </a:prstGeom>
              <a:solidFill>
                <a:schemeClr val="accent2"/>
              </a:solidFill>
              <a:ln w="9525">
                <a:noFill/>
                <a:round/>
                <a:headEnd/>
                <a:tailEnd/>
              </a:ln>
              <a:effectLst>
                <a:outerShdw blurRad="50800" dist="38100" dir="13500000" algn="br" rotWithShape="0">
                  <a:prstClr val="black">
                    <a:alpha val="40000"/>
                  </a:prstClr>
                </a:outerShdw>
              </a:effectLst>
            </p:spPr>
            <p:txBody>
              <a:bodyPr wrap="none" anchor="ctr" anchorCtr="1">
                <a:prstTxWarp prst="textNoShape">
                  <a:avLst/>
                </a:prstTxWarp>
              </a:bodyPr>
              <a:lstStyle/>
              <a:p>
                <a:r>
                  <a:rPr lang="de-DE" dirty="0" smtClean="0">
                    <a:solidFill>
                      <a:schemeClr val="accent2">
                        <a:lumMod val="20000"/>
                        <a:lumOff val="80000"/>
                      </a:schemeClr>
                    </a:solidFill>
                  </a:rPr>
                  <a:t>19</a:t>
                </a:r>
                <a:endParaRPr lang="de-DE" dirty="0">
                  <a:solidFill>
                    <a:schemeClr val="accent2">
                      <a:lumMod val="20000"/>
                      <a:lumOff val="80000"/>
                    </a:schemeClr>
                  </a:solidFill>
                </a:endParaRPr>
              </a:p>
            </p:txBody>
          </p:sp>
          <p:sp>
            <p:nvSpPr>
              <p:cNvPr id="62" name="Rechteck 23"/>
              <p:cNvSpPr/>
              <p:nvPr/>
            </p:nvSpPr>
            <p:spPr bwMode="auto">
              <a:xfrm>
                <a:off x="4929190" y="4500570"/>
                <a:ext cx="714380" cy="500066"/>
              </a:xfrm>
              <a:prstGeom prst="rect">
                <a:avLst/>
              </a:prstGeom>
              <a:noFill/>
              <a:ln w="9525" cap="flat" cmpd="sng" algn="ctr">
                <a:solidFill>
                  <a:schemeClr val="tx1"/>
                </a:solidFill>
                <a:prstDash val="solid"/>
                <a:round/>
                <a:headEnd type="none" w="med" len="med"/>
                <a:tailEnd type="none" w="med" len="med"/>
              </a:ln>
              <a:effectLst/>
            </p:spPr>
            <p:txBody>
              <a:bodyPr wrap="none">
                <a:prstTxWarp prst="textNoShape">
                  <a:avLst/>
                </a:prstTxWarp>
              </a:bodyPr>
              <a:lstStyle/>
              <a:p>
                <a:endParaRPr lang="de-DE" dirty="0"/>
              </a:p>
            </p:txBody>
          </p:sp>
          <p:sp>
            <p:nvSpPr>
              <p:cNvPr id="63" name="Rechteck 24"/>
              <p:cNvSpPr/>
              <p:nvPr/>
            </p:nvSpPr>
            <p:spPr bwMode="auto">
              <a:xfrm>
                <a:off x="6357950" y="4500570"/>
                <a:ext cx="738192" cy="500066"/>
              </a:xfrm>
              <a:prstGeom prst="rect">
                <a:avLst/>
              </a:prstGeom>
              <a:noFill/>
              <a:ln w="9525" cap="flat" cmpd="sng" algn="ctr">
                <a:solidFill>
                  <a:schemeClr val="tx1"/>
                </a:solidFill>
                <a:prstDash val="solid"/>
                <a:round/>
                <a:headEnd type="none" w="med" len="med"/>
                <a:tailEnd type="none" w="med" len="med"/>
              </a:ln>
              <a:effectLst/>
            </p:spPr>
            <p:txBody>
              <a:bodyPr wrap="none">
                <a:prstTxWarp prst="textNoShape">
                  <a:avLst/>
                </a:prstTxWarp>
              </a:bodyPr>
              <a:lstStyle/>
              <a:p>
                <a:endParaRPr lang="de-DE" dirty="0"/>
              </a:p>
            </p:txBody>
          </p:sp>
          <p:sp>
            <p:nvSpPr>
              <p:cNvPr id="64" name="Rechteck 26"/>
              <p:cNvSpPr/>
              <p:nvPr/>
            </p:nvSpPr>
            <p:spPr bwMode="auto">
              <a:xfrm>
                <a:off x="4929190" y="4000504"/>
                <a:ext cx="714380" cy="500066"/>
              </a:xfrm>
              <a:prstGeom prst="rect">
                <a:avLst/>
              </a:prstGeom>
              <a:noFill/>
              <a:ln w="9525" cap="flat" cmpd="sng" algn="ctr">
                <a:solidFill>
                  <a:schemeClr val="tx1"/>
                </a:solidFill>
                <a:prstDash val="solid"/>
                <a:round/>
                <a:headEnd type="none" w="med" len="med"/>
                <a:tailEnd type="none" w="med" len="med"/>
              </a:ln>
              <a:effectLst/>
            </p:spPr>
            <p:txBody>
              <a:bodyPr wrap="none">
                <a:prstTxWarp prst="textNoShape">
                  <a:avLst/>
                </a:prstTxWarp>
              </a:bodyPr>
              <a:lstStyle/>
              <a:p>
                <a:endParaRPr lang="de-DE" dirty="0"/>
              </a:p>
            </p:txBody>
          </p:sp>
          <p:sp>
            <p:nvSpPr>
              <p:cNvPr id="67" name="Rechteck 34"/>
              <p:cNvSpPr>
                <a:spLocks noChangeArrowheads="1"/>
              </p:cNvSpPr>
              <p:nvPr/>
            </p:nvSpPr>
            <p:spPr bwMode="auto">
              <a:xfrm>
                <a:off x="5643571" y="4500570"/>
                <a:ext cx="714380" cy="500066"/>
              </a:xfrm>
              <a:prstGeom prst="rect">
                <a:avLst/>
              </a:prstGeom>
              <a:noFill/>
              <a:ln w="9525">
                <a:solidFill>
                  <a:schemeClr val="tx1"/>
                </a:solidFill>
                <a:round/>
                <a:headEnd/>
                <a:tailEnd/>
              </a:ln>
            </p:spPr>
            <p:txBody>
              <a:bodyPr wrap="none">
                <a:prstTxWarp prst="textNoShape">
                  <a:avLst/>
                </a:prstTxWarp>
              </a:bodyPr>
              <a:lstStyle/>
              <a:p>
                <a:endParaRPr lang="de-DE" dirty="0"/>
              </a:p>
            </p:txBody>
          </p:sp>
        </p:grpSp>
        <p:sp>
          <p:nvSpPr>
            <p:cNvPr id="82" name="TextBox 81"/>
            <p:cNvSpPr txBox="1"/>
            <p:nvPr/>
          </p:nvSpPr>
          <p:spPr>
            <a:xfrm>
              <a:off x="5429256" y="928670"/>
              <a:ext cx="1643074" cy="338554"/>
            </a:xfrm>
            <a:prstGeom prst="rect">
              <a:avLst/>
            </a:prstGeom>
            <a:noFill/>
          </p:spPr>
          <p:txBody>
            <a:bodyPr wrap="square" rtlCol="0">
              <a:spAutoFit/>
            </a:bodyPr>
            <a:lstStyle/>
            <a:p>
              <a:r>
                <a:rPr lang="en-US" sz="1600" dirty="0" smtClean="0"/>
                <a:t>Next primitive:</a:t>
              </a:r>
              <a:endParaRPr lang="en-US" sz="1600"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8"/>
                                        </p:tgtEl>
                                        <p:attrNameLst>
                                          <p:attrName>style.visibility</p:attrName>
                                        </p:attrNameLst>
                                      </p:cBhvr>
                                      <p:to>
                                        <p:strVal val="visible"/>
                                      </p:to>
                                    </p:set>
                                  </p:childTnLst>
                                </p:cTn>
                              </p:par>
                              <p:par>
                                <p:cTn id="11" presetID="1" presetClass="exit" presetSubtype="0" fill="hold" nodeType="withEffect">
                                  <p:stCondLst>
                                    <p:cond delay="0"/>
                                  </p:stCondLst>
                                  <p:childTnLst>
                                    <p:set>
                                      <p:cBhvr>
                                        <p:cTn id="12" dur="1" fill="hold">
                                          <p:stCondLst>
                                            <p:cond delay="0"/>
                                          </p:stCondLst>
                                        </p:cTn>
                                        <p:tgtEl>
                                          <p:spTgt spid="5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Radix Sort</a:t>
            </a:r>
            <a:endParaRPr lang="en-US" dirty="0"/>
          </a:p>
        </p:txBody>
      </p:sp>
      <p:sp>
        <p:nvSpPr>
          <p:cNvPr id="3" name="Content Placeholder 2"/>
          <p:cNvSpPr>
            <a:spLocks noGrp="1"/>
          </p:cNvSpPr>
          <p:nvPr>
            <p:ph idx="1"/>
          </p:nvPr>
        </p:nvSpPr>
        <p:spPr/>
        <p:txBody>
          <a:bodyPr/>
          <a:lstStyle/>
          <a:p>
            <a:r>
              <a:rPr lang="en-US" dirty="0" smtClean="0"/>
              <a:t>Fastest GPU sort algorithm</a:t>
            </a:r>
          </a:p>
          <a:p>
            <a:r>
              <a:rPr lang="en-US" dirty="0" smtClean="0"/>
              <a:t>Parallel implementation</a:t>
            </a:r>
          </a:p>
          <a:p>
            <a:r>
              <a:rPr lang="en-US" dirty="0" smtClean="0"/>
              <a:t>Linear work complexity</a:t>
            </a:r>
          </a:p>
          <a:p>
            <a:r>
              <a:rPr lang="en-US" dirty="0" smtClean="0"/>
              <a:t>Fits the data (integer cell indices)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Cell Ranges</a:t>
            </a:r>
            <a:endParaRPr lang="en-US" dirty="0"/>
          </a:p>
        </p:txBody>
      </p:sp>
      <p:sp>
        <p:nvSpPr>
          <p:cNvPr id="4" name="Text Placeholder 3"/>
          <p:cNvSpPr>
            <a:spLocks noGrp="1"/>
          </p:cNvSpPr>
          <p:nvPr>
            <p:ph type="body" sz="half" idx="2"/>
          </p:nvPr>
        </p:nvSpPr>
        <p:spPr>
          <a:xfrm>
            <a:off x="457200" y="1435100"/>
            <a:ext cx="4114800" cy="4691063"/>
          </a:xfrm>
        </p:spPr>
        <p:txBody>
          <a:bodyPr/>
          <a:lstStyle/>
          <a:p>
            <a:r>
              <a:rPr lang="en-US" dirty="0" smtClean="0"/>
              <a:t>Extract from sorted data</a:t>
            </a:r>
          </a:p>
          <a:p>
            <a:r>
              <a:rPr lang="en-US" dirty="0" smtClean="0"/>
              <a:t>Load chunk-wise into shared memory</a:t>
            </a:r>
            <a:endParaRPr lang="bg-BG" dirty="0" smtClean="0"/>
          </a:p>
          <a:p>
            <a:r>
              <a:rPr lang="en-US" dirty="0" smtClean="0"/>
              <a:t>Find neighboring pairs with different cell indices</a:t>
            </a:r>
          </a:p>
          <a:p>
            <a:r>
              <a:rPr lang="en-US" dirty="0" smtClean="0"/>
              <a:t>Update the corresponding cells</a:t>
            </a:r>
            <a:endParaRPr lang="en-US" dirty="0"/>
          </a:p>
        </p:txBody>
      </p:sp>
      <p:grpSp>
        <p:nvGrpSpPr>
          <p:cNvPr id="30" name="Group 29"/>
          <p:cNvGrpSpPr/>
          <p:nvPr/>
        </p:nvGrpSpPr>
        <p:grpSpPr>
          <a:xfrm>
            <a:off x="5643570" y="3500438"/>
            <a:ext cx="2520000" cy="1800000"/>
            <a:chOff x="4929190" y="4000504"/>
            <a:chExt cx="2166952" cy="1500198"/>
          </a:xfrm>
        </p:grpSpPr>
        <p:sp>
          <p:nvSpPr>
            <p:cNvPr id="31" name="Rechteck 19"/>
            <p:cNvSpPr/>
            <p:nvPr/>
          </p:nvSpPr>
          <p:spPr bwMode="auto">
            <a:xfrm>
              <a:off x="4929190" y="5000636"/>
              <a:ext cx="714380" cy="500066"/>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sz="2400" dirty="0" smtClean="0"/>
                <a:t>[0,0)</a:t>
              </a:r>
              <a:endParaRPr lang="de-DE" sz="2400" dirty="0"/>
            </a:p>
          </p:txBody>
        </p:sp>
        <p:sp>
          <p:nvSpPr>
            <p:cNvPr id="32" name="Rechteck 20"/>
            <p:cNvSpPr>
              <a:spLocks noChangeArrowheads="1"/>
            </p:cNvSpPr>
            <p:nvPr/>
          </p:nvSpPr>
          <p:spPr bwMode="auto">
            <a:xfrm>
              <a:off x="5643571" y="5000636"/>
              <a:ext cx="714380" cy="500066"/>
            </a:xfrm>
            <a:prstGeom prst="rect">
              <a:avLst/>
            </a:prstGeom>
            <a:noFill/>
            <a:ln w="9525">
              <a:solidFill>
                <a:schemeClr val="tx1"/>
              </a:solidFill>
              <a:round/>
              <a:headEnd/>
              <a:tailEnd/>
            </a:ln>
          </p:spPr>
          <p:txBody>
            <a:bodyPr wrap="none" anchor="ctr" anchorCtr="1">
              <a:prstTxWarp prst="textNoShape">
                <a:avLst/>
              </a:prstTxWarp>
            </a:bodyPr>
            <a:lstStyle/>
            <a:p>
              <a:r>
                <a:rPr lang="de-DE" sz="2400" dirty="0" smtClean="0"/>
                <a:t>[0,0)</a:t>
              </a:r>
              <a:endParaRPr lang="de-DE" sz="2400" dirty="0"/>
            </a:p>
          </p:txBody>
        </p:sp>
        <p:sp>
          <p:nvSpPr>
            <p:cNvPr id="33" name="Rechteck 21"/>
            <p:cNvSpPr/>
            <p:nvPr/>
          </p:nvSpPr>
          <p:spPr bwMode="auto">
            <a:xfrm>
              <a:off x="6357950" y="5000636"/>
              <a:ext cx="738192" cy="500066"/>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sz="2400" dirty="0" smtClean="0"/>
                <a:t>[0,0)</a:t>
              </a:r>
              <a:endParaRPr lang="de-DE" sz="2400" dirty="0"/>
            </a:p>
          </p:txBody>
        </p:sp>
        <p:sp>
          <p:nvSpPr>
            <p:cNvPr id="34" name="Rechteck 23"/>
            <p:cNvSpPr/>
            <p:nvPr/>
          </p:nvSpPr>
          <p:spPr bwMode="auto">
            <a:xfrm>
              <a:off x="4929190" y="4500570"/>
              <a:ext cx="714380" cy="500066"/>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sz="2400" b="1" dirty="0" smtClean="0"/>
                <a:t>[4,5)</a:t>
              </a:r>
              <a:endParaRPr lang="de-DE" sz="2400" b="1" dirty="0"/>
            </a:p>
          </p:txBody>
        </p:sp>
        <p:sp>
          <p:nvSpPr>
            <p:cNvPr id="35" name="Rechteck 24"/>
            <p:cNvSpPr/>
            <p:nvPr/>
          </p:nvSpPr>
          <p:spPr bwMode="auto">
            <a:xfrm>
              <a:off x="6357950" y="4500570"/>
              <a:ext cx="738192" cy="500066"/>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sz="2400" dirty="0" smtClean="0"/>
                <a:t>[0,0)</a:t>
              </a:r>
              <a:endParaRPr lang="de-DE" sz="2400" dirty="0"/>
            </a:p>
          </p:txBody>
        </p:sp>
        <p:sp>
          <p:nvSpPr>
            <p:cNvPr id="36" name="Rechteck 26"/>
            <p:cNvSpPr/>
            <p:nvPr/>
          </p:nvSpPr>
          <p:spPr bwMode="auto">
            <a:xfrm>
              <a:off x="4929190" y="4000504"/>
              <a:ext cx="714380" cy="500066"/>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sz="2400" b="1" dirty="0" smtClean="0"/>
                <a:t>[0,2)</a:t>
              </a:r>
              <a:endParaRPr lang="de-DE" sz="2400" b="1" dirty="0"/>
            </a:p>
          </p:txBody>
        </p:sp>
        <p:sp>
          <p:nvSpPr>
            <p:cNvPr id="37" name="Rechteck 27"/>
            <p:cNvSpPr>
              <a:spLocks noChangeArrowheads="1"/>
            </p:cNvSpPr>
            <p:nvPr/>
          </p:nvSpPr>
          <p:spPr bwMode="auto">
            <a:xfrm>
              <a:off x="5643571" y="4000504"/>
              <a:ext cx="714380" cy="500066"/>
            </a:xfrm>
            <a:prstGeom prst="rect">
              <a:avLst/>
            </a:prstGeom>
            <a:noFill/>
            <a:ln w="9525">
              <a:solidFill>
                <a:schemeClr val="tx1"/>
              </a:solidFill>
              <a:round/>
              <a:headEnd/>
              <a:tailEnd/>
            </a:ln>
          </p:spPr>
          <p:txBody>
            <a:bodyPr wrap="none" anchor="ctr" anchorCtr="1">
              <a:prstTxWarp prst="textNoShape">
                <a:avLst/>
              </a:prstTxWarp>
            </a:bodyPr>
            <a:lstStyle/>
            <a:p>
              <a:r>
                <a:rPr lang="de-DE" sz="2400" b="1" dirty="0" smtClean="0"/>
                <a:t>[2,3)</a:t>
              </a:r>
              <a:endParaRPr lang="de-DE" sz="2400" b="1" dirty="0"/>
            </a:p>
          </p:txBody>
        </p:sp>
        <p:sp>
          <p:nvSpPr>
            <p:cNvPr id="38" name="Rechteck 28"/>
            <p:cNvSpPr/>
            <p:nvPr/>
          </p:nvSpPr>
          <p:spPr bwMode="auto">
            <a:xfrm>
              <a:off x="6357950" y="4000504"/>
              <a:ext cx="738192" cy="500066"/>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sz="2400" b="1" dirty="0" smtClean="0"/>
                <a:t>[3,4)</a:t>
              </a:r>
              <a:endParaRPr lang="de-DE" sz="2400" b="1" dirty="0"/>
            </a:p>
          </p:txBody>
        </p:sp>
        <p:sp>
          <p:nvSpPr>
            <p:cNvPr id="39" name="Rechteck 34"/>
            <p:cNvSpPr>
              <a:spLocks noChangeArrowheads="1"/>
            </p:cNvSpPr>
            <p:nvPr/>
          </p:nvSpPr>
          <p:spPr bwMode="auto">
            <a:xfrm>
              <a:off x="5643571" y="4500570"/>
              <a:ext cx="714380" cy="500066"/>
            </a:xfrm>
            <a:prstGeom prst="rect">
              <a:avLst/>
            </a:prstGeom>
            <a:noFill/>
            <a:ln w="9525">
              <a:solidFill>
                <a:schemeClr val="tx1"/>
              </a:solidFill>
              <a:round/>
              <a:headEnd/>
              <a:tailEnd/>
            </a:ln>
          </p:spPr>
          <p:txBody>
            <a:bodyPr wrap="none" anchor="ctr" anchorCtr="1">
              <a:prstTxWarp prst="textNoShape">
                <a:avLst/>
              </a:prstTxWarp>
            </a:bodyPr>
            <a:lstStyle/>
            <a:p>
              <a:r>
                <a:rPr lang="de-DE" sz="2400" dirty="0" smtClean="0"/>
                <a:t>[0,0)</a:t>
              </a:r>
              <a:endParaRPr lang="de-DE" sz="2400" dirty="0"/>
            </a:p>
          </p:txBody>
        </p:sp>
      </p:grpSp>
      <p:grpSp>
        <p:nvGrpSpPr>
          <p:cNvPr id="47" name="Group 46"/>
          <p:cNvGrpSpPr/>
          <p:nvPr/>
        </p:nvGrpSpPr>
        <p:grpSpPr>
          <a:xfrm>
            <a:off x="5000628" y="1142984"/>
            <a:ext cx="3857652" cy="1285884"/>
            <a:chOff x="4572000" y="1142984"/>
            <a:chExt cx="3857652" cy="1285884"/>
          </a:xfrm>
        </p:grpSpPr>
        <p:sp>
          <p:nvSpPr>
            <p:cNvPr id="41" name="Rounded Rectangle 40"/>
            <p:cNvSpPr/>
            <p:nvPr/>
          </p:nvSpPr>
          <p:spPr bwMode="auto">
            <a:xfrm>
              <a:off x="4572000" y="1142984"/>
              <a:ext cx="3857652" cy="1285884"/>
            </a:xfrm>
            <a:prstGeom prst="roundRect">
              <a:avLst/>
            </a:prstGeom>
            <a:solidFill>
              <a:srgbClr val="92D050"/>
            </a:solidFill>
            <a:ln w="9525" cap="flat" cmpd="sng" algn="ctr">
              <a:noFill/>
              <a:prstDash val="solid"/>
              <a:round/>
              <a:headEnd type="none" w="med" len="med"/>
              <a:tailEnd type="none" w="med" len="med"/>
            </a:ln>
            <a:effectLst>
              <a:outerShdw blurRad="50800" dist="38100" dir="13500000" algn="br" rotWithShape="0">
                <a:prstClr val="black">
                  <a:alpha val="40000"/>
                </a:prstClr>
              </a:outerShdw>
            </a:effectLst>
          </p:spPr>
          <p:txBody>
            <a:bodyPr vert="horz" wrap="square" lIns="91440" tIns="45720" rIns="91440" bIns="45720" numCol="1" rtlCol="0" anchor="b"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b="0" i="1" u="none" strike="noStrike" cap="none" normalizeH="0" baseline="0" dirty="0" smtClean="0">
                  <a:ln>
                    <a:noFill/>
                  </a:ln>
                  <a:solidFill>
                    <a:schemeClr val="tx1"/>
                  </a:solidFill>
                  <a:effectLst/>
                  <a:latin typeface="Arial" charset="0"/>
                </a:rPr>
                <a:t>Thread Block</a:t>
              </a:r>
            </a:p>
          </p:txBody>
        </p:sp>
        <p:grpSp>
          <p:nvGrpSpPr>
            <p:cNvPr id="6" name="Group 5"/>
            <p:cNvGrpSpPr/>
            <p:nvPr/>
          </p:nvGrpSpPr>
          <p:grpSpPr>
            <a:xfrm>
              <a:off x="4786314" y="1357298"/>
              <a:ext cx="3429024" cy="428628"/>
              <a:chOff x="4572000" y="3786190"/>
              <a:chExt cx="4357750" cy="428628"/>
            </a:xfrm>
          </p:grpSpPr>
          <p:grpSp>
            <p:nvGrpSpPr>
              <p:cNvPr id="7" name="Group 102"/>
              <p:cNvGrpSpPr/>
              <p:nvPr/>
            </p:nvGrpSpPr>
            <p:grpSpPr>
              <a:xfrm>
                <a:off x="4572000" y="3786190"/>
                <a:ext cx="4357750" cy="428628"/>
                <a:chOff x="4572000" y="2786058"/>
                <a:chExt cx="4357750" cy="428628"/>
              </a:xfrm>
            </p:grpSpPr>
            <p:sp>
              <p:nvSpPr>
                <p:cNvPr id="24" name="Rechteck 19"/>
                <p:cNvSpPr/>
                <p:nvPr/>
              </p:nvSpPr>
              <p:spPr bwMode="auto">
                <a:xfrm>
                  <a:off x="4572000"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endParaRPr lang="de-DE" dirty="0"/>
                </a:p>
              </p:txBody>
            </p:sp>
            <p:sp>
              <p:nvSpPr>
                <p:cNvPr id="25" name="Rechteck 19"/>
                <p:cNvSpPr/>
                <p:nvPr/>
              </p:nvSpPr>
              <p:spPr bwMode="auto">
                <a:xfrm>
                  <a:off x="5325632"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endParaRPr lang="de-DE" dirty="0"/>
                </a:p>
              </p:txBody>
            </p:sp>
            <p:sp>
              <p:nvSpPr>
                <p:cNvPr id="26" name="Rechteck 19"/>
                <p:cNvSpPr/>
                <p:nvPr/>
              </p:nvSpPr>
              <p:spPr bwMode="auto">
                <a:xfrm>
                  <a:off x="6079263"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endParaRPr lang="de-DE" sz="1400" dirty="0"/>
                </a:p>
              </p:txBody>
            </p:sp>
            <p:sp>
              <p:nvSpPr>
                <p:cNvPr id="27" name="Rechteck 19"/>
                <p:cNvSpPr/>
                <p:nvPr/>
              </p:nvSpPr>
              <p:spPr bwMode="auto">
                <a:xfrm>
                  <a:off x="6832895"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endParaRPr lang="de-DE" sz="1400" dirty="0"/>
                </a:p>
              </p:txBody>
            </p:sp>
            <p:sp>
              <p:nvSpPr>
                <p:cNvPr id="28" name="Rechteck 19"/>
                <p:cNvSpPr/>
                <p:nvPr/>
              </p:nvSpPr>
              <p:spPr bwMode="auto">
                <a:xfrm>
                  <a:off x="7586527" y="2786058"/>
                  <a:ext cx="778752"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endParaRPr lang="de-DE" sz="1400" dirty="0"/>
                </a:p>
              </p:txBody>
            </p:sp>
            <p:sp>
              <p:nvSpPr>
                <p:cNvPr id="29" name="Rechteck 19"/>
                <p:cNvSpPr/>
                <p:nvPr/>
              </p:nvSpPr>
              <p:spPr bwMode="auto">
                <a:xfrm>
                  <a:off x="8365279" y="2786058"/>
                  <a:ext cx="564471" cy="428628"/>
                </a:xfrm>
                <a:prstGeom prst="rect">
                  <a:avLst/>
                </a:prstGeom>
                <a:solidFill>
                  <a:schemeClr val="accent3"/>
                </a:solidFill>
                <a:ln w="9525" cap="flat" cmpd="sng" algn="ctr">
                  <a:solidFill>
                    <a:schemeClr val="tx1"/>
                  </a:solidFill>
                  <a:prstDash val="solid"/>
                  <a:round/>
                  <a:headEnd type="none" w="med" len="med"/>
                  <a:tailEnd type="none" w="med" len="med"/>
                </a:ln>
                <a:effectLst/>
              </p:spPr>
              <p:txBody>
                <a:bodyPr wrap="none" anchor="b" anchorCtr="0">
                  <a:prstTxWarp prst="textNoShape">
                    <a:avLst/>
                  </a:prstTxWarp>
                </a:bodyPr>
                <a:lstStyle/>
                <a:p>
                  <a:endParaRPr lang="de-DE" sz="1400" dirty="0"/>
                </a:p>
              </p:txBody>
            </p:sp>
          </p:grpSp>
          <p:grpSp>
            <p:nvGrpSpPr>
              <p:cNvPr id="8" name="Group 138"/>
              <p:cNvGrpSpPr/>
              <p:nvPr/>
            </p:nvGrpSpPr>
            <p:grpSpPr>
              <a:xfrm>
                <a:off x="4643438" y="3857628"/>
                <a:ext cx="3587601" cy="267893"/>
                <a:chOff x="4643438" y="3857628"/>
                <a:chExt cx="3587601" cy="267893"/>
              </a:xfrm>
            </p:grpSpPr>
            <p:grpSp>
              <p:nvGrpSpPr>
                <p:cNvPr id="9" name="Group 137"/>
                <p:cNvGrpSpPr/>
                <p:nvPr/>
              </p:nvGrpSpPr>
              <p:grpSpPr>
                <a:xfrm>
                  <a:off x="7643834" y="3857628"/>
                  <a:ext cx="587205" cy="267893"/>
                  <a:chOff x="7643834" y="3857628"/>
                  <a:chExt cx="587205" cy="267893"/>
                </a:xfrm>
              </p:grpSpPr>
              <p:sp>
                <p:nvSpPr>
                  <p:cNvPr id="22" name="Rechteck 19"/>
                  <p:cNvSpPr/>
                  <p:nvPr/>
                </p:nvSpPr>
                <p:spPr bwMode="auto">
                  <a:xfrm>
                    <a:off x="7929586" y="3857628"/>
                    <a:ext cx="301453" cy="267893"/>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tx2"/>
                        </a:solidFill>
                      </a:rPr>
                      <a:t>2</a:t>
                    </a:r>
                    <a:endParaRPr lang="de-DE" dirty="0">
                      <a:solidFill>
                        <a:schemeClr val="tx2"/>
                      </a:solidFill>
                    </a:endParaRPr>
                  </a:p>
                </p:txBody>
              </p:sp>
              <p:sp>
                <p:nvSpPr>
                  <p:cNvPr id="23" name="Rechteck 19"/>
                  <p:cNvSpPr/>
                  <p:nvPr/>
                </p:nvSpPr>
                <p:spPr bwMode="auto">
                  <a:xfrm>
                    <a:off x="7643834" y="3857628"/>
                    <a:ext cx="285752" cy="267893"/>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tx2"/>
                        </a:solidFill>
                      </a:rPr>
                      <a:t>3</a:t>
                    </a:r>
                    <a:endParaRPr lang="de-DE" dirty="0">
                      <a:solidFill>
                        <a:schemeClr val="tx2"/>
                      </a:solidFill>
                    </a:endParaRPr>
                  </a:p>
                </p:txBody>
              </p:sp>
            </p:grpSp>
            <p:grpSp>
              <p:nvGrpSpPr>
                <p:cNvPr id="10" name="Group 86"/>
                <p:cNvGrpSpPr/>
                <p:nvPr/>
              </p:nvGrpSpPr>
              <p:grpSpPr>
                <a:xfrm>
                  <a:off x="4643438" y="3857628"/>
                  <a:ext cx="587204" cy="267893"/>
                  <a:chOff x="4643439" y="2857496"/>
                  <a:chExt cx="587204" cy="267893"/>
                </a:xfrm>
              </p:grpSpPr>
              <p:sp>
                <p:nvSpPr>
                  <p:cNvPr id="20" name="Rechteck 19"/>
                  <p:cNvSpPr/>
                  <p:nvPr/>
                </p:nvSpPr>
                <p:spPr bwMode="auto">
                  <a:xfrm>
                    <a:off x="4929190" y="2857496"/>
                    <a:ext cx="301453" cy="267893"/>
                  </a:xfrm>
                  <a:prstGeom prst="rect">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accent2">
                            <a:lumMod val="20000"/>
                            <a:lumOff val="80000"/>
                          </a:schemeClr>
                        </a:solidFill>
                      </a:rPr>
                      <a:t>1</a:t>
                    </a:r>
                    <a:endParaRPr lang="de-DE" dirty="0">
                      <a:solidFill>
                        <a:schemeClr val="accent2">
                          <a:lumMod val="20000"/>
                          <a:lumOff val="80000"/>
                        </a:schemeClr>
                      </a:solidFill>
                    </a:endParaRPr>
                  </a:p>
                </p:txBody>
              </p:sp>
              <p:sp>
                <p:nvSpPr>
                  <p:cNvPr id="21" name="Rechteck 19"/>
                  <p:cNvSpPr/>
                  <p:nvPr/>
                </p:nvSpPr>
                <p:spPr bwMode="auto">
                  <a:xfrm>
                    <a:off x="4643439" y="2857496"/>
                    <a:ext cx="285752" cy="267893"/>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tx2"/>
                        </a:solidFill>
                      </a:rPr>
                      <a:t>0</a:t>
                    </a:r>
                    <a:endParaRPr lang="de-DE" dirty="0">
                      <a:solidFill>
                        <a:schemeClr val="tx2"/>
                      </a:solidFill>
                    </a:endParaRPr>
                  </a:p>
                </p:txBody>
              </p:sp>
            </p:grpSp>
            <p:grpSp>
              <p:nvGrpSpPr>
                <p:cNvPr id="11" name="Group 87"/>
                <p:cNvGrpSpPr/>
                <p:nvPr/>
              </p:nvGrpSpPr>
              <p:grpSpPr>
                <a:xfrm>
                  <a:off x="6143636" y="3857628"/>
                  <a:ext cx="587204" cy="267893"/>
                  <a:chOff x="4643439" y="2857496"/>
                  <a:chExt cx="587204" cy="267893"/>
                </a:xfrm>
              </p:grpSpPr>
              <p:sp>
                <p:nvSpPr>
                  <p:cNvPr id="18" name="Rechteck 19"/>
                  <p:cNvSpPr/>
                  <p:nvPr/>
                </p:nvSpPr>
                <p:spPr bwMode="auto">
                  <a:xfrm>
                    <a:off x="4929190" y="2857496"/>
                    <a:ext cx="301453" cy="267893"/>
                  </a:xfrm>
                  <a:prstGeom prst="rect">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accent2">
                            <a:lumMod val="20000"/>
                            <a:lumOff val="80000"/>
                          </a:schemeClr>
                        </a:solidFill>
                      </a:rPr>
                      <a:t>1</a:t>
                    </a:r>
                    <a:endParaRPr lang="de-DE" dirty="0">
                      <a:solidFill>
                        <a:schemeClr val="accent2">
                          <a:lumMod val="20000"/>
                          <a:lumOff val="80000"/>
                        </a:schemeClr>
                      </a:solidFill>
                    </a:endParaRPr>
                  </a:p>
                </p:txBody>
              </p:sp>
              <p:sp>
                <p:nvSpPr>
                  <p:cNvPr id="19" name="Rechteck 19"/>
                  <p:cNvSpPr/>
                  <p:nvPr/>
                </p:nvSpPr>
                <p:spPr bwMode="auto">
                  <a:xfrm>
                    <a:off x="4643439" y="2857496"/>
                    <a:ext cx="285752" cy="267893"/>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tx2"/>
                        </a:solidFill>
                      </a:rPr>
                      <a:t>1</a:t>
                    </a:r>
                    <a:endParaRPr lang="de-DE" dirty="0">
                      <a:solidFill>
                        <a:schemeClr val="tx2"/>
                      </a:solidFill>
                    </a:endParaRPr>
                  </a:p>
                </p:txBody>
              </p:sp>
            </p:grpSp>
            <p:grpSp>
              <p:nvGrpSpPr>
                <p:cNvPr id="12" name="Group 92"/>
                <p:cNvGrpSpPr/>
                <p:nvPr/>
              </p:nvGrpSpPr>
              <p:grpSpPr>
                <a:xfrm>
                  <a:off x="5429256" y="3857628"/>
                  <a:ext cx="587205" cy="267893"/>
                  <a:chOff x="5357818" y="2857496"/>
                  <a:chExt cx="587205" cy="267893"/>
                </a:xfrm>
              </p:grpSpPr>
              <p:sp>
                <p:nvSpPr>
                  <p:cNvPr id="16" name="Rechteck 19"/>
                  <p:cNvSpPr/>
                  <p:nvPr/>
                </p:nvSpPr>
                <p:spPr bwMode="auto">
                  <a:xfrm>
                    <a:off x="5643570" y="2857496"/>
                    <a:ext cx="301453" cy="267893"/>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tx2"/>
                        </a:solidFill>
                      </a:rPr>
                      <a:t>2</a:t>
                    </a:r>
                    <a:endParaRPr lang="de-DE" dirty="0">
                      <a:solidFill>
                        <a:schemeClr val="tx2"/>
                      </a:solidFill>
                    </a:endParaRPr>
                  </a:p>
                </p:txBody>
              </p:sp>
              <p:sp>
                <p:nvSpPr>
                  <p:cNvPr id="17" name="Rechteck 19"/>
                  <p:cNvSpPr/>
                  <p:nvPr/>
                </p:nvSpPr>
                <p:spPr bwMode="auto">
                  <a:xfrm>
                    <a:off x="5357818" y="2857496"/>
                    <a:ext cx="285752" cy="267893"/>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tx2"/>
                        </a:solidFill>
                      </a:rPr>
                      <a:t>0</a:t>
                    </a:r>
                    <a:endParaRPr lang="de-DE" dirty="0">
                      <a:solidFill>
                        <a:schemeClr val="tx2"/>
                      </a:solidFill>
                    </a:endParaRPr>
                  </a:p>
                </p:txBody>
              </p:sp>
            </p:grpSp>
            <p:grpSp>
              <p:nvGrpSpPr>
                <p:cNvPr id="13" name="Group 96"/>
                <p:cNvGrpSpPr/>
                <p:nvPr/>
              </p:nvGrpSpPr>
              <p:grpSpPr>
                <a:xfrm>
                  <a:off x="6929454" y="3857628"/>
                  <a:ext cx="587204" cy="267893"/>
                  <a:chOff x="4643439" y="2857496"/>
                  <a:chExt cx="587204" cy="267893"/>
                </a:xfrm>
              </p:grpSpPr>
              <p:sp>
                <p:nvSpPr>
                  <p:cNvPr id="14" name="Rechteck 19"/>
                  <p:cNvSpPr/>
                  <p:nvPr/>
                </p:nvSpPr>
                <p:spPr bwMode="auto">
                  <a:xfrm>
                    <a:off x="4929190" y="2857496"/>
                    <a:ext cx="301453" cy="267893"/>
                  </a:xfrm>
                  <a:prstGeom prst="rect">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accent2">
                            <a:lumMod val="20000"/>
                            <a:lumOff val="80000"/>
                          </a:schemeClr>
                        </a:solidFill>
                      </a:rPr>
                      <a:t>1</a:t>
                    </a:r>
                    <a:endParaRPr lang="de-DE" dirty="0">
                      <a:solidFill>
                        <a:schemeClr val="accent2">
                          <a:lumMod val="20000"/>
                          <a:lumOff val="80000"/>
                        </a:schemeClr>
                      </a:solidFill>
                    </a:endParaRPr>
                  </a:p>
                </p:txBody>
              </p:sp>
              <p:sp>
                <p:nvSpPr>
                  <p:cNvPr id="15" name="Rechteck 19"/>
                  <p:cNvSpPr/>
                  <p:nvPr/>
                </p:nvSpPr>
                <p:spPr bwMode="auto">
                  <a:xfrm>
                    <a:off x="4643439" y="2857496"/>
                    <a:ext cx="285752" cy="267893"/>
                  </a:xfrm>
                  <a:prstGeom prst="rect">
                    <a:avLst/>
                  </a:prstGeom>
                  <a:noFill/>
                  <a:ln w="9525" cap="flat" cmpd="sng" algn="ctr">
                    <a:solidFill>
                      <a:schemeClr val="tx1"/>
                    </a:solidFill>
                    <a:prstDash val="solid"/>
                    <a:round/>
                    <a:headEnd type="none" w="med" len="med"/>
                    <a:tailEnd type="none" w="med" len="med"/>
                  </a:ln>
                  <a:effectLst/>
                </p:spPr>
                <p:txBody>
                  <a:bodyPr wrap="none" anchor="ctr" anchorCtr="1">
                    <a:prstTxWarp prst="textNoShape">
                      <a:avLst/>
                    </a:prstTxWarp>
                  </a:bodyPr>
                  <a:lstStyle/>
                  <a:p>
                    <a:r>
                      <a:rPr lang="de-DE" dirty="0" smtClean="0">
                        <a:solidFill>
                          <a:schemeClr val="tx2"/>
                        </a:solidFill>
                      </a:rPr>
                      <a:t>2</a:t>
                    </a:r>
                    <a:endParaRPr lang="de-DE" dirty="0">
                      <a:solidFill>
                        <a:schemeClr val="tx2"/>
                      </a:solidFill>
                    </a:endParaRPr>
                  </a:p>
                </p:txBody>
              </p:sp>
            </p:grpSp>
          </p:grpSp>
        </p:grpSp>
      </p:grpSp>
      <p:grpSp>
        <p:nvGrpSpPr>
          <p:cNvPr id="67" name="Group 66"/>
          <p:cNvGrpSpPr/>
          <p:nvPr/>
        </p:nvGrpSpPr>
        <p:grpSpPr>
          <a:xfrm>
            <a:off x="6058956" y="1571612"/>
            <a:ext cx="1675384" cy="1928826"/>
            <a:chOff x="6058956" y="1571612"/>
            <a:chExt cx="1675384" cy="1928826"/>
          </a:xfrm>
        </p:grpSpPr>
        <p:cxnSp>
          <p:nvCxnSpPr>
            <p:cNvPr id="46" name="Straight Arrow Connector 45"/>
            <p:cNvCxnSpPr>
              <a:stCxn id="26" idx="1"/>
              <a:endCxn id="36" idx="0"/>
            </p:cNvCxnSpPr>
            <p:nvPr/>
          </p:nvCxnSpPr>
          <p:spPr bwMode="auto">
            <a:xfrm rot="10800000" flipV="1">
              <a:off x="6058956" y="1571612"/>
              <a:ext cx="342021" cy="1928826"/>
            </a:xfrm>
            <a:prstGeom prst="straightConnector1">
              <a:avLst/>
            </a:prstGeom>
            <a:solidFill>
              <a:schemeClr val="accent1"/>
            </a:solidFill>
            <a:ln w="25400" cap="flat" cmpd="sng" algn="ctr">
              <a:solidFill>
                <a:schemeClr val="tx1">
                  <a:alpha val="50000"/>
                </a:schemeClr>
              </a:solidFill>
              <a:prstDash val="solid"/>
              <a:round/>
              <a:headEnd type="none" w="med" len="med"/>
              <a:tailEnd type="triangle"/>
            </a:ln>
            <a:effectLst/>
          </p:spPr>
        </p:cxnSp>
        <p:cxnSp>
          <p:nvCxnSpPr>
            <p:cNvPr id="55" name="Straight Arrow Connector 54"/>
            <p:cNvCxnSpPr>
              <a:stCxn id="26" idx="1"/>
              <a:endCxn id="37" idx="0"/>
            </p:cNvCxnSpPr>
            <p:nvPr/>
          </p:nvCxnSpPr>
          <p:spPr bwMode="auto">
            <a:xfrm rot="10800000" flipH="1" flipV="1">
              <a:off x="6400976" y="1571612"/>
              <a:ext cx="488750" cy="1928826"/>
            </a:xfrm>
            <a:prstGeom prst="straightConnector1">
              <a:avLst/>
            </a:prstGeom>
            <a:solidFill>
              <a:schemeClr val="accent1"/>
            </a:solidFill>
            <a:ln w="25400" cap="flat" cmpd="sng" algn="ctr">
              <a:solidFill>
                <a:schemeClr val="tx1">
                  <a:alpha val="50000"/>
                </a:schemeClr>
              </a:solidFill>
              <a:prstDash val="solid"/>
              <a:round/>
              <a:headEnd type="none" w="med" len="med"/>
              <a:tailEnd type="triangle"/>
            </a:ln>
            <a:effectLst/>
          </p:spPr>
        </p:cxnSp>
        <p:cxnSp>
          <p:nvCxnSpPr>
            <p:cNvPr id="58" name="Straight Arrow Connector 57"/>
            <p:cNvCxnSpPr>
              <a:stCxn id="27" idx="1"/>
              <a:endCxn id="37" idx="0"/>
            </p:cNvCxnSpPr>
            <p:nvPr/>
          </p:nvCxnSpPr>
          <p:spPr bwMode="auto">
            <a:xfrm rot="10800000" flipV="1">
              <a:off x="6889726" y="1571612"/>
              <a:ext cx="104268" cy="1928826"/>
            </a:xfrm>
            <a:prstGeom prst="straightConnector1">
              <a:avLst/>
            </a:prstGeom>
            <a:solidFill>
              <a:schemeClr val="accent1"/>
            </a:solidFill>
            <a:ln w="25400" cap="flat" cmpd="sng" algn="ctr">
              <a:solidFill>
                <a:schemeClr val="tx1">
                  <a:alpha val="50000"/>
                </a:schemeClr>
              </a:solidFill>
              <a:prstDash val="solid"/>
              <a:round/>
              <a:headEnd type="none" w="med" len="med"/>
              <a:tailEnd type="triangle"/>
            </a:ln>
            <a:effectLst/>
          </p:spPr>
        </p:cxnSp>
        <p:cxnSp>
          <p:nvCxnSpPr>
            <p:cNvPr id="61" name="Straight Arrow Connector 60"/>
            <p:cNvCxnSpPr>
              <a:stCxn id="27" idx="1"/>
              <a:endCxn id="38" idx="0"/>
            </p:cNvCxnSpPr>
            <p:nvPr/>
          </p:nvCxnSpPr>
          <p:spPr bwMode="auto">
            <a:xfrm rot="10800000" flipH="1" flipV="1">
              <a:off x="6993994" y="1571612"/>
              <a:ext cx="740346" cy="1928826"/>
            </a:xfrm>
            <a:prstGeom prst="straightConnector1">
              <a:avLst/>
            </a:prstGeom>
            <a:solidFill>
              <a:schemeClr val="accent1"/>
            </a:solidFill>
            <a:ln w="25400" cap="flat" cmpd="sng" algn="ctr">
              <a:solidFill>
                <a:schemeClr val="tx1">
                  <a:alpha val="50000"/>
                </a:schemeClr>
              </a:solidFill>
              <a:prstDash val="solid"/>
              <a:round/>
              <a:headEnd type="none" w="med" len="med"/>
              <a:tailEnd type="triangle"/>
            </a:ln>
            <a:effectLst/>
          </p:spPr>
        </p:cxnSp>
        <p:cxnSp>
          <p:nvCxnSpPr>
            <p:cNvPr id="64" name="Straight Arrow Connector 63"/>
            <p:cNvCxnSpPr>
              <a:stCxn id="28" idx="1"/>
              <a:endCxn id="38" idx="0"/>
            </p:cNvCxnSpPr>
            <p:nvPr/>
          </p:nvCxnSpPr>
          <p:spPr bwMode="auto">
            <a:xfrm rot="10800000" flipH="1" flipV="1">
              <a:off x="7587010" y="1571612"/>
              <a:ext cx="147329" cy="1928826"/>
            </a:xfrm>
            <a:prstGeom prst="straightConnector1">
              <a:avLst/>
            </a:prstGeom>
            <a:solidFill>
              <a:schemeClr val="accent1"/>
            </a:solidFill>
            <a:ln w="25400" cap="flat" cmpd="sng" algn="ctr">
              <a:solidFill>
                <a:schemeClr val="tx1">
                  <a:alpha val="50000"/>
                </a:schemeClr>
              </a:solidFill>
              <a:prstDash val="solid"/>
              <a:round/>
              <a:headEnd type="none" w="med" len="med"/>
              <a:tailEnd type="triangle"/>
            </a:ln>
            <a:effectLst/>
          </p:spPr>
        </p:cxnSp>
      </p:gr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76.1|2.8|14.7"/>
</p:tagLst>
</file>

<file path=ppt/theme/theme1.xml><?xml version="1.0" encoding="utf-8"?>
<a:theme xmlns:a="http://schemas.openxmlformats.org/drawingml/2006/main" name="My Layout">
  <a:themeElements>
    <a:clrScheme name="fast_kdtree_construc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ast_kdtree_construc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bg-BG" sz="1800" b="0" i="1"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bg-BG" sz="1800" b="0" i="1" u="none" strike="noStrike" cap="none" normalizeH="0" baseline="0" smtClean="0">
            <a:ln>
              <a:noFill/>
            </a:ln>
            <a:solidFill>
              <a:schemeClr val="tx1"/>
            </a:solidFill>
            <a:effectLst/>
            <a:latin typeface="Arial" charset="0"/>
          </a:defRPr>
        </a:defPPr>
      </a:lstStyle>
    </a:lnDef>
  </a:objectDefaults>
  <a:extraClrSchemeLst>
    <a:extraClrScheme>
      <a:clrScheme name="fast_kdtree_construc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ast_kdtree_construc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ast_kdtree_construc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ast_kdtree_construc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ast_kdtree_construc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ast_kdtree_construc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ast_kdtree_constructi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ast_kdtree_construc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ast_kdtree_construc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ast_kdtree_construc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ast_kdtree_construc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ast_kdtree_construc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_Docs_" ma:contentTypeID="0x0036369E98456A304D863DED2BD110E9B1" ma:contentTypeVersion="" ma:contentTypeDescription="" ma:contentTypeScope="" ma:versionID="cdd237a0f0d15cce9d62cd96bea66dc1">
  <xsd:schema xmlns:xsd="http://www.w3.org/2001/XMLSchema" xmlns:p="http://schemas.microsoft.com/office/2006/metadata/properties" xmlns:ns1="http://schemas.microsoft.com/sharepoint/v3" targetNamespace="http://schemas.microsoft.com/office/2006/metadata/properties" ma:root="true" ma:fieldsID="3e5d9eca856144ce6ca1da655f95619c" ns1:_="">
    <xsd:import namespace="http://schemas.microsoft.com/sharepoint/v3"/>
    <xsd:element name="properties">
      <xsd:complexType>
        <xsd:sequence>
          <xsd:element name="documentManagement">
            <xsd:complexType>
              <xsd:all>
                <xsd:element ref="ns1:ID" minOccurs="0"/>
                <xsd:element ref="ns1:ContentTypeId" minOccurs="0"/>
                <xsd:element ref="ns1:Author" minOccurs="0"/>
                <xsd:element ref="ns1:Editor" minOccurs="0"/>
                <xsd:element ref="ns1:_HasCopyDestinations" minOccurs="0"/>
                <xsd:element ref="ns1:_CopySource" minOccurs="0"/>
                <xsd:element ref="ns1:_ModerationStatus" minOccurs="0"/>
                <xsd:element ref="ns1:_ModerationComments" minOccurs="0"/>
                <xsd:element ref="ns1:FileRef" minOccurs="0"/>
                <xsd:element ref="ns1:FileDirRef" minOccurs="0"/>
                <xsd:element ref="ns1:Last_x0020_Modified" minOccurs="0"/>
                <xsd:element ref="ns1:Created_x0020_Date" minOccurs="0"/>
                <xsd:element ref="ns1:File_x0020_Size" minOccurs="0"/>
                <xsd:element ref="ns1:FSObjType" minOccurs="0"/>
                <xsd:element ref="ns1:CheckedOutUserId" minOccurs="0"/>
                <xsd:element ref="ns1:IsCheckedoutToLocal" minOccurs="0"/>
                <xsd:element ref="ns1:CheckoutUser" minOccurs="0"/>
                <xsd:element ref="ns1:UniqueId" minOccurs="0"/>
                <xsd:element ref="ns1:ProgId" minOccurs="0"/>
                <xsd:element ref="ns1:ScopeId" minOccurs="0"/>
                <xsd:element ref="ns1:VirusStatus" minOccurs="0"/>
                <xsd:element ref="ns1:CheckedOutTitle" minOccurs="0"/>
                <xsd:element ref="ns1:_CheckinComment" minOccurs="0"/>
                <xsd:element ref="ns1:File_x0020_Type" minOccurs="0"/>
                <xsd:element ref="ns1:HTML_x0020_File_x0020_Type" minOccurs="0"/>
                <xsd:element ref="ns1:_SourceUrl" minOccurs="0"/>
                <xsd:element ref="ns1:_SharedFileIndex" minOccurs="0"/>
                <xsd:element ref="ns1:MetaInfo" minOccurs="0"/>
                <xsd:element ref="ns1:_Level" minOccurs="0"/>
                <xsd:element ref="ns1:_IsCurrentVersion" minOccurs="0"/>
                <xsd:element ref="ns1:owshiddenversion" minOccurs="0"/>
                <xsd:element ref="ns1:_UIVersion" minOccurs="0"/>
                <xsd:element ref="ns1:_UIVersionString" minOccurs="0"/>
                <xsd:element ref="ns1:InstanceID" minOccurs="0"/>
                <xsd:element ref="ns1:Order" minOccurs="0"/>
                <xsd:element ref="ns1:GUID" minOccurs="0"/>
                <xsd:element ref="ns1:WorkflowVersion" minOccurs="0"/>
                <xsd:element ref="ns1:WorkflowInstanceID" minOccurs="0"/>
                <xsd:element ref="ns1:ParentVersionString" minOccurs="0"/>
                <xsd:element ref="ns1:ParentLeafName" minOccurs="0"/>
                <xsd:element ref="ns1:AutoVersionDisabled" minOccurs="0"/>
                <xsd:element ref="ns1:ItemType" minOccurs="0"/>
                <xsd:element ref="ns1:Description"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ID" ma:index="0" nillable="true" ma:displayName="ID" ma:internalName="ID" ma:readOnly="true">
      <xsd:simpleType>
        <xsd:restriction base="dms:Unknown"/>
      </xsd:simpleType>
    </xsd:element>
    <xsd:element name="ContentTypeId" ma:index="1" nillable="true" ma:displayName="Content Type ID" ma:hidden="true" ma:internalName="ContentTypeId" ma:readOnly="true">
      <xsd:simpleType>
        <xsd:restriction base="dms:Unknown"/>
      </xsd:simpleType>
    </xsd:element>
    <xsd:element name="Author" ma:index="4" nillable="true" ma:displayName="Created By" ma:list="UserInfo" ma:internalName="Author"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 ma:index="6" nillable="true" ma:displayName="Modified By" ma:list="UserInfo" ma:internalName="Editor"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HasCopyDestinations" ma:index="7" nillable="true" ma:displayName="Has Copy Destinations" ma:hidden="true" ma:internalName="_HasCopyDestinations" ma:readOnly="true">
      <xsd:simpleType>
        <xsd:restriction base="dms:Boolean"/>
      </xsd:simpleType>
    </xsd:element>
    <xsd:element name="_CopySource" ma:index="8" nillable="true" ma:displayName="Copy Source" ma:internalName="_CopySource" ma:readOnly="true">
      <xsd:simpleType>
        <xsd:restriction base="dms:Text"/>
      </xsd:simpleType>
    </xsd:element>
    <xsd:element name="_ModerationStatus" ma:index="9" nillable="true" ma:displayName="Approval Status" ma:default="0" ma:hidden="true" ma:internalName="_ModerationStatus" ma:readOnly="true">
      <xsd:simpleType>
        <xsd:restriction base="dms:Unknown"/>
      </xsd:simpleType>
    </xsd:element>
    <xsd:element name="_ModerationComments" ma:index="10" nillable="true" ma:displayName="Approver Comments" ma:hidden="true" ma:internalName="_ModerationComments" ma:readOnly="true">
      <xsd:simpleType>
        <xsd:restriction base="dms:Note"/>
      </xsd:simpleType>
    </xsd:element>
    <xsd:element name="FileRef" ma:index="11" nillable="true" ma:displayName="URL Path" ma:hidden="true" ma:list="Docs" ma:internalName="FileRef" ma:readOnly="true" ma:showField="FullUrl">
      <xsd:simpleType>
        <xsd:restriction base="dms:Lookup"/>
      </xsd:simpleType>
    </xsd:element>
    <xsd:element name="FileDirRef" ma:index="12" nillable="true" ma:displayName="Path" ma:hidden="true" ma:list="Docs" ma:internalName="FileDirRef" ma:readOnly="true" ma:showField="DirName">
      <xsd:simpleType>
        <xsd:restriction base="dms:Lookup"/>
      </xsd:simpleType>
    </xsd:element>
    <xsd:element name="Last_x0020_Modified" ma:index="13" nillable="true" ma:displayName="Modified" ma:format="TRUE" ma:hidden="true" ma:list="Docs" ma:internalName="Last_x0020_Modified" ma:readOnly="true" ma:showField="TimeLastModified">
      <xsd:simpleType>
        <xsd:restriction base="dms:Lookup"/>
      </xsd:simpleType>
    </xsd:element>
    <xsd:element name="Created_x0020_Date" ma:index="14" nillable="true" ma:displayName="Created" ma:format="TRUE" ma:hidden="true" ma:list="Docs" ma:internalName="Created_x0020_Date" ma:readOnly="true" ma:showField="TimeCreated">
      <xsd:simpleType>
        <xsd:restriction base="dms:Lookup"/>
      </xsd:simpleType>
    </xsd:element>
    <xsd:element name="File_x0020_Size" ma:index="15" nillable="true" ma:displayName="File Size" ma:format="TRUE" ma:hidden="true" ma:list="Docs" ma:internalName="File_x0020_Size" ma:readOnly="true" ma:showField="SizeInKB">
      <xsd:simpleType>
        <xsd:restriction base="dms:Lookup"/>
      </xsd:simpleType>
    </xsd:element>
    <xsd:element name="FSObjType" ma:index="16" nillable="true" ma:displayName="Item Type" ma:hidden="true" ma:list="Docs" ma:internalName="FSObjType" ma:readOnly="true" ma:showField="FSType">
      <xsd:simpleType>
        <xsd:restriction base="dms:Lookup"/>
      </xsd:simpleType>
    </xsd:element>
    <xsd:element name="CheckedOutUserId" ma:index="18" nillable="true" ma:displayName="ID of the User who has the item Checked Out" ma:hidden="true" ma:list="Docs" ma:internalName="CheckedOutUserId" ma:readOnly="true" ma:showField="CheckoutUserId">
      <xsd:simpleType>
        <xsd:restriction base="dms:Lookup"/>
      </xsd:simpleType>
    </xsd:element>
    <xsd:element name="IsCheckedoutToLocal" ma:index="19" nillable="true" ma:displayName="Is Checked out to local" ma:hidden="true" ma:list="Docs" ma:internalName="IsCheckedoutToLocal" ma:readOnly="true" ma:showField="IsCheckoutToLocal">
      <xsd:simpleType>
        <xsd:restriction base="dms:Lookup"/>
      </xsd:simpleType>
    </xsd:element>
    <xsd:element name="CheckoutUser" ma:index="20" nillable="true" ma:displayName="Checked Out To" ma:list="UserInfo" ma:internalName="CheckoutUser"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UniqueId" ma:index="22" nillable="true" ma:displayName="Unique Id" ma:hidden="true" ma:list="Docs" ma:internalName="UniqueId" ma:readOnly="true" ma:showField="UniqueId">
      <xsd:simpleType>
        <xsd:restriction base="dms:Lookup"/>
      </xsd:simpleType>
    </xsd:element>
    <xsd:element name="ProgId" ma:index="23" nillable="true" ma:displayName="ProgId" ma:hidden="true" ma:list="Docs" ma:internalName="ProgId" ma:readOnly="true" ma:showField="ProgId">
      <xsd:simpleType>
        <xsd:restriction base="dms:Lookup"/>
      </xsd:simpleType>
    </xsd:element>
    <xsd:element name="ScopeId" ma:index="24" nillable="true" ma:displayName="ScopeId" ma:hidden="true" ma:list="Docs" ma:internalName="ScopeId" ma:readOnly="true" ma:showField="ScopeId">
      <xsd:simpleType>
        <xsd:restriction base="dms:Lookup"/>
      </xsd:simpleType>
    </xsd:element>
    <xsd:element name="VirusStatus" ma:index="25" nillable="true" ma:displayName="Virus Status" ma:format="TRUE" ma:hidden="true" ma:list="Docs" ma:internalName="VirusStatus" ma:readOnly="true" ma:showField="Size">
      <xsd:simpleType>
        <xsd:restriction base="dms:Lookup"/>
      </xsd:simpleType>
    </xsd:element>
    <xsd:element name="CheckedOutTitle" ma:index="26" nillable="true" ma:displayName="Checked Out To" ma:format="TRUE" ma:hidden="true" ma:list="Docs" ma:internalName="CheckedOutTitle" ma:readOnly="true" ma:showField="CheckedOutTitle">
      <xsd:simpleType>
        <xsd:restriction base="dms:Lookup"/>
      </xsd:simpleType>
    </xsd:element>
    <xsd:element name="_CheckinComment" ma:index="27" nillable="true" ma:displayName="Check In Comment" ma:format="TRUE" ma:list="Docs" ma:internalName="_CheckinComment" ma:readOnly="true" ma:showField="CheckinComment">
      <xsd:simpleType>
        <xsd:restriction base="dms:Lookup"/>
      </xsd:simpleType>
    </xsd:element>
    <xsd:element name="File_x0020_Type" ma:index="31" nillable="true" ma:displayName="File Type" ma:hidden="true" ma:internalName="File_x0020_Type" ma:readOnly="true">
      <xsd:simpleType>
        <xsd:restriction base="dms:Text"/>
      </xsd:simpleType>
    </xsd:element>
    <xsd:element name="HTML_x0020_File_x0020_Type" ma:index="32" nillable="true" ma:displayName="HTML File Type" ma:hidden="true" ma:internalName="HTML_x0020_File_x0020_Type" ma:readOnly="true">
      <xsd:simpleType>
        <xsd:restriction base="dms:Text"/>
      </xsd:simpleType>
    </xsd:element>
    <xsd:element name="_SourceUrl" ma:index="33" nillable="true" ma:displayName="Source Url" ma:hidden="true" ma:internalName="_SourceUrl">
      <xsd:simpleType>
        <xsd:restriction base="dms:Text"/>
      </xsd:simpleType>
    </xsd:element>
    <xsd:element name="_SharedFileIndex" ma:index="34" nillable="true" ma:displayName="Shared File Index" ma:hidden="true" ma:internalName="_SharedFileIndex">
      <xsd:simpleType>
        <xsd:restriction base="dms:Text"/>
      </xsd:simpleType>
    </xsd:element>
    <xsd:element name="MetaInfo" ma:index="44" nillable="true" ma:displayName="Property Bag" ma:hidden="true" ma:list="Docs" ma:internalName="MetaInfo" ma:showField="MetaInfo">
      <xsd:simpleType>
        <xsd:restriction base="dms:Lookup"/>
      </xsd:simpleType>
    </xsd:element>
    <xsd:element name="_Level" ma:index="45" nillable="true" ma:displayName="Level" ma:hidden="true" ma:internalName="_Level" ma:readOnly="true">
      <xsd:simpleType>
        <xsd:restriction base="dms:Unknown"/>
      </xsd:simpleType>
    </xsd:element>
    <xsd:element name="_IsCurrentVersion" ma:index="46" nillable="true" ma:displayName="Is Current Version" ma:hidden="true" ma:internalName="_IsCurrentVersion" ma:readOnly="true">
      <xsd:simpleType>
        <xsd:restriction base="dms:Boolean"/>
      </xsd:simpleType>
    </xsd:element>
    <xsd:element name="owshiddenversion" ma:index="50" nillable="true" ma:displayName="owshiddenversion" ma:hidden="true" ma:internalName="owshiddenversion" ma:readOnly="true">
      <xsd:simpleType>
        <xsd:restriction base="dms:Unknown"/>
      </xsd:simpleType>
    </xsd:element>
    <xsd:element name="_UIVersion" ma:index="51" nillable="true" ma:displayName="UI Version" ma:hidden="true" ma:internalName="_UIVersion" ma:readOnly="true">
      <xsd:simpleType>
        <xsd:restriction base="dms:Unknown"/>
      </xsd:simpleType>
    </xsd:element>
    <xsd:element name="_UIVersionString" ma:index="52" nillable="true" ma:displayName="Version" ma:internalName="_UIVersionString" ma:readOnly="true">
      <xsd:simpleType>
        <xsd:restriction base="dms:Text"/>
      </xsd:simpleType>
    </xsd:element>
    <xsd:element name="InstanceID" ma:index="53" nillable="true" ma:displayName="Instance ID" ma:hidden="true" ma:internalName="InstanceID" ma:readOnly="true">
      <xsd:simpleType>
        <xsd:restriction base="dms:Unknown"/>
      </xsd:simpleType>
    </xsd:element>
    <xsd:element name="Order" ma:index="54" nillable="true" ma:displayName="Order" ma:hidden="true" ma:internalName="Order">
      <xsd:simpleType>
        <xsd:restriction base="dms:Number"/>
      </xsd:simpleType>
    </xsd:element>
    <xsd:element name="GUID" ma:index="55" nillable="true" ma:displayName="GUID" ma:hidden="true" ma:internalName="GUID" ma:readOnly="true">
      <xsd:simpleType>
        <xsd:restriction base="dms:Unknown"/>
      </xsd:simpleType>
    </xsd:element>
    <xsd:element name="WorkflowVersion" ma:index="56" nillable="true" ma:displayName="Workflow Version" ma:hidden="true" ma:internalName="WorkflowVersion" ma:readOnly="true">
      <xsd:simpleType>
        <xsd:restriction base="dms:Unknown"/>
      </xsd:simpleType>
    </xsd:element>
    <xsd:element name="WorkflowInstanceID" ma:index="57" nillable="true" ma:displayName="Workflow Instance ID" ma:hidden="true" ma:internalName="WorkflowInstanceID" ma:readOnly="true">
      <xsd:simpleType>
        <xsd:restriction base="dms:Unknown"/>
      </xsd:simpleType>
    </xsd:element>
    <xsd:element name="ParentVersionString" ma:index="58" nillable="true" ma:displayName="Source Version (Converted Document)" ma:hidden="true" ma:list="Docs" ma:internalName="ParentVersionString" ma:readOnly="true" ma:showField="ParentVersionString">
      <xsd:simpleType>
        <xsd:restriction base="dms:Lookup"/>
      </xsd:simpleType>
    </xsd:element>
    <xsd:element name="ParentLeafName" ma:index="59" nillable="true" ma:displayName="Source Name (Converted Document)" ma:hidden="true" ma:list="Docs" ma:internalName="ParentLeafName" ma:readOnly="true" ma:showField="ParentLeafName">
      <xsd:simpleType>
        <xsd:restriction base="dms:Lookup"/>
      </xsd:simpleType>
    </xsd:element>
    <xsd:element name="AutoVersionDisabled" ma:index="60" nillable="true" ma:displayName="AutoVersionDisabled" ma:default="FALSE" ma:hidden="true" ma:internalName="AutoVersionDisabled">
      <xsd:simpleType>
        <xsd:restriction base="dms:Boolean"/>
      </xsd:simpleType>
    </xsd:element>
    <xsd:element name="ItemType" ma:index="61" nillable="true" ma:displayName="ItemType" ma:default="1" ma:hidden="true" ma:internalName="ItemType">
      <xsd:simpleType>
        <xsd:restriction base="dms:Unknown"/>
      </xsd:simpleType>
    </xsd:element>
    <xsd:element name="Description" ma:index="62" nillable="true" ma:displayName="Description" ma:hidden="true" ma:internalName="Description">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 ma:displayName="Content Type" ma:readOnly="true"/>
        <xsd:element ref="dc:title" minOccurs="0" maxOccurs="1"/>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ContentTypeId xmlns="http://schemas.microsoft.com/sharepoint/v3">0x0036369E98456A304D863DED2BD110E9B1</ContentTypeId>
    <_SourceUrl xmlns="http://schemas.microsoft.com/sharepoint/v3" xsi:nil="true"/>
    <AutoVersionDisabled xmlns="http://schemas.microsoft.com/sharepoint/v3">false</AutoVersionDisabled>
    <ItemType xmlns="http://schemas.microsoft.com/sharepoint/v3">1</ItemType>
    <Order xmlns="http://schemas.microsoft.com/sharepoint/v3" xsi:nil="true"/>
    <_SharedFileIndex xmlns="http://schemas.microsoft.com/sharepoint/v3" xsi:nil="true"/>
    <MetaInfo xmlns="http://schemas.microsoft.com/sharepoint/v3" xsi:nil="true"/>
    <Description xmlns="http://schemas.microsoft.com/sharepoint/v3" xsi:nil="true"/>
  </documentManagement>
</p:properties>
</file>

<file path=customXml/itemProps1.xml><?xml version="1.0" encoding="utf-8"?>
<ds:datastoreItem xmlns:ds="http://schemas.openxmlformats.org/officeDocument/2006/customXml" ds:itemID="{344F4CA2-39EE-424D-B1CF-EA06D9E9CE20}"/>
</file>

<file path=customXml/itemProps2.xml><?xml version="1.0" encoding="utf-8"?>
<ds:datastoreItem xmlns:ds="http://schemas.openxmlformats.org/officeDocument/2006/customXml" ds:itemID="{9B5BBC4F-D98E-4539-8D2D-8E0CE8C4B49F}"/>
</file>

<file path=docProps/app.xml><?xml version="1.0" encoding="utf-8"?>
<Properties xmlns="http://schemas.openxmlformats.org/officeDocument/2006/extended-properties" xmlns:vt="http://schemas.openxmlformats.org/officeDocument/2006/docPropsVTypes">
  <Template/>
  <TotalTime>2116</TotalTime>
  <Words>2410</Words>
  <Application>Microsoft Office PowerPoint</Application>
  <PresentationFormat>On-screen Show (4:3)</PresentationFormat>
  <Paragraphs>390</Paragraphs>
  <Slides>14</Slides>
  <Notes>13</Notes>
  <HiddenSlides>1</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My Layout</vt:lpstr>
      <vt:lpstr>A Parallel Algorithm for Construction of Uniform Grids</vt:lpstr>
      <vt:lpstr>Motivation</vt:lpstr>
      <vt:lpstr>Data Structure</vt:lpstr>
      <vt:lpstr>Algorithm Overview</vt:lpstr>
      <vt:lpstr>Implementation</vt:lpstr>
      <vt:lpstr>Count Primitive References</vt:lpstr>
      <vt:lpstr>Write Unsorted Pairs</vt:lpstr>
      <vt:lpstr>Radix Sort</vt:lpstr>
      <vt:lpstr>Cell Ranges</vt:lpstr>
      <vt:lpstr>Analysis</vt:lpstr>
      <vt:lpstr>Results</vt:lpstr>
      <vt:lpstr>Future Work</vt:lpstr>
      <vt:lpstr>Thank You!</vt:lpstr>
      <vt:lpstr>Results (2)</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Parallel Algorithm for Construction of Uniform Grids</dc:title>
  <dc:creator>avo</dc:creator>
  <cp:lastModifiedBy>avo</cp:lastModifiedBy>
  <cp:revision>169</cp:revision>
  <dcterms:created xsi:type="dcterms:W3CDTF">2009-07-26T17:36:27Z</dcterms:created>
  <dcterms:modified xsi:type="dcterms:W3CDTF">2009-08-01T13:47:19Z</dcterms:modified>
  <cp:contentType>_Docs_</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ddDocumentEventProcessedId">
    <vt:lpwstr>744521e3-784f-4752-8042-6c0fdc9eed35</vt:lpwstr>
  </property>
</Properties>
</file>