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2"/>
  </p:notesMasterIdLst>
  <p:handoutMasterIdLst>
    <p:handoutMasterId r:id="rId33"/>
  </p:handoutMasterIdLst>
  <p:sldIdLst>
    <p:sldId id="256" r:id="rId4"/>
    <p:sldId id="284" r:id="rId5"/>
    <p:sldId id="261" r:id="rId6"/>
    <p:sldId id="267" r:id="rId7"/>
    <p:sldId id="264" r:id="rId8"/>
    <p:sldId id="283" r:id="rId9"/>
    <p:sldId id="266" r:id="rId10"/>
    <p:sldId id="259" r:id="rId11"/>
    <p:sldId id="268" r:id="rId12"/>
    <p:sldId id="269" r:id="rId13"/>
    <p:sldId id="270" r:id="rId14"/>
    <p:sldId id="271" r:id="rId15"/>
    <p:sldId id="262" r:id="rId16"/>
    <p:sldId id="257" r:id="rId17"/>
    <p:sldId id="272" r:id="rId18"/>
    <p:sldId id="273" r:id="rId19"/>
    <p:sldId id="274" r:id="rId20"/>
    <p:sldId id="275" r:id="rId21"/>
    <p:sldId id="276" r:id="rId22"/>
    <p:sldId id="281" r:id="rId23"/>
    <p:sldId id="277" r:id="rId24"/>
    <p:sldId id="278" r:id="rId25"/>
    <p:sldId id="285" r:id="rId26"/>
    <p:sldId id="282" r:id="rId27"/>
    <p:sldId id="279" r:id="rId28"/>
    <p:sldId id="280" r:id="rId29"/>
    <p:sldId id="286" r:id="rId30"/>
    <p:sldId id="287" r:id="rId31"/>
  </p:sldIdLst>
  <p:sldSz cx="9144000" cy="6858000" type="screen4x3"/>
  <p:notesSz cx="67183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ial Symmetries" id="{C91F179D-40CB-417D-B039-BCE235820A40}">
          <p14:sldIdLst>
            <p14:sldId id="256"/>
            <p14:sldId id="284"/>
            <p14:sldId id="261"/>
            <p14:sldId id="267"/>
            <p14:sldId id="264"/>
            <p14:sldId id="283"/>
            <p14:sldId id="266"/>
            <p14:sldId id="259"/>
            <p14:sldId id="268"/>
            <p14:sldId id="269"/>
            <p14:sldId id="270"/>
            <p14:sldId id="271"/>
          </p14:sldIdLst>
        </p14:section>
        <p14:section name="Proc Modeling" id="{20BB432F-65B8-4D8E-A790-F7911A481DE0}">
          <p14:sldIdLst>
            <p14:sldId id="262"/>
            <p14:sldId id="257"/>
            <p14:sldId id="272"/>
            <p14:sldId id="273"/>
            <p14:sldId id="274"/>
            <p14:sldId id="275"/>
            <p14:sldId id="276"/>
            <p14:sldId id="281"/>
            <p14:sldId id="277"/>
            <p14:sldId id="278"/>
            <p14:sldId id="285"/>
            <p14:sldId id="282"/>
            <p14:sldId id="279"/>
            <p14:sldId id="280"/>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86E"/>
    <a:srgbClr val="888074"/>
    <a:srgbClr val="336699"/>
    <a:srgbClr val="3366CC"/>
    <a:srgbClr val="17375E"/>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11" autoAdjust="0"/>
    <p:restoredTop sz="76499" autoAdjust="0"/>
  </p:normalViewPr>
  <p:slideViewPr>
    <p:cSldViewPr>
      <p:cViewPr>
        <p:scale>
          <a:sx n="75" d="100"/>
          <a:sy n="75" d="100"/>
        </p:scale>
        <p:origin x="-816" y="-72"/>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98"/>
    </p:cViewPr>
  </p:sorterViewPr>
  <p:notesViewPr>
    <p:cSldViewPr>
      <p:cViewPr varScale="1">
        <p:scale>
          <a:sx n="63" d="100"/>
          <a:sy n="63" d="100"/>
        </p:scale>
        <p:origin x="-2244" y="-102"/>
      </p:cViewPr>
      <p:guideLst>
        <p:guide orient="horz" pos="3108"/>
        <p:guide pos="2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5482" y="0"/>
            <a:ext cx="2911263" cy="493395"/>
          </a:xfrm>
          <a:prstGeom prst="rect">
            <a:avLst/>
          </a:prstGeom>
        </p:spPr>
        <p:txBody>
          <a:bodyPr vert="horz" lIns="91440" tIns="45720" rIns="91440" bIns="45720" rtlCol="0"/>
          <a:lstStyle>
            <a:lvl1pPr algn="r">
              <a:defRPr sz="1200"/>
            </a:lvl1pPr>
          </a:lstStyle>
          <a:p>
            <a:fld id="{1F0714AC-F1BB-40E7-82B6-95385AD5AD6C}" type="datetimeFigureOut">
              <a:rPr lang="en-US" smtClean="0"/>
              <a:pPr/>
              <a:t>15-Jul-12</a:t>
            </a:fld>
            <a:endParaRPr lang="en-US"/>
          </a:p>
        </p:txBody>
      </p:sp>
      <p:sp>
        <p:nvSpPr>
          <p:cNvPr id="4" name="Footer Placeholder 3"/>
          <p:cNvSpPr>
            <a:spLocks noGrp="1"/>
          </p:cNvSpPr>
          <p:nvPr>
            <p:ph type="ftr" sz="quarter" idx="2"/>
          </p:nvPr>
        </p:nvSpPr>
        <p:spPr>
          <a:xfrm>
            <a:off x="0" y="9372792"/>
            <a:ext cx="2911263" cy="493395"/>
          </a:xfrm>
          <a:prstGeom prst="rect">
            <a:avLst/>
          </a:prstGeom>
        </p:spPr>
        <p:txBody>
          <a:bodyPr vert="horz" lIns="91440" tIns="45720" rIns="91440" bIns="45720" rtlCol="0" anchor="b"/>
          <a:lstStyle>
            <a:lvl1pPr algn="l">
              <a:defRPr sz="1200"/>
            </a:lvl1pPr>
          </a:lstStyle>
          <a:p>
            <a:r>
              <a:rPr lang="en-US" smtClean="0"/>
              <a:t>aaa</a:t>
            </a:r>
            <a:endParaRPr lang="en-US"/>
          </a:p>
        </p:txBody>
      </p:sp>
      <p:sp>
        <p:nvSpPr>
          <p:cNvPr id="5" name="Slide Number Placeholder 4"/>
          <p:cNvSpPr>
            <a:spLocks noGrp="1"/>
          </p:cNvSpPr>
          <p:nvPr>
            <p:ph type="sldNum" sz="quarter" idx="3"/>
          </p:nvPr>
        </p:nvSpPr>
        <p:spPr>
          <a:xfrm>
            <a:off x="3805482" y="9372792"/>
            <a:ext cx="2911263" cy="493395"/>
          </a:xfrm>
          <a:prstGeom prst="rect">
            <a:avLst/>
          </a:prstGeom>
        </p:spPr>
        <p:txBody>
          <a:bodyPr vert="horz" lIns="91440" tIns="45720" rIns="91440" bIns="45720" rtlCol="0" anchor="b"/>
          <a:lstStyle>
            <a:lvl1pPr algn="r">
              <a:defRPr sz="1200"/>
            </a:lvl1pPr>
          </a:lstStyle>
          <a:p>
            <a:fld id="{A44BE723-CC1D-4F18-ADDC-271D854011F7}" type="slidenum">
              <a:rPr lang="en-US" smtClean="0"/>
              <a:pPr/>
              <a:t>‹#›</a:t>
            </a:fld>
            <a:endParaRPr lang="en-US"/>
          </a:p>
        </p:txBody>
      </p:sp>
    </p:spTree>
    <p:extLst>
      <p:ext uri="{BB962C8B-B14F-4D97-AF65-F5344CB8AC3E}">
        <p14:creationId xmlns:p14="http://schemas.microsoft.com/office/powerpoint/2010/main" val="594478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5482" y="0"/>
            <a:ext cx="2911263" cy="493395"/>
          </a:xfrm>
          <a:prstGeom prst="rect">
            <a:avLst/>
          </a:prstGeom>
        </p:spPr>
        <p:txBody>
          <a:bodyPr vert="horz" lIns="91440" tIns="45720" rIns="91440" bIns="45720" rtlCol="0"/>
          <a:lstStyle>
            <a:lvl1pPr algn="r">
              <a:defRPr sz="1200"/>
            </a:lvl1pPr>
          </a:lstStyle>
          <a:p>
            <a:fld id="{63EB6465-E7F3-4184-B23E-36ABD2ACA99D}" type="datetimeFigureOut">
              <a:rPr lang="en-US" smtClean="0"/>
              <a:pPr/>
              <a:t>15-Jul-12</a:t>
            </a:fld>
            <a:endParaRPr lang="en-US"/>
          </a:p>
        </p:txBody>
      </p:sp>
      <p:sp>
        <p:nvSpPr>
          <p:cNvPr id="4" name="Slide Image Placeholder 3"/>
          <p:cNvSpPr>
            <a:spLocks noGrp="1" noRot="1" noChangeAspect="1"/>
          </p:cNvSpPr>
          <p:nvPr>
            <p:ph type="sldImg" idx="2"/>
          </p:nvPr>
        </p:nvSpPr>
        <p:spPr>
          <a:xfrm>
            <a:off x="892175" y="739775"/>
            <a:ext cx="493395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1830" y="4687253"/>
            <a:ext cx="5374640" cy="4440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2792"/>
            <a:ext cx="2911263" cy="493395"/>
          </a:xfrm>
          <a:prstGeom prst="rect">
            <a:avLst/>
          </a:prstGeom>
        </p:spPr>
        <p:txBody>
          <a:bodyPr vert="horz" lIns="91440" tIns="45720" rIns="91440" bIns="45720" rtlCol="0" anchor="b"/>
          <a:lstStyle>
            <a:lvl1pPr algn="l">
              <a:defRPr sz="1200"/>
            </a:lvl1pPr>
          </a:lstStyle>
          <a:p>
            <a:r>
              <a:rPr lang="en-US" smtClean="0"/>
              <a:t>aaa</a:t>
            </a:r>
            <a:endParaRPr lang="en-US"/>
          </a:p>
        </p:txBody>
      </p:sp>
      <p:sp>
        <p:nvSpPr>
          <p:cNvPr id="7" name="Slide Number Placeholder 6"/>
          <p:cNvSpPr>
            <a:spLocks noGrp="1"/>
          </p:cNvSpPr>
          <p:nvPr>
            <p:ph type="sldNum" sz="quarter" idx="5"/>
          </p:nvPr>
        </p:nvSpPr>
        <p:spPr>
          <a:xfrm>
            <a:off x="3805482" y="9372792"/>
            <a:ext cx="2911263" cy="493395"/>
          </a:xfrm>
          <a:prstGeom prst="rect">
            <a:avLst/>
          </a:prstGeom>
        </p:spPr>
        <p:txBody>
          <a:bodyPr vert="horz" lIns="91440" tIns="45720" rIns="91440" bIns="45720" rtlCol="0" anchor="b"/>
          <a:lstStyle>
            <a:lvl1pPr algn="r">
              <a:defRPr sz="1200"/>
            </a:lvl1pPr>
          </a:lstStyle>
          <a:p>
            <a:fld id="{56E98303-E8AB-4B48-9188-73BCA589DADB}" type="slidenum">
              <a:rPr lang="en-US" smtClean="0"/>
              <a:pPr/>
              <a:t>‹#›</a:t>
            </a:fld>
            <a:endParaRPr lang="en-US"/>
          </a:p>
        </p:txBody>
      </p:sp>
    </p:spTree>
    <p:extLst>
      <p:ext uri="{BB962C8B-B14F-4D97-AF65-F5344CB8AC3E}">
        <p14:creationId xmlns:p14="http://schemas.microsoft.com/office/powerpoint/2010/main" val="34900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present our paper on building blocks from partial symmetries, which we call </a:t>
            </a:r>
            <a:r>
              <a:rPr lang="en-US" baseline="0" dirty="0" err="1" smtClean="0"/>
              <a:t>microtiles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now consider the correspondence graph depicted in the figure. It has infinitely many vertices and cliques – one for each yellow point that we can substitute for x.</a:t>
            </a:r>
          </a:p>
          <a:p>
            <a:endParaRPr lang="en-US" baseline="0" dirty="0" smtClean="0"/>
          </a:p>
          <a:p>
            <a:r>
              <a:rPr lang="en-US" baseline="0" dirty="0" smtClean="0"/>
              <a:t>While those cliques already provide a decomposition of the surface it is not very practical. But we can do better. We consider the set of labels for all outgoing edges at each node or point, and use this set of labels to define what is a </a:t>
            </a:r>
            <a:r>
              <a:rPr lang="en-US" baseline="0" dirty="0" err="1" smtClean="0"/>
              <a:t>microtile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10</a:t>
            </a:fld>
            <a:endParaRPr lang="en-US"/>
          </a:p>
        </p:txBody>
      </p:sp>
    </p:spTree>
    <p:extLst>
      <p:ext uri="{BB962C8B-B14F-4D97-AF65-F5344CB8AC3E}">
        <p14:creationId xmlns:p14="http://schemas.microsoft.com/office/powerpoint/2010/main" val="162197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a:t>
            </a:r>
            <a:r>
              <a:rPr lang="en-US" baseline="0" dirty="0" smtClean="0"/>
              <a:t> </a:t>
            </a:r>
            <a:r>
              <a:rPr lang="en-US" baseline="0" dirty="0" err="1" smtClean="0"/>
              <a:t>microtiles</a:t>
            </a:r>
            <a:r>
              <a:rPr lang="en-US" baseline="0" dirty="0" smtClean="0"/>
              <a:t> are points that are always mapped together</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11</a:t>
            </a:fld>
            <a:endParaRPr lang="en-US"/>
          </a:p>
        </p:txBody>
      </p:sp>
    </p:spTree>
    <p:extLst>
      <p:ext uri="{BB962C8B-B14F-4D97-AF65-F5344CB8AC3E}">
        <p14:creationId xmlns:p14="http://schemas.microsoft.com/office/powerpoint/2010/main" val="153406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Exchanging the pieces is the regularity! Not the transformations by themselves.</a:t>
            </a:r>
            <a:r>
              <a:rPr lang="en-US" baseline="0" dirty="0" smtClean="0"/>
              <a:t> (reformulate!)</a:t>
            </a:r>
          </a:p>
          <a:p>
            <a:r>
              <a:rPr lang="en-US" baseline="0" dirty="0" err="1" smtClean="0"/>
              <a:t>Microtiles</a:t>
            </a:r>
            <a:r>
              <a:rPr lang="en-US" baseline="0" dirty="0" smtClean="0"/>
              <a:t> represent all symmetry properties -&gt; how pieces of the shape are connected via transformations.</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12</a:t>
            </a:fld>
            <a:endParaRPr lang="en-US"/>
          </a:p>
        </p:txBody>
      </p:sp>
    </p:spTree>
    <p:extLst>
      <p:ext uri="{BB962C8B-B14F-4D97-AF65-F5344CB8AC3E}">
        <p14:creationId xmlns:p14="http://schemas.microsoft.com/office/powerpoint/2010/main" val="291576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13</a:t>
            </a:fld>
            <a:endParaRPr lang="en-US"/>
          </a:p>
        </p:txBody>
      </p:sp>
    </p:spTree>
    <p:extLst>
      <p:ext uri="{BB962C8B-B14F-4D97-AF65-F5344CB8AC3E}">
        <p14:creationId xmlns:p14="http://schemas.microsoft.com/office/powerpoint/2010/main" val="278225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their</a:t>
            </a:r>
            <a:r>
              <a:rPr lang="en-US" baseline="0" dirty="0" smtClean="0"/>
              <a:t> paper, the authors use partial symmetries to cut the input object into pieces that are used to construct a context-free grammar for construction of similar models.</a:t>
            </a:r>
          </a:p>
          <a:p>
            <a:endParaRPr lang="en-US" baseline="0" dirty="0" smtClean="0"/>
          </a:p>
          <a:p>
            <a:r>
              <a:rPr lang="en-US" baseline="0" dirty="0" smtClean="0"/>
              <a:t>And similar is defined as follows…</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14</a:t>
            </a:fld>
            <a:endParaRPr lang="en-US"/>
          </a:p>
        </p:txBody>
      </p:sp>
    </p:spTree>
    <p:extLst>
      <p:ext uri="{BB962C8B-B14F-4D97-AF65-F5344CB8AC3E}">
        <p14:creationId xmlns:p14="http://schemas.microsoft.com/office/powerpoint/2010/main" val="239440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point in the output model and its neighborhood</a:t>
            </a:r>
            <a:r>
              <a:rPr lang="en-US" baseline="0" dirty="0" smtClean="0"/>
              <a:t> of radius r, there is a point with the same r-neighborhood in the input model. </a:t>
            </a:r>
          </a:p>
          <a:p>
            <a:endParaRPr lang="en-US" baseline="0" dirty="0" smtClean="0"/>
          </a:p>
          <a:p>
            <a:r>
              <a:rPr lang="en-US" baseline="0" dirty="0" smtClean="0"/>
              <a:t>Here r is a user-defined parameter.</a:t>
            </a:r>
          </a:p>
          <a:p>
            <a:endParaRPr lang="en-US" baseline="0" dirty="0" smtClean="0"/>
          </a:p>
          <a:p>
            <a:r>
              <a:rPr lang="en-US" baseline="0" dirty="0" smtClean="0"/>
              <a:t>This notion of similarity directly leads to a specific set of correspondences, we need for our </a:t>
            </a:r>
            <a:r>
              <a:rPr lang="en-US" baseline="0" dirty="0" err="1" smtClean="0"/>
              <a:t>microtiles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15</a:t>
            </a:fld>
            <a:endParaRPr lang="en-US"/>
          </a:p>
        </p:txBody>
      </p:sp>
    </p:spTree>
    <p:extLst>
      <p:ext uri="{BB962C8B-B14F-4D97-AF65-F5344CB8AC3E}">
        <p14:creationId xmlns:p14="http://schemas.microsoft.com/office/powerpoint/2010/main" val="375520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points are corresponding (or equivalent) if there is a rigid transformation that maps their respective r-neighborhoods to each other.</a:t>
            </a:r>
          </a:p>
          <a:p>
            <a:r>
              <a:rPr lang="en-US" baseline="0" dirty="0" smtClean="0"/>
              <a:t>We have to consider a special kind of correspondences.</a:t>
            </a:r>
          </a:p>
          <a:p>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16</a:t>
            </a:fld>
            <a:endParaRPr lang="en-US"/>
          </a:p>
        </p:txBody>
      </p:sp>
    </p:spTree>
    <p:extLst>
      <p:ext uri="{BB962C8B-B14F-4D97-AF65-F5344CB8AC3E}">
        <p14:creationId xmlns:p14="http://schemas.microsoft.com/office/powerpoint/2010/main" val="2299136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Namely we</a:t>
            </a:r>
            <a:r>
              <a:rPr lang="en-US" baseline="0" dirty="0" smtClean="0"/>
              <a:t> can have continuous symmetries or </a:t>
            </a:r>
            <a:r>
              <a:rPr lang="en-US" baseline="0" dirty="0" err="1" smtClean="0"/>
              <a:t>slippable</a:t>
            </a:r>
            <a:r>
              <a:rPr lang="en-US" baseline="0" dirty="0" smtClean="0"/>
              <a:t> points. You can find all details about them in the paper by </a:t>
            </a:r>
            <a:r>
              <a:rPr lang="en-US" baseline="0" dirty="0" err="1" smtClean="0"/>
              <a:t>Gelfand</a:t>
            </a:r>
            <a:r>
              <a:rPr lang="en-US" baseline="0" dirty="0" smtClean="0"/>
              <a:t> and </a:t>
            </a:r>
            <a:r>
              <a:rPr lang="en-US" baseline="0" dirty="0" err="1" smtClean="0"/>
              <a:t>Guibas</a:t>
            </a:r>
            <a:r>
              <a:rPr lang="en-US" baseline="0" dirty="0" smtClean="0"/>
              <a:t>.</a:t>
            </a:r>
          </a:p>
          <a:p>
            <a:endParaRPr lang="en-US" baseline="0" dirty="0" smtClean="0"/>
          </a:p>
          <a:p>
            <a:r>
              <a:rPr lang="en-US" baseline="0" dirty="0" smtClean="0"/>
              <a:t>Here we only need to consider two types of r-</a:t>
            </a:r>
            <a:r>
              <a:rPr lang="en-US" baseline="0" dirty="0" err="1" smtClean="0"/>
              <a:t>slippable</a:t>
            </a:r>
            <a:r>
              <a:rPr lang="en-US" baseline="0" dirty="0" smtClean="0"/>
              <a:t> neighborhoods:</a:t>
            </a:r>
          </a:p>
          <a:p>
            <a:endParaRPr lang="en-US" baseline="0" dirty="0" smtClean="0"/>
          </a:p>
          <a:p>
            <a:r>
              <a:rPr lang="en-US" baseline="0" dirty="0" smtClean="0"/>
              <a:t>Along the edges we can have points r-</a:t>
            </a:r>
            <a:r>
              <a:rPr lang="en-US" baseline="0" dirty="0" err="1" smtClean="0"/>
              <a:t>slippable</a:t>
            </a:r>
            <a:r>
              <a:rPr lang="en-US" baseline="0" dirty="0" smtClean="0"/>
              <a:t> in one direction and on planes we get 2-slippable points.</a:t>
            </a:r>
          </a:p>
          <a:p>
            <a:endParaRPr lang="en-US" baseline="0" dirty="0" smtClean="0"/>
          </a:p>
          <a:p>
            <a:r>
              <a:rPr lang="en-US" baseline="0" dirty="0" smtClean="0"/>
              <a:t>In both cases we have infinitely many </a:t>
            </a:r>
            <a:r>
              <a:rPr lang="en-US" baseline="0" dirty="0" err="1" smtClean="0"/>
              <a:t>eqivalent</a:t>
            </a:r>
            <a:r>
              <a:rPr lang="en-US" baseline="0" dirty="0" smtClean="0"/>
              <a:t> or corresponding points, which need to be treated separately.</a:t>
            </a:r>
          </a:p>
          <a:p>
            <a:endParaRPr lang="en-US" baseline="0" dirty="0" smtClean="0"/>
          </a:p>
        </p:txBody>
      </p:sp>
      <p:sp>
        <p:nvSpPr>
          <p:cNvPr id="4" name="Slide Number Placeholder 3"/>
          <p:cNvSpPr>
            <a:spLocks noGrp="1"/>
          </p:cNvSpPr>
          <p:nvPr>
            <p:ph type="sldNum" sz="quarter" idx="10"/>
          </p:nvPr>
        </p:nvSpPr>
        <p:spPr/>
        <p:txBody>
          <a:bodyPr/>
          <a:lstStyle/>
          <a:p>
            <a:fld id="{56E98303-E8AB-4B48-9188-73BCA589DADB}" type="slidenum">
              <a:rPr lang="en-US" smtClean="0"/>
              <a:pPr/>
              <a:t>17</a:t>
            </a:fld>
            <a:endParaRPr lang="en-US"/>
          </a:p>
        </p:txBody>
      </p:sp>
    </p:spTree>
    <p:extLst>
      <p:ext uri="{BB962C8B-B14F-4D97-AF65-F5344CB8AC3E}">
        <p14:creationId xmlns:p14="http://schemas.microsoft.com/office/powerpoint/2010/main" val="194291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
            </a:r>
            <a:r>
              <a:rPr lang="en-US" dirty="0" err="1" smtClean="0"/>
              <a:t>slippable</a:t>
            </a:r>
            <a:r>
              <a:rPr lang="en-US" baseline="0" dirty="0" smtClean="0"/>
              <a:t> points belong to r-</a:t>
            </a:r>
            <a:r>
              <a:rPr lang="en-US" baseline="0" dirty="0" err="1" smtClean="0"/>
              <a:t>slippable</a:t>
            </a:r>
            <a:r>
              <a:rPr lang="en-US" baseline="0" dirty="0" smtClean="0"/>
              <a:t> </a:t>
            </a:r>
            <a:r>
              <a:rPr lang="en-US" baseline="0" dirty="0" err="1" smtClean="0"/>
              <a:t>microtiles</a:t>
            </a:r>
            <a:r>
              <a:rPr lang="en-US" baseline="0" dirty="0" smtClean="0"/>
              <a:t> that can be a single point, or a curve segment. The remaining </a:t>
            </a:r>
            <a:r>
              <a:rPr lang="en-US" baseline="0" dirty="0" err="1" smtClean="0"/>
              <a:t>microtiles</a:t>
            </a:r>
            <a:r>
              <a:rPr lang="en-US" baseline="0" dirty="0" smtClean="0"/>
              <a:t> are mapped to finitely many counterparts.</a:t>
            </a:r>
          </a:p>
          <a:p>
            <a:endParaRPr lang="en-US" baseline="0" dirty="0" smtClean="0"/>
          </a:p>
          <a:p>
            <a:r>
              <a:rPr lang="en-US" baseline="0" dirty="0" smtClean="0"/>
              <a:t>Here you see a </a:t>
            </a:r>
            <a:r>
              <a:rPr lang="en-US" baseline="0" dirty="0" err="1" smtClean="0"/>
              <a:t>microtile</a:t>
            </a:r>
            <a:r>
              <a:rPr lang="en-US" baseline="0" dirty="0" smtClean="0"/>
              <a:t> decomposition where equivalent </a:t>
            </a:r>
            <a:r>
              <a:rPr lang="en-US" baseline="0" dirty="0" err="1" smtClean="0"/>
              <a:t>microtiles</a:t>
            </a:r>
            <a:r>
              <a:rPr lang="en-US" baseline="0" dirty="0" smtClean="0"/>
              <a:t> are colored the same way.</a:t>
            </a:r>
          </a:p>
        </p:txBody>
      </p:sp>
      <p:sp>
        <p:nvSpPr>
          <p:cNvPr id="4" name="Slide Number Placeholder 3"/>
          <p:cNvSpPr>
            <a:spLocks noGrp="1"/>
          </p:cNvSpPr>
          <p:nvPr>
            <p:ph type="sldNum" sz="quarter" idx="10"/>
          </p:nvPr>
        </p:nvSpPr>
        <p:spPr/>
        <p:txBody>
          <a:bodyPr/>
          <a:lstStyle/>
          <a:p>
            <a:fld id="{56E98303-E8AB-4B48-9188-73BCA589DADB}" type="slidenum">
              <a:rPr lang="en-US" smtClean="0"/>
              <a:pPr/>
              <a:t>18</a:t>
            </a:fld>
            <a:endParaRPr lang="en-US"/>
          </a:p>
        </p:txBody>
      </p:sp>
    </p:spTree>
    <p:extLst>
      <p:ext uri="{BB962C8B-B14F-4D97-AF65-F5344CB8AC3E}">
        <p14:creationId xmlns:p14="http://schemas.microsoft.com/office/powerpoint/2010/main" val="33858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contribution of our paper is showing that the </a:t>
            </a:r>
            <a:r>
              <a:rPr lang="en-US" baseline="0" dirty="0" err="1" smtClean="0"/>
              <a:t>microtiles</a:t>
            </a:r>
            <a:r>
              <a:rPr lang="en-US" baseline="0" dirty="0" smtClean="0"/>
              <a:t> w.r.t. r-similarity describe the space of r-similar shapes.</a:t>
            </a:r>
          </a:p>
          <a:p>
            <a:endParaRPr lang="en-US" baseline="0" dirty="0" smtClean="0"/>
          </a:p>
          <a:p>
            <a:r>
              <a:rPr lang="en-US" baseline="0" dirty="0" smtClean="0"/>
              <a:t>That is, given a shape S, we prove that all shapes that are </a:t>
            </a:r>
            <a:r>
              <a:rPr lang="en-US" baseline="0" dirty="0" err="1" smtClean="0"/>
              <a:t>r+eps-similar</a:t>
            </a:r>
            <a:r>
              <a:rPr lang="en-US" baseline="0" dirty="0" smtClean="0"/>
              <a:t> to S can be constructed from the </a:t>
            </a:r>
            <a:r>
              <a:rPr lang="en-US" baseline="0" dirty="0" err="1" smtClean="0"/>
              <a:t>microtiles</a:t>
            </a:r>
            <a:r>
              <a:rPr lang="en-US" baseline="0" dirty="0" smtClean="0"/>
              <a:t> of S.</a:t>
            </a:r>
          </a:p>
          <a:p>
            <a:endParaRPr lang="en-US" baseline="0" dirty="0" smtClean="0"/>
          </a:p>
          <a:p>
            <a:r>
              <a:rPr lang="en-US" baseline="0" dirty="0" smtClean="0"/>
              <a:t>For example the shape on the right is r-similar to the shape on the left and therefore has the same </a:t>
            </a:r>
            <a:r>
              <a:rPr lang="en-US" baseline="0" dirty="0" err="1" smtClean="0"/>
              <a:t>microtiles</a:t>
            </a:r>
            <a:r>
              <a:rPr lang="en-US" baseline="0" dirty="0" smtClean="0"/>
              <a:t> (or the same colors).</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19</a:t>
            </a:fld>
            <a:endParaRPr lang="en-US"/>
          </a:p>
        </p:txBody>
      </p:sp>
    </p:spTree>
    <p:extLst>
      <p:ext uri="{BB962C8B-B14F-4D97-AF65-F5344CB8AC3E}">
        <p14:creationId xmlns:p14="http://schemas.microsoft.com/office/powerpoint/2010/main" val="329716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talk has</a:t>
            </a:r>
            <a:r>
              <a:rPr lang="en-US" baseline="0" dirty="0" smtClean="0"/>
              <a:t> 2 parts.</a:t>
            </a:r>
          </a:p>
          <a:p>
            <a:r>
              <a:rPr lang="en-US" baseline="0" dirty="0" smtClean="0"/>
              <a:t>First we introduce a formal model for structuring partial symmetries.</a:t>
            </a:r>
          </a:p>
          <a:p>
            <a:r>
              <a:rPr lang="en-US" baseline="0" dirty="0" smtClean="0"/>
              <a:t>Then we look at how this structure can help us understand inverse procedural modeling.</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2</a:t>
            </a:fld>
            <a:endParaRPr lang="en-US"/>
          </a:p>
        </p:txBody>
      </p:sp>
    </p:spTree>
    <p:extLst>
      <p:ext uri="{BB962C8B-B14F-4D97-AF65-F5344CB8AC3E}">
        <p14:creationId xmlns:p14="http://schemas.microsoft.com/office/powerpoint/2010/main" val="212415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proof follows almost</a:t>
            </a:r>
            <a:r>
              <a:rPr lang="en-US" baseline="0" dirty="0" smtClean="0"/>
              <a:t> immediately from the definition of r-symmetry and the </a:t>
            </a:r>
            <a:r>
              <a:rPr lang="en-US" baseline="0" dirty="0" err="1" smtClean="0"/>
              <a:t>microtile</a:t>
            </a:r>
            <a:r>
              <a:rPr lang="en-US" baseline="0" dirty="0" smtClean="0"/>
              <a:t> properties</a:t>
            </a:r>
            <a:r>
              <a:rPr lang="en-US" baseline="0" dirty="0" smtClean="0"/>
              <a:t>.</a:t>
            </a:r>
          </a:p>
          <a:p>
            <a:endParaRPr lang="en-US" baseline="0" dirty="0" smtClean="0"/>
          </a:p>
          <a:p>
            <a:r>
              <a:rPr lang="en-US" baseline="0" dirty="0" smtClean="0"/>
              <a:t>Because both shapes are similar for every x’ in S2 we can find symmetric point x in S1. We have to show that the whole tile of x is mapped to a single tile in S2.</a:t>
            </a:r>
          </a:p>
          <a:p>
            <a:endParaRPr lang="en-US" baseline="0" dirty="0" smtClean="0"/>
          </a:p>
          <a:p>
            <a:r>
              <a:rPr lang="en-US" baseline="0" dirty="0" smtClean="0"/>
              <a:t>If we assume that this is not the case, this means that only a part of the tile matches the new shape. The extended radius of similarity implies that the tile in the exemplar surface has a partial match to another tile, which cannot happen, because </a:t>
            </a:r>
            <a:r>
              <a:rPr lang="en-US" baseline="0" dirty="0" err="1" smtClean="0"/>
              <a:t>microtiles</a:t>
            </a:r>
            <a:r>
              <a:rPr lang="en-US" baseline="0" dirty="0" smtClean="0"/>
              <a:t> do not have partial correspondences.</a:t>
            </a:r>
          </a:p>
          <a:p>
            <a:endParaRPr lang="en-US" dirty="0" smtClean="0"/>
          </a:p>
          <a:p>
            <a:r>
              <a:rPr lang="en-US" dirty="0" smtClean="0"/>
              <a:t>In the paper we also</a:t>
            </a:r>
            <a:r>
              <a:rPr lang="en-US" baseline="0" dirty="0" smtClean="0"/>
              <a:t> discuss when is it possible to let epsilon go to 0, in order to analyze r-similar shapes directly. In our implementation we could safely disregard this additional parameter.</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20</a:t>
            </a:fld>
            <a:endParaRPr lang="en-US"/>
          </a:p>
        </p:txBody>
      </p:sp>
    </p:spTree>
    <p:extLst>
      <p:ext uri="{BB962C8B-B14F-4D97-AF65-F5344CB8AC3E}">
        <p14:creationId xmlns:p14="http://schemas.microsoft.com/office/powerpoint/2010/main" val="197287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8303-E8AB-4B48-9188-73BCA589DADB}" type="slidenum">
              <a:rPr lang="en-US" smtClean="0"/>
              <a:pPr/>
              <a:t>21</a:t>
            </a:fld>
            <a:endParaRPr lang="en-US"/>
          </a:p>
        </p:txBody>
      </p:sp>
    </p:spTree>
    <p:extLst>
      <p:ext uri="{BB962C8B-B14F-4D97-AF65-F5344CB8AC3E}">
        <p14:creationId xmlns:p14="http://schemas.microsoft.com/office/powerpoint/2010/main" val="13103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8303-E8AB-4B48-9188-73BCA589DADB}" type="slidenum">
              <a:rPr lang="en-US" smtClean="0"/>
              <a:pPr/>
              <a:t>22</a:t>
            </a:fld>
            <a:endParaRPr lang="en-US"/>
          </a:p>
        </p:txBody>
      </p:sp>
    </p:spTree>
    <p:extLst>
      <p:ext uri="{BB962C8B-B14F-4D97-AF65-F5344CB8AC3E}">
        <p14:creationId xmlns:p14="http://schemas.microsoft.com/office/powerpoint/2010/main" val="149637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make a robust implementation, the current one is just a proof of concept.</a:t>
            </a:r>
          </a:p>
          <a:p>
            <a:endParaRPr lang="en-US" baseline="0" dirty="0" smtClean="0"/>
          </a:p>
          <a:p>
            <a:r>
              <a:rPr lang="en-US" baseline="0" dirty="0" smtClean="0"/>
              <a:t>In addition we want to interpret ambiguous data for example scans. This is a more difficult problem, because we will have to find the simplest decomposition explaining the data.</a:t>
            </a:r>
          </a:p>
          <a:p>
            <a:endParaRPr lang="en-US" baseline="0" dirty="0" smtClean="0"/>
          </a:p>
          <a:p>
            <a:r>
              <a:rPr lang="en-US" baseline="0" dirty="0" smtClean="0"/>
              <a:t>We want to understand how to create shapes from </a:t>
            </a:r>
            <a:r>
              <a:rPr lang="en-US" baseline="0" dirty="0" err="1" smtClean="0"/>
              <a:t>microtiles</a:t>
            </a:r>
            <a:r>
              <a:rPr lang="en-US" baseline="0" dirty="0" smtClean="0"/>
              <a:t> constructively.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24</a:t>
            </a:fld>
            <a:endParaRPr lang="en-US"/>
          </a:p>
        </p:txBody>
      </p:sp>
    </p:spTree>
    <p:extLst>
      <p:ext uri="{BB962C8B-B14F-4D97-AF65-F5344CB8AC3E}">
        <p14:creationId xmlns:p14="http://schemas.microsoft.com/office/powerpoint/2010/main" val="230612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8303-E8AB-4B48-9188-73BCA589DADB}" type="slidenum">
              <a:rPr lang="en-US" smtClean="0"/>
              <a:pPr/>
              <a:t>25</a:t>
            </a:fld>
            <a:endParaRPr lang="en-US"/>
          </a:p>
        </p:txBody>
      </p:sp>
    </p:spTree>
    <p:extLst>
      <p:ext uri="{BB962C8B-B14F-4D97-AF65-F5344CB8AC3E}">
        <p14:creationId xmlns:p14="http://schemas.microsoft.com/office/powerpoint/2010/main" val="575361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98303-E8AB-4B48-9188-73BCA589DADB}" type="slidenum">
              <a:rPr lang="en-US" smtClean="0"/>
              <a:pPr/>
              <a:t>26</a:t>
            </a:fld>
            <a:endParaRPr lang="en-US"/>
          </a:p>
        </p:txBody>
      </p:sp>
    </p:spTree>
    <p:extLst>
      <p:ext uri="{BB962C8B-B14F-4D97-AF65-F5344CB8AC3E}">
        <p14:creationId xmlns:p14="http://schemas.microsoft.com/office/powerpoint/2010/main" val="212322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well understood, are global symmetries. The </a:t>
            </a:r>
            <a:r>
              <a:rPr lang="en-US" baseline="0" dirty="0" err="1" smtClean="0"/>
              <a:t>Ts</a:t>
            </a:r>
            <a:r>
              <a:rPr lang="en-US" baseline="0" dirty="0" smtClean="0"/>
              <a:t> inducing them form closed algebraic groups.</a:t>
            </a:r>
            <a:endParaRPr lang="en-US" dirty="0" smtClean="0"/>
          </a:p>
          <a:p>
            <a:r>
              <a:rPr lang="en-US" baseline="0" dirty="0" smtClean="0"/>
              <a:t>However the transformations inducing the pairwise correspondences do not have a close algebraic structure. Otherwise, T^5 would produce a valid self-correspondence – obviously not the case.</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27</a:t>
            </a:fld>
            <a:endParaRPr lang="en-US"/>
          </a:p>
        </p:txBody>
      </p:sp>
    </p:spTree>
    <p:extLst>
      <p:ext uri="{BB962C8B-B14F-4D97-AF65-F5344CB8AC3E}">
        <p14:creationId xmlns:p14="http://schemas.microsoft.com/office/powerpoint/2010/main" val="2239696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proof follows almost</a:t>
            </a:r>
            <a:r>
              <a:rPr lang="en-US" baseline="0" dirty="0" smtClean="0"/>
              <a:t> immediately from the definition of r-symmetry and the </a:t>
            </a:r>
            <a:r>
              <a:rPr lang="en-US" baseline="0" dirty="0" err="1" smtClean="0"/>
              <a:t>microtile</a:t>
            </a:r>
            <a:r>
              <a:rPr lang="en-US" baseline="0" dirty="0" smtClean="0"/>
              <a:t> properties.</a:t>
            </a:r>
          </a:p>
          <a:p>
            <a:endParaRPr lang="en-US" baseline="0" dirty="0" smtClean="0"/>
          </a:p>
          <a:p>
            <a:r>
              <a:rPr lang="en-US" baseline="0" dirty="0" smtClean="0"/>
              <a:t>The only non-trivial part is to show that the tile boundaries of the similar exemplar match those in the first shape.</a:t>
            </a:r>
          </a:p>
          <a:p>
            <a:endParaRPr lang="en-US" baseline="0" dirty="0" smtClean="0"/>
          </a:p>
          <a:p>
            <a:r>
              <a:rPr lang="en-US" baseline="0" dirty="0" smtClean="0"/>
              <a:t>We assume the opposite and reach a contradiction because </a:t>
            </a:r>
            <a:r>
              <a:rPr lang="en-US" baseline="0" dirty="0" err="1" smtClean="0"/>
              <a:t>r+eps-similarity</a:t>
            </a:r>
            <a:r>
              <a:rPr lang="en-US" baseline="0" dirty="0" smtClean="0"/>
              <a:t> of points on both sides of the new boundary. This is the only place where we need to extend the radius of symmetry by extra </a:t>
            </a:r>
            <a:r>
              <a:rPr lang="en-US" baseline="0" dirty="0" err="1" smtClean="0"/>
              <a:t>eps</a:t>
            </a:r>
            <a:r>
              <a:rPr lang="en-US" baseline="0" dirty="0" smtClean="0"/>
              <a:t>.</a:t>
            </a:r>
          </a:p>
          <a:p>
            <a:endParaRPr lang="en-US" dirty="0" smtClean="0"/>
          </a:p>
          <a:p>
            <a:r>
              <a:rPr lang="en-US" dirty="0" smtClean="0"/>
              <a:t>In the paper we also</a:t>
            </a:r>
            <a:r>
              <a:rPr lang="en-US" baseline="0" dirty="0" smtClean="0"/>
              <a:t> discuss when is it possible to let epsilon go to 0, in order to analyze r-similar shapes directly. In our implementation we could safely disregard this additional parameter.</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28</a:t>
            </a:fld>
            <a:endParaRPr lang="en-US"/>
          </a:p>
        </p:txBody>
      </p:sp>
    </p:spTree>
    <p:extLst>
      <p:ext uri="{BB962C8B-B14F-4D97-AF65-F5344CB8AC3E}">
        <p14:creationId xmlns:p14="http://schemas.microsoft.com/office/powerpoint/2010/main" val="197287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a:t>
            </a:r>
            <a:r>
              <a:rPr lang="en-US" baseline="0" dirty="0" smtClean="0"/>
              <a:t> derive a formal model that describes a structure of a shape based on its partial symmetries. </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3</a:t>
            </a:fld>
            <a:endParaRPr lang="en-US"/>
          </a:p>
        </p:txBody>
      </p:sp>
    </p:spTree>
    <p:extLst>
      <p:ext uri="{BB962C8B-B14F-4D97-AF65-F5344CB8AC3E}">
        <p14:creationId xmlns:p14="http://schemas.microsoft.com/office/powerpoint/2010/main" val="256706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Simply said, given an object like this set of cubes, we are interested in defining elementary pieces or building blocks. These should encode all redundancy information. In the end we will be able to identify a single cube as a </a:t>
            </a:r>
            <a:r>
              <a:rPr lang="en-US" baseline="0" dirty="0" err="1" smtClean="0"/>
              <a:t>microtile</a:t>
            </a:r>
            <a:r>
              <a:rPr lang="en-US" baseline="0" dirty="0" smtClean="0"/>
              <a:t>, but it is not trivial to arrive to this conclusion, because…</a:t>
            </a:r>
            <a:endParaRPr lang="en-US" dirty="0" smtClean="0"/>
          </a:p>
        </p:txBody>
      </p:sp>
      <p:sp>
        <p:nvSpPr>
          <p:cNvPr id="4" name="Slide Number Placeholder 3"/>
          <p:cNvSpPr>
            <a:spLocks noGrp="1"/>
          </p:cNvSpPr>
          <p:nvPr>
            <p:ph type="sldNum" sz="quarter" idx="10"/>
          </p:nvPr>
        </p:nvSpPr>
        <p:spPr/>
        <p:txBody>
          <a:bodyPr/>
          <a:lstStyle/>
          <a:p>
            <a:fld id="{56E98303-E8AB-4B48-9188-73BCA589DADB}" type="slidenum">
              <a:rPr lang="en-US" smtClean="0"/>
              <a:pPr/>
              <a:t>4</a:t>
            </a:fld>
            <a:endParaRPr lang="en-US"/>
          </a:p>
        </p:txBody>
      </p:sp>
    </p:spTree>
    <p:extLst>
      <p:ext uri="{BB962C8B-B14F-4D97-AF65-F5344CB8AC3E}">
        <p14:creationId xmlns:p14="http://schemas.microsoft.com/office/powerpoint/2010/main" val="20319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people</a:t>
            </a:r>
            <a:r>
              <a:rPr lang="en-US" dirty="0" smtClean="0"/>
              <a:t> can easily</a:t>
            </a:r>
            <a:r>
              <a:rPr lang="en-US" baseline="0" dirty="0" smtClean="0"/>
              <a:t> do with geometry is to</a:t>
            </a:r>
            <a:r>
              <a:rPr lang="en-US" dirty="0" smtClean="0"/>
              <a:t> compute pairwise</a:t>
            </a:r>
            <a:r>
              <a:rPr lang="en-US" baseline="0" dirty="0" smtClean="0"/>
              <a:t> matches. We therefore have to recognize the building blocks by looking at those pairwise matches. As you can see in this two examples the parts of the model identified as corresponding do not easily reveal the desired structure.</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5</a:t>
            </a:fld>
            <a:endParaRPr lang="en-US"/>
          </a:p>
        </p:txBody>
      </p:sp>
    </p:spTree>
    <p:extLst>
      <p:ext uri="{BB962C8B-B14F-4D97-AF65-F5344CB8AC3E}">
        <p14:creationId xmlns:p14="http://schemas.microsoft.com/office/powerpoint/2010/main" val="304631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well understood, are global symmetries. The </a:t>
            </a:r>
            <a:r>
              <a:rPr lang="en-US" baseline="0" dirty="0" err="1" smtClean="0"/>
              <a:t>Ts</a:t>
            </a:r>
            <a:r>
              <a:rPr lang="en-US" baseline="0" dirty="0" smtClean="0"/>
              <a:t> inducing them form closed algebraic groups.</a:t>
            </a:r>
            <a:endParaRPr lang="en-US" dirty="0" smtClean="0"/>
          </a:p>
          <a:p>
            <a:r>
              <a:rPr lang="en-US" baseline="0" dirty="0" smtClean="0"/>
              <a:t>However the transformations inducing the pairwise correspondences do not have a </a:t>
            </a:r>
            <a:r>
              <a:rPr lang="en-US" baseline="0" dirty="0" smtClean="0"/>
              <a:t>closed </a:t>
            </a:r>
            <a:r>
              <a:rPr lang="en-US" baseline="0" dirty="0" smtClean="0"/>
              <a:t>algebraic structure. Otherwise, T^3 would produce a valid self-correspondence – obviously not the case.</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6</a:t>
            </a:fld>
            <a:endParaRPr lang="en-US"/>
          </a:p>
        </p:txBody>
      </p:sp>
    </p:spTree>
    <p:extLst>
      <p:ext uri="{BB962C8B-B14F-4D97-AF65-F5344CB8AC3E}">
        <p14:creationId xmlns:p14="http://schemas.microsoft.com/office/powerpoint/2010/main" val="223969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place to say, that</a:t>
            </a:r>
            <a:r>
              <a:rPr lang="en-US" baseline="0" dirty="0" smtClean="0"/>
              <a:t> this work is not the only approach that aims at characterizing partial symmetries.</a:t>
            </a:r>
          </a:p>
          <a:p>
            <a:endParaRPr lang="en-US" baseline="0" dirty="0" smtClean="0"/>
          </a:p>
          <a:p>
            <a:r>
              <a:rPr lang="en-US" baseline="0" dirty="0" err="1" smtClean="0"/>
              <a:t>Mitra</a:t>
            </a:r>
            <a:r>
              <a:rPr lang="en-US" baseline="0" dirty="0" smtClean="0"/>
              <a:t> et al. as well as </a:t>
            </a:r>
            <a:r>
              <a:rPr lang="en-US" baseline="0" dirty="0" err="1" smtClean="0"/>
              <a:t>Pauly</a:t>
            </a:r>
            <a:r>
              <a:rPr lang="en-US" baseline="0" dirty="0" smtClean="0"/>
              <a:t> et al. propose algorithms that detect partial symmetries based on analyzing the properties of the transformations that induce them.</a:t>
            </a:r>
          </a:p>
          <a:p>
            <a:endParaRPr lang="en-US" baseline="0" dirty="0" smtClean="0"/>
          </a:p>
          <a:p>
            <a:r>
              <a:rPr lang="en-US" baseline="0" dirty="0" err="1" smtClean="0"/>
              <a:t>Lipman</a:t>
            </a:r>
            <a:r>
              <a:rPr lang="en-US" baseline="0" dirty="0" smtClean="0"/>
              <a:t> et al. introduce a robust point-wise symmetry factored distance metric, which they compute directly from correspondences.</a:t>
            </a:r>
          </a:p>
          <a:p>
            <a:endParaRPr lang="en-US" baseline="0" dirty="0" smtClean="0"/>
          </a:p>
          <a:p>
            <a:r>
              <a:rPr lang="en-US" baseline="0" dirty="0" smtClean="0"/>
              <a:t>In all papers a segmentation of the shape into parts is proposed, but this segmentations are based on region growing, which makes them to some extent arbitrary. Also, the authors focus on extracting the symmetries, while in our work, we aim at </a:t>
            </a:r>
            <a:r>
              <a:rPr lang="en-US" b="1" baseline="0" dirty="0" smtClean="0"/>
              <a:t>understanding the structure of the segmentation.</a:t>
            </a:r>
            <a:endParaRPr lang="en-US" b="1"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7</a:t>
            </a:fld>
            <a:endParaRPr lang="en-US"/>
          </a:p>
        </p:txBody>
      </p:sp>
    </p:spTree>
    <p:extLst>
      <p:ext uri="{BB962C8B-B14F-4D97-AF65-F5344CB8AC3E}">
        <p14:creationId xmlns:p14="http://schemas.microsoft.com/office/powerpoint/2010/main" val="24780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problem statement is as follows.</a:t>
            </a:r>
          </a:p>
          <a:p>
            <a:endParaRPr lang="en-US" baseline="0" dirty="0" smtClean="0"/>
          </a:p>
          <a:p>
            <a:r>
              <a:rPr lang="en-US" baseline="0" dirty="0" smtClean="0"/>
              <a:t>We are given a geometric shape and a set of point-wise correspondences or partial symmetries.</a:t>
            </a:r>
          </a:p>
          <a:p>
            <a:endParaRPr lang="en-US" baseline="0" dirty="0" smtClean="0"/>
          </a:p>
          <a:p>
            <a:r>
              <a:rPr lang="en-US" baseline="0" dirty="0" smtClean="0"/>
              <a:t>In the figure all yellow points are defined as corresponding to each other via rigid mappings marked as arrows.</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8</a:t>
            </a:fld>
            <a:endParaRPr lang="en-US"/>
          </a:p>
        </p:txBody>
      </p:sp>
    </p:spTree>
    <p:extLst>
      <p:ext uri="{BB962C8B-B14F-4D97-AF65-F5344CB8AC3E}">
        <p14:creationId xmlns:p14="http://schemas.microsoft.com/office/powerpoint/2010/main" val="131045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model to work, we impose two important restrictions on the input correspondences.</a:t>
            </a:r>
          </a:p>
          <a:p>
            <a:endParaRPr lang="en-US" baseline="0" dirty="0" smtClean="0"/>
          </a:p>
          <a:p>
            <a:r>
              <a:rPr lang="en-US" baseline="0" dirty="0" smtClean="0"/>
              <a:t>First of all, the set of mappings should induce an equivalence relation. That is, each point corresponds to itself, the mappings are symmetric and transitive. Note that this restriction is not on each individual mapping.</a:t>
            </a:r>
          </a:p>
          <a:p>
            <a:endParaRPr lang="en-US" baseline="0" dirty="0" smtClean="0"/>
          </a:p>
          <a:p>
            <a:r>
              <a:rPr lang="en-US" baseline="0" dirty="0" smtClean="0"/>
              <a:t>The second restriction is that the mappings should preserve connectivity. Homeomorphisms have this property, as well as rigid mappings.</a:t>
            </a:r>
            <a:endParaRPr lang="en-US" dirty="0"/>
          </a:p>
        </p:txBody>
      </p:sp>
      <p:sp>
        <p:nvSpPr>
          <p:cNvPr id="4" name="Slide Number Placeholder 3"/>
          <p:cNvSpPr>
            <a:spLocks noGrp="1"/>
          </p:cNvSpPr>
          <p:nvPr>
            <p:ph type="sldNum" sz="quarter" idx="10"/>
          </p:nvPr>
        </p:nvSpPr>
        <p:spPr/>
        <p:txBody>
          <a:bodyPr/>
          <a:lstStyle/>
          <a:p>
            <a:fld id="{56E98303-E8AB-4B48-9188-73BCA589DADB}" type="slidenum">
              <a:rPr lang="en-US" smtClean="0"/>
              <a:pPr/>
              <a:t>9</a:t>
            </a:fld>
            <a:endParaRPr lang="en-US"/>
          </a:p>
        </p:txBody>
      </p:sp>
    </p:spTree>
    <p:extLst>
      <p:ext uri="{BB962C8B-B14F-4D97-AF65-F5344CB8AC3E}">
        <p14:creationId xmlns:p14="http://schemas.microsoft.com/office/powerpoint/2010/main" val="40399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685800" y="2130425"/>
            <a:ext cx="7772400" cy="1298575"/>
          </a:xfrm>
        </p:spPr>
        <p:txBody>
          <a:bodyPr/>
          <a:lstStyle>
            <a:lvl1pPr algn="ctr">
              <a:defRPr b="1"/>
            </a:lvl1pPr>
          </a:lstStyle>
          <a:p>
            <a:r>
              <a:rPr lang="en-US" smtClean="0"/>
              <a:t>Click to edit Master title style</a:t>
            </a:r>
            <a:endParaRPr lang="en-US" dirty="0"/>
          </a:p>
        </p:txBody>
      </p:sp>
      <p:sp>
        <p:nvSpPr>
          <p:cNvPr id="16998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64087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64087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8229600" cy="2551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00488"/>
            <a:ext cx="8229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6408737" cy="5762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8229600" cy="2551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00488"/>
            <a:ext cx="8229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6408737" cy="5762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96975"/>
            <a:ext cx="40386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476250"/>
            <a:ext cx="6408737" cy="5762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96975"/>
            <a:ext cx="4038600" cy="2551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96975"/>
            <a:ext cx="4038600" cy="2551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0488"/>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0488"/>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762000"/>
            <a:ext cx="8839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900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73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969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Font typeface="Wingdings" pitchFamily="2" charset="2"/>
              <a:buChar char="§"/>
              <a:defRPr sz="2800"/>
            </a:lvl1pPr>
            <a:lvl2pPr marL="457200" indent="0">
              <a:buFont typeface="Calibri" pitchFamily="34" charset="0"/>
              <a:buChar char="–"/>
              <a:defRPr sz="2400"/>
            </a:lvl2pPr>
            <a:lvl3pPr marL="914400" indent="0">
              <a:buFont typeface="Wingdings" pitchFamily="2" charset="2"/>
              <a:buChar char="§"/>
              <a:defRPr sz="2000"/>
            </a:lvl3pPr>
            <a:lvl4pPr marL="1371600" indent="0">
              <a:buFont typeface="Calibri" pitchFamily="34" charset="0"/>
              <a:buChar char="–"/>
              <a:defRPr sz="1800"/>
            </a:lvl4pPr>
            <a:lvl5pPr marL="1828800" indent="0">
              <a:buFont typeface="Calibri" pitchFamily="34" charset="0"/>
              <a:buChar char="»"/>
              <a:defRPr sz="16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533400"/>
          </a:xfrm>
          <a:prstGeom prst="rect">
            <a:avLst/>
          </a:prstGeom>
          <a:gradFill flip="none" rotWithShape="1">
            <a:gsLst>
              <a:gs pos="0">
                <a:schemeClr val="accent3"/>
              </a:gs>
              <a:gs pos="81000">
                <a:srgbClr val="E6ECF3"/>
              </a:gs>
              <a:gs pos="100000">
                <a:srgbClr val="CCD9E6"/>
              </a:gs>
            </a:gsLst>
            <a:lin ang="18900000" scaled="1"/>
            <a:tileRect/>
          </a:gradFill>
          <a:ln w="9525">
            <a:noFill/>
            <a:miter lim="800000"/>
            <a:headEnd/>
            <a:tailEnd/>
          </a:ln>
        </p:spPr>
        <p:txBody>
          <a:bodyPr/>
          <a:lstStyle/>
          <a:p>
            <a:endParaRPr lang="en-US" sz="2400" i="0">
              <a:latin typeface="Times New Roman" pitchFamily="18" charset="0"/>
            </a:endParaRPr>
          </a:p>
        </p:txBody>
      </p:sp>
      <p:sp>
        <p:nvSpPr>
          <p:cNvPr id="168962" name="Rectangle 2"/>
          <p:cNvSpPr>
            <a:spLocks noGrp="1" noChangeArrowheads="1"/>
          </p:cNvSpPr>
          <p:nvPr>
            <p:ph type="title"/>
          </p:nvPr>
        </p:nvSpPr>
        <p:spPr bwMode="auto">
          <a:xfrm>
            <a:off x="304800" y="0"/>
            <a:ext cx="6561137" cy="576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68963" name="Rectangle 3"/>
          <p:cNvSpPr>
            <a:spLocks noGrp="1" noChangeArrowheads="1"/>
          </p:cNvSpPr>
          <p:nvPr>
            <p:ph type="body" idx="1"/>
          </p:nvPr>
        </p:nvSpPr>
        <p:spPr bwMode="auto">
          <a:xfrm>
            <a:off x="304800" y="762000"/>
            <a:ext cx="8839200"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92" r:id="rId4"/>
    <p:sldLayoutId id="2147483664" r:id="rId5"/>
    <p:sldLayoutId id="2147483665" r:id="rId6"/>
    <p:sldLayoutId id="2147483668" r:id="rId7"/>
    <p:sldLayoutId id="214748368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sldNum="0" hdr="0" dt="0"/>
  <p:txStyles>
    <p:titleStyle>
      <a:lvl1pPr algn="l" rtl="0" eaLnBrk="1" fontAlgn="base" hangingPunct="1">
        <a:spcBef>
          <a:spcPct val="0"/>
        </a:spcBef>
        <a:spcAft>
          <a:spcPct val="0"/>
        </a:spcAft>
        <a:defRPr sz="3200" b="1">
          <a:solidFill>
            <a:srgbClr val="003366"/>
          </a:solidFill>
          <a:latin typeface="Calibri" pitchFamily="34" charset="0"/>
          <a:ea typeface="+mj-ea"/>
          <a:cs typeface="+mj-cs"/>
        </a:defRPr>
      </a:lvl1pPr>
      <a:lvl2pPr algn="l" rtl="0" eaLnBrk="1" fontAlgn="base" hangingPunct="1">
        <a:spcBef>
          <a:spcPct val="0"/>
        </a:spcBef>
        <a:spcAft>
          <a:spcPct val="0"/>
        </a:spcAft>
        <a:defRPr sz="3600">
          <a:solidFill>
            <a:srgbClr val="003366"/>
          </a:solidFill>
          <a:latin typeface="Arial" charset="0"/>
        </a:defRPr>
      </a:lvl2pPr>
      <a:lvl3pPr algn="l" rtl="0" eaLnBrk="1" fontAlgn="base" hangingPunct="1">
        <a:spcBef>
          <a:spcPct val="0"/>
        </a:spcBef>
        <a:spcAft>
          <a:spcPct val="0"/>
        </a:spcAft>
        <a:defRPr sz="3600">
          <a:solidFill>
            <a:srgbClr val="003366"/>
          </a:solidFill>
          <a:latin typeface="Arial" charset="0"/>
        </a:defRPr>
      </a:lvl3pPr>
      <a:lvl4pPr algn="l" rtl="0" eaLnBrk="1" fontAlgn="base" hangingPunct="1">
        <a:spcBef>
          <a:spcPct val="0"/>
        </a:spcBef>
        <a:spcAft>
          <a:spcPct val="0"/>
        </a:spcAft>
        <a:defRPr sz="3600">
          <a:solidFill>
            <a:srgbClr val="003366"/>
          </a:solidFill>
          <a:latin typeface="Arial" charset="0"/>
        </a:defRPr>
      </a:lvl4pPr>
      <a:lvl5pPr algn="l" rtl="0" eaLnBrk="1" fontAlgn="base" hangingPunct="1">
        <a:spcBef>
          <a:spcPct val="0"/>
        </a:spcBef>
        <a:spcAft>
          <a:spcPct val="0"/>
        </a:spcAft>
        <a:defRPr sz="3600">
          <a:solidFill>
            <a:srgbClr val="003366"/>
          </a:solidFill>
          <a:latin typeface="Arial" charset="0"/>
        </a:defRPr>
      </a:lvl5pPr>
      <a:lvl6pPr marL="457200" algn="l" rtl="0" eaLnBrk="1" fontAlgn="base" hangingPunct="1">
        <a:spcBef>
          <a:spcPct val="0"/>
        </a:spcBef>
        <a:spcAft>
          <a:spcPct val="0"/>
        </a:spcAft>
        <a:defRPr sz="3600">
          <a:solidFill>
            <a:srgbClr val="003366"/>
          </a:solidFill>
          <a:latin typeface="Arial" charset="0"/>
        </a:defRPr>
      </a:lvl6pPr>
      <a:lvl7pPr marL="914400" algn="l" rtl="0" eaLnBrk="1" fontAlgn="base" hangingPunct="1">
        <a:spcBef>
          <a:spcPct val="0"/>
        </a:spcBef>
        <a:spcAft>
          <a:spcPct val="0"/>
        </a:spcAft>
        <a:defRPr sz="3600">
          <a:solidFill>
            <a:srgbClr val="003366"/>
          </a:solidFill>
          <a:latin typeface="Arial" charset="0"/>
        </a:defRPr>
      </a:lvl7pPr>
      <a:lvl8pPr marL="1371600" algn="l" rtl="0" eaLnBrk="1" fontAlgn="base" hangingPunct="1">
        <a:spcBef>
          <a:spcPct val="0"/>
        </a:spcBef>
        <a:spcAft>
          <a:spcPct val="0"/>
        </a:spcAft>
        <a:defRPr sz="3600">
          <a:solidFill>
            <a:srgbClr val="003366"/>
          </a:solidFill>
          <a:latin typeface="Arial" charset="0"/>
        </a:defRPr>
      </a:lvl8pPr>
      <a:lvl9pPr marL="1828800" algn="l" rtl="0" eaLnBrk="1" fontAlgn="base" hangingPunct="1">
        <a:spcBef>
          <a:spcPct val="0"/>
        </a:spcBef>
        <a:spcAft>
          <a:spcPct val="0"/>
        </a:spcAft>
        <a:defRPr sz="3600">
          <a:solidFill>
            <a:srgbClr val="003366"/>
          </a:solidFill>
          <a:latin typeface="Arial" charset="0"/>
        </a:defRPr>
      </a:lvl9pPr>
    </p:titleStyle>
    <p:bodyStyle>
      <a:lvl1pPr marL="342900" indent="-342900" algn="l" rtl="0" eaLnBrk="1" fontAlgn="base" hangingPunct="1">
        <a:spcBef>
          <a:spcPct val="20000"/>
        </a:spcBef>
        <a:spcAft>
          <a:spcPct val="0"/>
        </a:spcAft>
        <a:buClr>
          <a:srgbClr val="336699"/>
        </a:buClr>
        <a:buFont typeface="Wingdings" pitchFamily="2" charset="2"/>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AAED2"/>
        </a:buClr>
        <a:buFont typeface="Arial" charset="0"/>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chemeClr val="bg2"/>
        </a:buClr>
        <a:buFont typeface="Wingdings" pitchFamily="2" charset="2"/>
        <a:buChar char="§"/>
        <a:defRPr sz="2200">
          <a:solidFill>
            <a:schemeClr val="tx1"/>
          </a:solidFill>
          <a:latin typeface="Calibri" pitchFamily="34" charset="0"/>
        </a:defRPr>
      </a:lvl3pPr>
      <a:lvl4pPr marL="1600200" indent="-228600" algn="l" rtl="0" eaLnBrk="1" fontAlgn="base" hangingPunct="1">
        <a:spcBef>
          <a:spcPct val="20000"/>
        </a:spcBef>
        <a:spcAft>
          <a:spcPct val="0"/>
        </a:spcAft>
        <a:buClr>
          <a:schemeClr val="bg2"/>
        </a:buClr>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Clr>
          <a:schemeClr val="bg2"/>
        </a:buClr>
        <a:buFont typeface="Arial" charset="0"/>
        <a:buChar char="»"/>
        <a:defRPr>
          <a:solidFill>
            <a:schemeClr val="tx1"/>
          </a:solidFill>
          <a:latin typeface="Calibri" pitchFamily="34" charset="0"/>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0.png"/><Relationship Id="rId5" Type="http://schemas.openxmlformats.org/officeDocument/2006/relationships/image" Target="../media/image2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png"/><Relationship Id="rId9" Type="http://schemas.openxmlformats.org/officeDocument/2006/relationships/image" Target="../media/image23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1.png"/><Relationship Id="rId3" Type="http://schemas.openxmlformats.org/officeDocument/2006/relationships/image" Target="../media/image12.png"/><Relationship Id="rId7" Type="http://schemas.openxmlformats.org/officeDocument/2006/relationships/image" Target="../media/image39.png"/><Relationship Id="rId12" Type="http://schemas.openxmlformats.org/officeDocument/2006/relationships/image" Target="../media/image160.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30.png"/><Relationship Id="rId11" Type="http://schemas.openxmlformats.org/officeDocument/2006/relationships/image" Target="../media/image100.png"/><Relationship Id="rId5" Type="http://schemas.openxmlformats.org/officeDocument/2006/relationships/image" Target="../media/image37.png"/><Relationship Id="rId10" Type="http://schemas.openxmlformats.org/officeDocument/2006/relationships/image" Target="../media/image90.png"/><Relationship Id="rId4" Type="http://schemas.openxmlformats.org/officeDocument/2006/relationships/image" Target="../media/image13.png"/><Relationship Id="rId9" Type="http://schemas.openxmlformats.org/officeDocument/2006/relationships/image" Target="../media/image80.png"/><Relationship Id="rId1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1.png"/><Relationship Id="rId3" Type="http://schemas.openxmlformats.org/officeDocument/2006/relationships/image" Target="../media/image10.png"/><Relationship Id="rId7" Type="http://schemas.openxmlformats.org/officeDocument/2006/relationships/image" Target="../media/image130.png"/><Relationship Id="rId12"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Microtiles</a:t>
            </a:r>
            <a:r>
              <a:rPr lang="en-US" dirty="0" smtClean="0"/>
              <a:t>: Extracting Building Blocks from Correspondences</a:t>
            </a:r>
            <a:endParaRPr lang="en-US" dirty="0"/>
          </a:p>
        </p:txBody>
      </p:sp>
      <p:sp>
        <p:nvSpPr>
          <p:cNvPr id="3" name="Subtitle 2"/>
          <p:cNvSpPr>
            <a:spLocks noGrp="1"/>
          </p:cNvSpPr>
          <p:nvPr>
            <p:ph type="subTitle" idx="1"/>
          </p:nvPr>
        </p:nvSpPr>
        <p:spPr>
          <a:xfrm>
            <a:off x="952500" y="3886200"/>
            <a:ext cx="7239000" cy="1752600"/>
          </a:xfrm>
        </p:spPr>
        <p:txBody>
          <a:bodyPr/>
          <a:lstStyle/>
          <a:p>
            <a:r>
              <a:rPr lang="en-US" sz="2400" dirty="0" err="1" smtClean="0">
                <a:solidFill>
                  <a:schemeClr val="tx1">
                    <a:lumMod val="50000"/>
                    <a:lumOff val="50000"/>
                  </a:schemeClr>
                </a:solidFill>
              </a:rPr>
              <a:t>Javor</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Kalojanov</a:t>
            </a:r>
            <a:r>
              <a:rPr lang="en-US" sz="2400" dirty="0" smtClean="0">
                <a:solidFill>
                  <a:schemeClr val="tx1">
                    <a:lumMod val="50000"/>
                    <a:lumOff val="50000"/>
                  </a:schemeClr>
                </a:solidFill>
              </a:rPr>
              <a:t>, Martin </a:t>
            </a:r>
            <a:r>
              <a:rPr lang="en-US" sz="2400" dirty="0" err="1" smtClean="0">
                <a:solidFill>
                  <a:schemeClr val="tx1">
                    <a:lumMod val="50000"/>
                    <a:lumOff val="50000"/>
                  </a:schemeClr>
                </a:solidFill>
              </a:rPr>
              <a:t>Bokeloh</a:t>
            </a:r>
            <a:r>
              <a:rPr lang="en-US" sz="2400" dirty="0" smtClean="0">
                <a:solidFill>
                  <a:schemeClr val="tx1">
                    <a:lumMod val="50000"/>
                    <a:lumOff val="50000"/>
                  </a:schemeClr>
                </a:solidFill>
              </a:rPr>
              <a:t>, Michael Wand, Leonidas </a:t>
            </a:r>
            <a:r>
              <a:rPr lang="en-US" sz="2400" dirty="0" err="1" smtClean="0">
                <a:solidFill>
                  <a:schemeClr val="tx1">
                    <a:lumMod val="50000"/>
                    <a:lumOff val="50000"/>
                  </a:schemeClr>
                </a:solidFill>
              </a:rPr>
              <a:t>Guibas</a:t>
            </a:r>
            <a:r>
              <a:rPr lang="en-US" sz="2400" dirty="0" smtClean="0">
                <a:solidFill>
                  <a:schemeClr val="tx1">
                    <a:lumMod val="50000"/>
                    <a:lumOff val="50000"/>
                  </a:schemeClr>
                </a:solidFill>
              </a:rPr>
              <a:t>, Hans-Peter Seidel, Philipp </a:t>
            </a:r>
            <a:r>
              <a:rPr lang="en-US" sz="2400" dirty="0" err="1" smtClean="0">
                <a:solidFill>
                  <a:schemeClr val="tx1">
                    <a:lumMod val="50000"/>
                    <a:lumOff val="50000"/>
                  </a:schemeClr>
                </a:solidFill>
              </a:rPr>
              <a:t>Slusallek</a:t>
            </a:r>
            <a:endParaRPr lang="en-US" sz="2400" dirty="0" smtClean="0">
              <a:solidFill>
                <a:schemeClr val="tx1">
                  <a:lumMod val="50000"/>
                  <a:lumOff val="50000"/>
                </a:schemeClr>
              </a:solidFill>
            </a:endParaRPr>
          </a:p>
        </p:txBody>
      </p:sp>
    </p:spTree>
  </p:cSld>
  <p:clrMapOvr>
    <a:masterClrMapping/>
  </p:clrMapOvr>
  <p:transition advTm="1057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047" y="2317306"/>
            <a:ext cx="5890953" cy="45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046" y="2317306"/>
            <a:ext cx="5890953" cy="45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Correspondence </a:t>
            </a:r>
            <a:r>
              <a:rPr lang="en-US" dirty="0" smtClean="0"/>
              <a:t>Graph Properties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Set of disconnected cliques (orbits)</a:t>
                </a:r>
              </a:p>
              <a:p>
                <a:pPr lvl="1"/>
                <a:r>
                  <a:rPr lang="en-US" dirty="0" smtClean="0"/>
                  <a:t>Infinitely many cliques</a:t>
                </a:r>
              </a:p>
              <a:p>
                <a:r>
                  <a:rPr lang="en-US" dirty="0" smtClean="0"/>
                  <a:t>Point-wise </a:t>
                </a:r>
                <a:r>
                  <a:rPr lang="en-US" dirty="0"/>
                  <a:t>correspondence </a:t>
                </a:r>
                <a:r>
                  <a:rPr lang="en-US" dirty="0" smtClean="0"/>
                  <a:t>sets</a:t>
                </a:r>
                <a14:m>
                  <m:oMath xmlns:m="http://schemas.openxmlformats.org/officeDocument/2006/math">
                    <m:r>
                      <a:rPr lang="en-US" b="0" i="1" smtClean="0">
                        <a:latin typeface="Cambria Math"/>
                      </a:rPr>
                      <m:t> </m:t>
                    </m:r>
                    <m:sSub>
                      <m:sSubPr>
                        <m:ctrlPr>
                          <a:rPr lang="en-US" b="0" i="1" smtClean="0">
                            <a:latin typeface="Cambria Math"/>
                          </a:rPr>
                        </m:ctrlPr>
                      </m:sSubPr>
                      <m:e>
                        <m:r>
                          <a:rPr lang="en-US" b="0" i="1" smtClean="0">
                            <a:latin typeface="Cambria Math"/>
                          </a:rPr>
                          <m:t>𝐹</m:t>
                        </m:r>
                      </m:e>
                      <m:sub>
                        <m:r>
                          <a:rPr lang="en-US" b="0" i="1" smtClean="0">
                            <a:latin typeface="Cambria Math"/>
                          </a:rPr>
                          <m:t>𝑜</m:t>
                        </m:r>
                      </m:sub>
                    </m:sSub>
                    <m:r>
                      <a:rPr lang="en-US" b="0" i="1" smtClean="0">
                        <a:latin typeface="Cambria Math"/>
                      </a:rPr>
                      <m:t>(</m:t>
                    </m:r>
                    <m:r>
                      <a:rPr lang="en-US" b="0" i="1" smtClean="0">
                        <a:latin typeface="Cambria Math"/>
                      </a:rPr>
                      <m:t>𝑥</m:t>
                    </m:r>
                    <m:r>
                      <a:rPr lang="en-US" b="0" i="1" smtClean="0">
                        <a:latin typeface="Cambria Math"/>
                      </a:rPr>
                      <m:t>)</m:t>
                    </m:r>
                  </m:oMath>
                </a14:m>
                <a:endParaRPr lang="en-US" dirty="0" smtClean="0"/>
              </a:p>
              <a:p>
                <a:pPr lvl="1"/>
                <a:r>
                  <a:rPr lang="en-US" dirty="0" smtClean="0"/>
                  <a:t>Set of edge labels</a:t>
                </a:r>
              </a:p>
              <a:p>
                <a:pPr lvl="1"/>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𝑜</m:t>
                        </m:r>
                      </m:sub>
                    </m:sSub>
                    <m:d>
                      <m:dPr>
                        <m:ctrlPr>
                          <a:rPr lang="en-US" i="1">
                            <a:latin typeface="Cambria Math"/>
                          </a:rPr>
                        </m:ctrlPr>
                      </m:dPr>
                      <m:e>
                        <m:sSub>
                          <m:sSubPr>
                            <m:ctrlPr>
                              <a:rPr lang="en-US" b="0" i="1" smtClean="0">
                                <a:latin typeface="Cambria Math"/>
                              </a:rPr>
                            </m:ctrlPr>
                          </m:sSubPr>
                          <m:e>
                            <m:r>
                              <a:rPr lang="en-US" i="1">
                                <a:latin typeface="Cambria Math"/>
                              </a:rPr>
                              <m:t>𝑥</m:t>
                            </m:r>
                          </m:e>
                          <m:sub>
                            <m:r>
                              <a:rPr lang="en-US" b="0" i="1" smtClean="0">
                                <a:latin typeface="Cambria Math"/>
                              </a:rPr>
                              <m:t>1</m:t>
                            </m:r>
                          </m:sub>
                        </m:sSub>
                      </m:e>
                    </m:d>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12</m:t>
                        </m:r>
                      </m:sub>
                    </m:sSub>
                    <m:r>
                      <a:rPr lang="en-US" b="0" i="1" smtClean="0">
                        <a:latin typeface="Cambria Math"/>
                      </a:rPr>
                      <m:t>, </m:t>
                    </m:r>
                    <m:sSub>
                      <m:sSubPr>
                        <m:ctrlPr>
                          <a:rPr lang="en-US" b="0" i="1" smtClean="0">
                            <a:latin typeface="Cambria Math"/>
                          </a:rPr>
                        </m:ctrlPr>
                      </m:sSubPr>
                      <m:e>
                        <m:r>
                          <a:rPr lang="en-US" b="0" i="1" smtClean="0">
                            <a:latin typeface="Cambria Math"/>
                          </a:rPr>
                          <m:t>𝑓</m:t>
                        </m:r>
                      </m:e>
                      <m:sub>
                        <m:r>
                          <a:rPr lang="en-US" b="0" i="1" smtClean="0">
                            <a:latin typeface="Cambria Math"/>
                          </a:rPr>
                          <m:t>13</m:t>
                        </m:r>
                      </m:sub>
                    </m:sSub>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14</m:t>
                        </m:r>
                      </m:sub>
                    </m:sSub>
                    <m:r>
                      <a:rPr lang="en-US" b="0" i="1" smtClean="0">
                        <a:latin typeface="Cambria Math"/>
                      </a:rPr>
                      <m:t>}</m:t>
                    </m:r>
                  </m:oMath>
                </a14:m>
                <a:endParaRPr lang="en-US" dirty="0"/>
              </a:p>
              <a:p>
                <a:pPr lvl="1"/>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6"/>
                <a:stretch>
                  <a:fillRect l="-1133" t="-9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64032612"/>
      </p:ext>
    </p:extLst>
  </p:cSld>
  <p:clrMapOvr>
    <a:masterClrMapping/>
  </p:clrMapOvr>
  <mc:AlternateContent xmlns:mc="http://schemas.openxmlformats.org/markup-compatibility/2006">
    <mc:Choice xmlns:p14="http://schemas.microsoft.com/office/powerpoint/2010/main" Requires="p14">
      <p:transition spd="slow" p14:dur="2000" advTm="85254"/>
    </mc:Choice>
    <mc:Fallback>
      <p:transition spd="slow" advTm="85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30" y="2316766"/>
            <a:ext cx="5890070" cy="454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Microtiles</a:t>
            </a:r>
            <a:r>
              <a:rPr lang="en-US" dirty="0" smtClean="0"/>
              <a:t> – Instances and Classes</a:t>
            </a:r>
            <a:endParaRPr lang="en-US" dirty="0"/>
          </a:p>
        </p:txBody>
      </p:sp>
      <p:sp>
        <p:nvSpPr>
          <p:cNvPr id="3" name="Content Placeholder 2"/>
          <p:cNvSpPr>
            <a:spLocks noGrp="1"/>
          </p:cNvSpPr>
          <p:nvPr>
            <p:ph idx="1"/>
          </p:nvPr>
        </p:nvSpPr>
        <p:spPr/>
        <p:txBody>
          <a:bodyPr/>
          <a:lstStyle/>
          <a:p>
            <a:r>
              <a:rPr lang="en-US" dirty="0" err="1" smtClean="0"/>
              <a:t>Microtile</a:t>
            </a:r>
            <a:r>
              <a:rPr lang="en-US" dirty="0" smtClean="0"/>
              <a:t> (definition)</a:t>
            </a:r>
          </a:p>
          <a:p>
            <a:pPr lvl="1"/>
            <a:r>
              <a:rPr lang="en-US" dirty="0" smtClean="0"/>
              <a:t>Connected set of points</a:t>
            </a:r>
          </a:p>
          <a:p>
            <a:pPr lvl="1"/>
            <a:r>
              <a:rPr lang="en-US" dirty="0" smtClean="0"/>
              <a:t>Same set of mappings</a:t>
            </a:r>
          </a:p>
          <a:p>
            <a:endParaRPr lang="en-US" dirty="0" smtClean="0"/>
          </a:p>
          <a:p>
            <a:r>
              <a:rPr lang="en-US" dirty="0" err="1" smtClean="0"/>
              <a:t>Microtile</a:t>
            </a:r>
            <a:r>
              <a:rPr lang="en-US" dirty="0" smtClean="0"/>
              <a:t> classes</a:t>
            </a:r>
          </a:p>
          <a:p>
            <a:pPr lvl="1"/>
            <a:r>
              <a:rPr lang="en-US" dirty="0" smtClean="0"/>
              <a:t>Equivalent </a:t>
            </a:r>
            <a:r>
              <a:rPr lang="en-US" dirty="0" err="1" smtClean="0"/>
              <a:t>microtiles</a:t>
            </a:r>
            <a:endParaRPr lang="en-US" dirty="0"/>
          </a:p>
        </p:txBody>
      </p:sp>
    </p:spTree>
    <p:extLst>
      <p:ext uri="{BB962C8B-B14F-4D97-AF65-F5344CB8AC3E}">
        <p14:creationId xmlns:p14="http://schemas.microsoft.com/office/powerpoint/2010/main" val="2959649140"/>
      </p:ext>
    </p:extLst>
  </p:cSld>
  <p:clrMapOvr>
    <a:masterClrMapping/>
  </p:clrMapOvr>
  <mc:AlternateContent xmlns:mc="http://schemas.openxmlformats.org/markup-compatibility/2006">
    <mc:Choice xmlns:p14="http://schemas.microsoft.com/office/powerpoint/2010/main" Requires="p14">
      <p:transition spd="slow" p14:dur="2000" advTm="32233"/>
    </mc:Choice>
    <mc:Fallback>
      <p:transition spd="slow" advTm="3223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7" y="1537450"/>
            <a:ext cx="9145277" cy="5930982"/>
            <a:chOff x="0" y="547613"/>
            <a:chExt cx="9145277" cy="5930982"/>
          </a:xfrm>
        </p:grpSpPr>
        <p:pic>
          <p:nvPicPr>
            <p:cNvPr id="5" name="Picture 2" descr="D:\VS10\Projects\HappyRay\screenshot0.png"/>
            <p:cNvPicPr>
              <a:picLocks noChangeAspect="1" noChangeArrowheads="1"/>
            </p:cNvPicPr>
            <p:nvPr/>
          </p:nvPicPr>
          <p:blipFill rotWithShape="1">
            <a:blip r:embed="rId3">
              <a:extLst>
                <a:ext uri="{28A0092B-C50C-407E-A947-70E740481C1C}">
                  <a14:useLocalDpi xmlns:a14="http://schemas.microsoft.com/office/drawing/2010/main" val="0"/>
                </a:ext>
              </a:extLst>
            </a:blip>
            <a:srcRect b="13529"/>
            <a:stretch/>
          </p:blipFill>
          <p:spPr bwMode="auto">
            <a:xfrm>
              <a:off x="0" y="547613"/>
              <a:ext cx="9145277" cy="59309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a:stCxn id="7" idx="2"/>
              <a:endCxn id="8" idx="2"/>
            </p:cNvCxnSpPr>
            <p:nvPr/>
          </p:nvCxnSpPr>
          <p:spPr bwMode="auto">
            <a:xfrm rot="5400000" flipH="1" flipV="1">
              <a:off x="2906314" y="3283352"/>
              <a:ext cx="677068" cy="1828800"/>
            </a:xfrm>
            <a:prstGeom prst="curvedConnector3">
              <a:avLst>
                <a:gd name="adj1" fmla="val -33763"/>
              </a:avLst>
            </a:prstGeom>
            <a:solidFill>
              <a:schemeClr val="accent1"/>
            </a:solidFill>
            <a:ln w="28575" cap="flat" cmpd="sng" algn="ctr">
              <a:solidFill>
                <a:srgbClr val="FFC000"/>
              </a:solidFill>
              <a:prstDash val="solid"/>
              <a:round/>
              <a:headEnd type="triangle" w="med" len="med"/>
              <a:tailEnd type="triangle" w="med" len="med"/>
            </a:ln>
            <a:effectLst/>
          </p:spPr>
        </p:cxnSp>
        <p:sp>
          <p:nvSpPr>
            <p:cNvPr id="7" name="Rectangle 6"/>
            <p:cNvSpPr/>
            <p:nvPr/>
          </p:nvSpPr>
          <p:spPr bwMode="auto">
            <a:xfrm>
              <a:off x="1797048" y="3710786"/>
              <a:ext cx="1066800" cy="8255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8" name="Rectangle 7"/>
            <p:cNvSpPr/>
            <p:nvPr/>
          </p:nvSpPr>
          <p:spPr bwMode="auto">
            <a:xfrm>
              <a:off x="3854448" y="3332168"/>
              <a:ext cx="609600" cy="5270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9" name="Rectangle 8"/>
            <p:cNvSpPr/>
            <p:nvPr/>
          </p:nvSpPr>
          <p:spPr bwMode="auto">
            <a:xfrm>
              <a:off x="5556250" y="3265493"/>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10" name="Curved Connector 9"/>
            <p:cNvCxnSpPr>
              <a:stCxn id="9" idx="2"/>
              <a:endCxn id="8" idx="2"/>
            </p:cNvCxnSpPr>
            <p:nvPr/>
          </p:nvCxnSpPr>
          <p:spPr bwMode="auto">
            <a:xfrm rot="5400000">
              <a:off x="4910136" y="2984504"/>
              <a:ext cx="123826" cy="1625602"/>
            </a:xfrm>
            <a:prstGeom prst="curvedConnector3">
              <a:avLst>
                <a:gd name="adj1" fmla="val 284614"/>
              </a:avLst>
            </a:prstGeom>
            <a:solidFill>
              <a:schemeClr val="accent1"/>
            </a:solidFill>
            <a:ln w="28575" cap="flat" cmpd="sng" algn="ctr">
              <a:solidFill>
                <a:srgbClr val="FFC000"/>
              </a:solidFill>
              <a:prstDash val="solid"/>
              <a:round/>
              <a:headEnd type="triangle" w="med" len="med"/>
              <a:tailEnd type="triangle" w="med" len="med"/>
            </a:ln>
            <a:effectLst/>
          </p:spPr>
        </p:cxnSp>
        <p:sp>
          <p:nvSpPr>
            <p:cNvPr id="11" name="Rectangle 10"/>
            <p:cNvSpPr/>
            <p:nvPr/>
          </p:nvSpPr>
          <p:spPr bwMode="auto">
            <a:xfrm>
              <a:off x="6102348" y="2950374"/>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2" name="Rectangle 11"/>
            <p:cNvSpPr/>
            <p:nvPr/>
          </p:nvSpPr>
          <p:spPr bwMode="auto">
            <a:xfrm>
              <a:off x="6908796" y="2705902"/>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13" name="Curved Connector 12"/>
            <p:cNvCxnSpPr>
              <a:stCxn id="11" idx="2"/>
              <a:endCxn id="9" idx="2"/>
            </p:cNvCxnSpPr>
            <p:nvPr/>
          </p:nvCxnSpPr>
          <p:spPr bwMode="auto">
            <a:xfrm rot="5400000">
              <a:off x="5900340" y="3304783"/>
              <a:ext cx="315119" cy="546098"/>
            </a:xfrm>
            <a:prstGeom prst="curvedConnector3">
              <a:avLst>
                <a:gd name="adj1" fmla="val 172544"/>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14" name="Curved Connector 13"/>
            <p:cNvCxnSpPr>
              <a:stCxn id="11" idx="2"/>
              <a:endCxn id="12" idx="2"/>
            </p:cNvCxnSpPr>
            <p:nvPr/>
          </p:nvCxnSpPr>
          <p:spPr bwMode="auto">
            <a:xfrm rot="5400000" flipH="1" flipV="1">
              <a:off x="6611936" y="2894813"/>
              <a:ext cx="244472" cy="806448"/>
            </a:xfrm>
            <a:prstGeom prst="curvedConnector3">
              <a:avLst>
                <a:gd name="adj1" fmla="val -93508"/>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15" name="Curved Connector 14"/>
            <p:cNvCxnSpPr>
              <a:stCxn id="9" idx="2"/>
              <a:endCxn id="12" idx="2"/>
            </p:cNvCxnSpPr>
            <p:nvPr/>
          </p:nvCxnSpPr>
          <p:spPr bwMode="auto">
            <a:xfrm rot="5400000" flipH="1" flipV="1">
              <a:off x="6181327" y="2779324"/>
              <a:ext cx="559591" cy="1352546"/>
            </a:xfrm>
            <a:prstGeom prst="curvedConnector3">
              <a:avLst>
                <a:gd name="adj1" fmla="val -65816"/>
              </a:avLst>
            </a:prstGeom>
            <a:solidFill>
              <a:schemeClr val="accent1"/>
            </a:solidFill>
            <a:ln w="28575" cap="flat" cmpd="sng" algn="ctr">
              <a:solidFill>
                <a:srgbClr val="FFC000"/>
              </a:solidFill>
              <a:prstDash val="dash"/>
              <a:round/>
              <a:headEnd type="triangle" w="med" len="med"/>
              <a:tailEnd type="triangle" w="med" len="med"/>
            </a:ln>
            <a:effectLst/>
          </p:spPr>
        </p:cxnSp>
        <p:cxnSp>
          <p:nvCxnSpPr>
            <p:cNvPr id="16" name="Curved Connector 15"/>
            <p:cNvCxnSpPr>
              <a:stCxn id="7" idx="2"/>
              <a:endCxn id="9" idx="2"/>
            </p:cNvCxnSpPr>
            <p:nvPr/>
          </p:nvCxnSpPr>
          <p:spPr bwMode="auto">
            <a:xfrm rot="5400000" flipH="1" flipV="1">
              <a:off x="3657202" y="2408638"/>
              <a:ext cx="800894" cy="3454402"/>
            </a:xfrm>
            <a:prstGeom prst="curvedConnector3">
              <a:avLst>
                <a:gd name="adj1" fmla="val -49157"/>
              </a:avLst>
            </a:prstGeom>
            <a:solidFill>
              <a:schemeClr val="accent1"/>
            </a:solidFill>
            <a:ln w="28575" cap="flat" cmpd="sng" algn="ctr">
              <a:solidFill>
                <a:srgbClr val="FFC000"/>
              </a:solidFill>
              <a:prstDash val="dash"/>
              <a:round/>
              <a:headEnd type="triangle" w="med" len="med"/>
              <a:tailEnd type="triangle" w="med" len="med"/>
            </a:ln>
            <a:effectLst/>
          </p:spPr>
        </p:cxnSp>
        <p:cxnSp>
          <p:nvCxnSpPr>
            <p:cNvPr id="17" name="Curved Connector 16"/>
            <p:cNvCxnSpPr>
              <a:stCxn id="8" idx="2"/>
              <a:endCxn id="12" idx="2"/>
            </p:cNvCxnSpPr>
            <p:nvPr/>
          </p:nvCxnSpPr>
          <p:spPr bwMode="auto">
            <a:xfrm rot="5400000" flipH="1" flipV="1">
              <a:off x="5306613" y="2028436"/>
              <a:ext cx="683417" cy="2978148"/>
            </a:xfrm>
            <a:prstGeom prst="curvedConnector3">
              <a:avLst>
                <a:gd name="adj1" fmla="val -126366"/>
              </a:avLst>
            </a:prstGeom>
            <a:solidFill>
              <a:schemeClr val="accent1"/>
            </a:solidFill>
            <a:ln w="28575" cap="flat" cmpd="sng" algn="ctr">
              <a:solidFill>
                <a:srgbClr val="FFC000"/>
              </a:solidFill>
              <a:prstDash val="sysDash"/>
              <a:round/>
              <a:headEnd type="triangle" w="med" len="med"/>
              <a:tailEnd type="triangle" w="med" len="med"/>
            </a:ln>
            <a:effectLst/>
          </p:spPr>
        </p:cxnSp>
        <p:cxnSp>
          <p:nvCxnSpPr>
            <p:cNvPr id="18" name="Curved Connector 17"/>
            <p:cNvCxnSpPr>
              <a:stCxn id="7" idx="2"/>
              <a:endCxn id="11" idx="2"/>
            </p:cNvCxnSpPr>
            <p:nvPr/>
          </p:nvCxnSpPr>
          <p:spPr bwMode="auto">
            <a:xfrm rot="5400000" flipH="1" flipV="1">
              <a:off x="3772691" y="1978030"/>
              <a:ext cx="1116013" cy="4000500"/>
            </a:xfrm>
            <a:prstGeom prst="curvedConnector3">
              <a:avLst>
                <a:gd name="adj1" fmla="val -62589"/>
              </a:avLst>
            </a:prstGeom>
            <a:solidFill>
              <a:schemeClr val="accent1"/>
            </a:solidFill>
            <a:ln w="28575" cap="flat" cmpd="sng" algn="ctr">
              <a:solidFill>
                <a:srgbClr val="FFC000"/>
              </a:solidFill>
              <a:prstDash val="sysDash"/>
              <a:round/>
              <a:headEnd type="triangle" w="med" len="med"/>
              <a:tailEnd type="triangle" w="med" len="med"/>
            </a:ln>
            <a:effectLst/>
          </p:spPr>
        </p:cxnSp>
        <p:cxnSp>
          <p:nvCxnSpPr>
            <p:cNvPr id="19" name="Curved Connector 18"/>
            <p:cNvCxnSpPr>
              <a:stCxn id="7" idx="2"/>
              <a:endCxn id="12" idx="2"/>
            </p:cNvCxnSpPr>
            <p:nvPr/>
          </p:nvCxnSpPr>
          <p:spPr bwMode="auto">
            <a:xfrm rot="5400000" flipH="1" flipV="1">
              <a:off x="4053679" y="1452570"/>
              <a:ext cx="1360485" cy="4806948"/>
            </a:xfrm>
            <a:prstGeom prst="curvedConnector3">
              <a:avLst>
                <a:gd name="adj1" fmla="val -74680"/>
              </a:avLst>
            </a:prstGeom>
            <a:solidFill>
              <a:schemeClr val="accent1"/>
            </a:solidFill>
            <a:ln w="28575" cap="flat" cmpd="sng" algn="ctr">
              <a:solidFill>
                <a:srgbClr val="FFC000"/>
              </a:solidFill>
              <a:prstDash val="sysDot"/>
              <a:round/>
              <a:headEnd type="triangle" w="med" len="med"/>
              <a:tailEnd type="triangle" w="med" len="med"/>
            </a:ln>
            <a:effectLst/>
          </p:spPr>
        </p:cxnSp>
        <p:cxnSp>
          <p:nvCxnSpPr>
            <p:cNvPr id="20" name="Curved Connector 19"/>
            <p:cNvCxnSpPr>
              <a:stCxn id="11" idx="2"/>
              <a:endCxn id="8" idx="2"/>
            </p:cNvCxnSpPr>
            <p:nvPr/>
          </p:nvCxnSpPr>
          <p:spPr bwMode="auto">
            <a:xfrm rot="5400000">
              <a:off x="5025626" y="2553895"/>
              <a:ext cx="438945" cy="2171700"/>
            </a:xfrm>
            <a:prstGeom prst="curvedConnector3">
              <a:avLst>
                <a:gd name="adj1" fmla="val 241772"/>
              </a:avLst>
            </a:prstGeom>
            <a:solidFill>
              <a:schemeClr val="accent1"/>
            </a:solidFill>
            <a:ln w="28575" cap="flat" cmpd="sng" algn="ctr">
              <a:solidFill>
                <a:srgbClr val="FFC000"/>
              </a:solidFill>
              <a:prstDash val="dash"/>
              <a:round/>
              <a:headEnd type="triangle" w="med" len="med"/>
              <a:tailEnd type="triangle" w="med" len="med"/>
            </a:ln>
            <a:effectLst/>
          </p:spPr>
        </p:cxnSp>
      </p:grpSp>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p:txBody>
          <a:bodyPr/>
          <a:lstStyle/>
          <a:p>
            <a:r>
              <a:rPr lang="en-US" dirty="0" smtClean="0"/>
              <a:t>Existence and uniqueness</a:t>
            </a:r>
          </a:p>
          <a:p>
            <a:r>
              <a:rPr lang="en-US" dirty="0" smtClean="0"/>
              <a:t>Disjoint </a:t>
            </a:r>
          </a:p>
          <a:p>
            <a:r>
              <a:rPr lang="en-US" dirty="0" smtClean="0"/>
              <a:t>No partial correspondences between tiles</a:t>
            </a:r>
          </a:p>
          <a:p>
            <a:r>
              <a:rPr lang="en-US" dirty="0" smtClean="0"/>
              <a:t>Encode </a:t>
            </a:r>
            <a:r>
              <a:rPr lang="en-US" dirty="0"/>
              <a:t>all </a:t>
            </a:r>
            <a:r>
              <a:rPr lang="en-US" dirty="0" smtClean="0"/>
              <a:t>symmetries</a:t>
            </a:r>
          </a:p>
          <a:p>
            <a:r>
              <a:rPr lang="en-US" dirty="0" smtClean="0"/>
              <a:t>Algebraic model: permutation groups</a:t>
            </a:r>
            <a:endParaRPr lang="en-US" dirty="0"/>
          </a:p>
        </p:txBody>
      </p:sp>
    </p:spTree>
    <p:extLst>
      <p:ext uri="{BB962C8B-B14F-4D97-AF65-F5344CB8AC3E}">
        <p14:creationId xmlns:p14="http://schemas.microsoft.com/office/powerpoint/2010/main" val="3681382081"/>
      </p:ext>
    </p:extLst>
  </p:cSld>
  <p:clrMapOvr>
    <a:masterClrMapping/>
  </p:clrMapOvr>
  <mc:AlternateContent xmlns:mc="http://schemas.openxmlformats.org/markup-compatibility/2006">
    <mc:Choice xmlns:p14="http://schemas.microsoft.com/office/powerpoint/2010/main" Requires="p14">
      <p:transition spd="slow" p14:dur="2000" advTm="100386"/>
    </mc:Choice>
    <mc:Fallback>
      <p:transition spd="slow" advTm="10038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304800"/>
            <a:ext cx="9108504" cy="43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Understanding Inverse Procedural Modeling</a:t>
            </a:r>
            <a:endParaRPr lang="en-US" dirty="0"/>
          </a:p>
        </p:txBody>
      </p:sp>
      <p:sp>
        <p:nvSpPr>
          <p:cNvPr id="3" name="Text Placeholder 2"/>
          <p:cNvSpPr>
            <a:spLocks noGrp="1"/>
          </p:cNvSpPr>
          <p:nvPr>
            <p:ph type="body" idx="1"/>
          </p:nvPr>
        </p:nvSpPr>
        <p:spPr/>
        <p:txBody>
          <a:bodyPr/>
          <a:lstStyle/>
          <a:p>
            <a:r>
              <a:rPr lang="en-US" dirty="0" smtClean="0"/>
              <a:t>Part II</a:t>
            </a:r>
            <a:endParaRPr lang="en-US" dirty="0"/>
          </a:p>
        </p:txBody>
      </p:sp>
    </p:spTree>
    <p:extLst>
      <p:ext uri="{BB962C8B-B14F-4D97-AF65-F5344CB8AC3E}">
        <p14:creationId xmlns:p14="http://schemas.microsoft.com/office/powerpoint/2010/main" val="830215494"/>
      </p:ext>
    </p:extLst>
  </p:cSld>
  <p:clrMapOvr>
    <a:masterClrMapping/>
  </p:clrMapOvr>
  <mc:AlternateContent xmlns:mc="http://schemas.openxmlformats.org/markup-compatibility/2006">
    <mc:Choice xmlns:p14="http://schemas.microsoft.com/office/powerpoint/2010/main" Requires="p14">
      <p:transition spd="slow" p14:dur="2000" advTm="15361"/>
    </mc:Choice>
    <mc:Fallback>
      <p:transition spd="slow" advTm="1536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lstStyle/>
          <a:p>
            <a:r>
              <a:rPr lang="en-US" dirty="0" smtClean="0"/>
              <a:t>Compute rules, describing a class of similar models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err="1" smtClean="0"/>
              <a:t>Bokeloh</a:t>
            </a:r>
            <a:r>
              <a:rPr lang="en-US" sz="2000" dirty="0" smtClean="0"/>
              <a:t> et al. [2010]</a:t>
            </a:r>
          </a:p>
          <a:p>
            <a:endParaRPr lang="en-US" dirty="0"/>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1524000"/>
            <a:ext cx="9108504" cy="43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00200" y="4876800"/>
            <a:ext cx="7922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alibri" pitchFamily="34" charset="0"/>
              </a:defRPr>
            </a:lvl1pPr>
            <a:lvl2pPr marL="742950" indent="-285750" eaLnBrk="0" hangingPunct="0">
              <a:defRPr sz="2200" b="1">
                <a:solidFill>
                  <a:schemeClr val="tx1"/>
                </a:solidFill>
                <a:latin typeface="Calibri" pitchFamily="34" charset="0"/>
              </a:defRPr>
            </a:lvl2pPr>
            <a:lvl3pPr marL="1143000" indent="-228600" eaLnBrk="0" hangingPunct="0">
              <a:defRPr sz="2200" b="1">
                <a:solidFill>
                  <a:schemeClr val="tx1"/>
                </a:solidFill>
                <a:latin typeface="Calibri" pitchFamily="34" charset="0"/>
              </a:defRPr>
            </a:lvl3pPr>
            <a:lvl4pPr marL="1600200" indent="-228600" eaLnBrk="0" hangingPunct="0">
              <a:defRPr sz="2200" b="1">
                <a:solidFill>
                  <a:schemeClr val="tx1"/>
                </a:solidFill>
                <a:latin typeface="Calibri" pitchFamily="34" charset="0"/>
              </a:defRPr>
            </a:lvl4pPr>
            <a:lvl5pPr marL="2057400" indent="-228600" eaLnBrk="0" hangingPunct="0">
              <a:defRPr sz="2200" b="1">
                <a:solidFill>
                  <a:schemeClr val="tx1"/>
                </a:solidFill>
                <a:latin typeface="Calibri" pitchFamily="34" charset="0"/>
              </a:defRPr>
            </a:lvl5pPr>
            <a:lvl6pPr marL="2514600" indent="-228600" algn="r" eaLnBrk="0" fontAlgn="base" hangingPunct="0">
              <a:spcBef>
                <a:spcPct val="0"/>
              </a:spcBef>
              <a:spcAft>
                <a:spcPct val="0"/>
              </a:spcAft>
              <a:defRPr sz="2200" b="1">
                <a:solidFill>
                  <a:schemeClr val="tx1"/>
                </a:solidFill>
                <a:latin typeface="Calibri" pitchFamily="34" charset="0"/>
              </a:defRPr>
            </a:lvl6pPr>
            <a:lvl7pPr marL="2971800" indent="-228600" algn="r" eaLnBrk="0" fontAlgn="base" hangingPunct="0">
              <a:spcBef>
                <a:spcPct val="0"/>
              </a:spcBef>
              <a:spcAft>
                <a:spcPct val="0"/>
              </a:spcAft>
              <a:defRPr sz="2200" b="1">
                <a:solidFill>
                  <a:schemeClr val="tx1"/>
                </a:solidFill>
                <a:latin typeface="Calibri" pitchFamily="34" charset="0"/>
              </a:defRPr>
            </a:lvl7pPr>
            <a:lvl8pPr marL="3429000" indent="-228600" algn="r" eaLnBrk="0" fontAlgn="base" hangingPunct="0">
              <a:spcBef>
                <a:spcPct val="0"/>
              </a:spcBef>
              <a:spcAft>
                <a:spcPct val="0"/>
              </a:spcAft>
              <a:defRPr sz="2200" b="1">
                <a:solidFill>
                  <a:schemeClr val="tx1"/>
                </a:solidFill>
                <a:latin typeface="Calibri" pitchFamily="34" charset="0"/>
              </a:defRPr>
            </a:lvl8pPr>
            <a:lvl9pPr marL="3886200" indent="-228600" algn="r" eaLnBrk="0" fontAlgn="base" hangingPunct="0">
              <a:spcBef>
                <a:spcPct val="0"/>
              </a:spcBef>
              <a:spcAft>
                <a:spcPct val="0"/>
              </a:spcAft>
              <a:defRPr sz="2200" b="1">
                <a:solidFill>
                  <a:schemeClr val="tx1"/>
                </a:solidFill>
                <a:latin typeface="Calibri" pitchFamily="34" charset="0"/>
              </a:defRPr>
            </a:lvl9pPr>
          </a:lstStyle>
          <a:p>
            <a:pPr algn="l" eaLnBrk="1" hangingPunct="1"/>
            <a:r>
              <a:rPr lang="en-US" b="0" dirty="0">
                <a:solidFill>
                  <a:srgbClr val="C00000"/>
                </a:solidFill>
              </a:rPr>
              <a:t>Input</a:t>
            </a:r>
          </a:p>
        </p:txBody>
      </p:sp>
      <p:sp>
        <p:nvSpPr>
          <p:cNvPr id="7" name="TextBox 6"/>
          <p:cNvSpPr txBox="1">
            <a:spLocks noChangeArrowheads="1"/>
          </p:cNvSpPr>
          <p:nvPr/>
        </p:nvSpPr>
        <p:spPr bwMode="auto">
          <a:xfrm>
            <a:off x="7696200" y="3600450"/>
            <a:ext cx="10038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alibri" pitchFamily="34" charset="0"/>
              </a:defRPr>
            </a:lvl1pPr>
            <a:lvl2pPr marL="742950" indent="-285750" eaLnBrk="0" hangingPunct="0">
              <a:defRPr sz="2200" b="1">
                <a:solidFill>
                  <a:schemeClr val="tx1"/>
                </a:solidFill>
                <a:latin typeface="Calibri" pitchFamily="34" charset="0"/>
              </a:defRPr>
            </a:lvl2pPr>
            <a:lvl3pPr marL="1143000" indent="-228600" eaLnBrk="0" hangingPunct="0">
              <a:defRPr sz="2200" b="1">
                <a:solidFill>
                  <a:schemeClr val="tx1"/>
                </a:solidFill>
                <a:latin typeface="Calibri" pitchFamily="34" charset="0"/>
              </a:defRPr>
            </a:lvl3pPr>
            <a:lvl4pPr marL="1600200" indent="-228600" eaLnBrk="0" hangingPunct="0">
              <a:defRPr sz="2200" b="1">
                <a:solidFill>
                  <a:schemeClr val="tx1"/>
                </a:solidFill>
                <a:latin typeface="Calibri" pitchFamily="34" charset="0"/>
              </a:defRPr>
            </a:lvl4pPr>
            <a:lvl5pPr marL="2057400" indent="-228600" eaLnBrk="0" hangingPunct="0">
              <a:defRPr sz="2200" b="1">
                <a:solidFill>
                  <a:schemeClr val="tx1"/>
                </a:solidFill>
                <a:latin typeface="Calibri" pitchFamily="34" charset="0"/>
              </a:defRPr>
            </a:lvl5pPr>
            <a:lvl6pPr marL="2514600" indent="-228600" algn="r" eaLnBrk="0" fontAlgn="base" hangingPunct="0">
              <a:spcBef>
                <a:spcPct val="0"/>
              </a:spcBef>
              <a:spcAft>
                <a:spcPct val="0"/>
              </a:spcAft>
              <a:defRPr sz="2200" b="1">
                <a:solidFill>
                  <a:schemeClr val="tx1"/>
                </a:solidFill>
                <a:latin typeface="Calibri" pitchFamily="34" charset="0"/>
              </a:defRPr>
            </a:lvl6pPr>
            <a:lvl7pPr marL="2971800" indent="-228600" algn="r" eaLnBrk="0" fontAlgn="base" hangingPunct="0">
              <a:spcBef>
                <a:spcPct val="0"/>
              </a:spcBef>
              <a:spcAft>
                <a:spcPct val="0"/>
              </a:spcAft>
              <a:defRPr sz="2200" b="1">
                <a:solidFill>
                  <a:schemeClr val="tx1"/>
                </a:solidFill>
                <a:latin typeface="Calibri" pitchFamily="34" charset="0"/>
              </a:defRPr>
            </a:lvl7pPr>
            <a:lvl8pPr marL="3429000" indent="-228600" algn="r" eaLnBrk="0" fontAlgn="base" hangingPunct="0">
              <a:spcBef>
                <a:spcPct val="0"/>
              </a:spcBef>
              <a:spcAft>
                <a:spcPct val="0"/>
              </a:spcAft>
              <a:defRPr sz="2200" b="1">
                <a:solidFill>
                  <a:schemeClr val="tx1"/>
                </a:solidFill>
                <a:latin typeface="Calibri" pitchFamily="34" charset="0"/>
              </a:defRPr>
            </a:lvl8pPr>
            <a:lvl9pPr marL="3886200" indent="-228600" algn="r" eaLnBrk="0" fontAlgn="base" hangingPunct="0">
              <a:spcBef>
                <a:spcPct val="0"/>
              </a:spcBef>
              <a:spcAft>
                <a:spcPct val="0"/>
              </a:spcAft>
              <a:defRPr sz="2200" b="1">
                <a:solidFill>
                  <a:schemeClr val="tx1"/>
                </a:solidFill>
                <a:latin typeface="Calibri" pitchFamily="34" charset="0"/>
              </a:defRPr>
            </a:lvl9pPr>
          </a:lstStyle>
          <a:p>
            <a:pPr algn="l" eaLnBrk="1" hangingPunct="1"/>
            <a:r>
              <a:rPr lang="en-US" b="0" dirty="0">
                <a:solidFill>
                  <a:schemeClr val="tx2">
                    <a:lumMod val="65000"/>
                    <a:lumOff val="35000"/>
                  </a:schemeClr>
                </a:solidFill>
              </a:rPr>
              <a:t>Output</a:t>
            </a:r>
          </a:p>
        </p:txBody>
      </p:sp>
    </p:spTree>
    <p:extLst>
      <p:ext uri="{BB962C8B-B14F-4D97-AF65-F5344CB8AC3E}">
        <p14:creationId xmlns:p14="http://schemas.microsoft.com/office/powerpoint/2010/main" val="876917034"/>
      </p:ext>
    </p:extLst>
  </p:cSld>
  <p:clrMapOvr>
    <a:masterClrMapping/>
  </p:clrMapOvr>
  <mc:AlternateContent xmlns:mc="http://schemas.openxmlformats.org/markup-compatibility/2006">
    <mc:Choice xmlns:p14="http://schemas.microsoft.com/office/powerpoint/2010/main" Requires="p14">
      <p:transition spd="slow" p14:dur="2000" advTm="28645"/>
    </mc:Choice>
    <mc:Fallback>
      <p:transition spd="slow" advTm="2864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solidFill>
                          <a:srgbClr val="FF0000"/>
                        </a:solidFill>
                        <a:latin typeface="Cambria Math"/>
                      </a:rPr>
                      <m:t>𝑟</m:t>
                    </m:r>
                  </m:oMath>
                </a14:m>
                <a:r>
                  <a:rPr lang="en-US" dirty="0" smtClean="0"/>
                  <a:t>-Similarity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2632" b="-35789"/>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marL="342900" lvl="1" indent="-342900">
              <a:buClr>
                <a:srgbClr val="336699"/>
              </a:buClr>
              <a:buFont typeface="Wingdings" pitchFamily="2" charset="2"/>
              <a:buChar char="§"/>
            </a:pPr>
            <a:r>
              <a:rPr lang="en-US" sz="2800" dirty="0"/>
              <a:t>Local neighborhoods match </a:t>
            </a:r>
            <a:r>
              <a:rPr lang="en-US" sz="2800" dirty="0" smtClean="0"/>
              <a:t>exemplar</a:t>
            </a:r>
            <a:br>
              <a:rPr lang="en-US" sz="2800" dirty="0" smtClean="0"/>
            </a:br>
            <a:endParaRPr lang="en-US" sz="2800" dirty="0" smtClean="0"/>
          </a:p>
          <a:p>
            <a:pPr marL="342900" lvl="1" indent="-342900">
              <a:buClr>
                <a:srgbClr val="336699"/>
              </a:buClr>
              <a:buFont typeface="Wingdings" pitchFamily="2" charset="2"/>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1524000"/>
            <a:ext cx="9108504" cy="43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00200" y="4876800"/>
            <a:ext cx="7922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alibri" pitchFamily="34" charset="0"/>
              </a:defRPr>
            </a:lvl1pPr>
            <a:lvl2pPr marL="742950" indent="-285750" eaLnBrk="0" hangingPunct="0">
              <a:defRPr sz="2200" b="1">
                <a:solidFill>
                  <a:schemeClr val="tx1"/>
                </a:solidFill>
                <a:latin typeface="Calibri" pitchFamily="34" charset="0"/>
              </a:defRPr>
            </a:lvl2pPr>
            <a:lvl3pPr marL="1143000" indent="-228600" eaLnBrk="0" hangingPunct="0">
              <a:defRPr sz="2200" b="1">
                <a:solidFill>
                  <a:schemeClr val="tx1"/>
                </a:solidFill>
                <a:latin typeface="Calibri" pitchFamily="34" charset="0"/>
              </a:defRPr>
            </a:lvl3pPr>
            <a:lvl4pPr marL="1600200" indent="-228600" eaLnBrk="0" hangingPunct="0">
              <a:defRPr sz="2200" b="1">
                <a:solidFill>
                  <a:schemeClr val="tx1"/>
                </a:solidFill>
                <a:latin typeface="Calibri" pitchFamily="34" charset="0"/>
              </a:defRPr>
            </a:lvl4pPr>
            <a:lvl5pPr marL="2057400" indent="-228600" eaLnBrk="0" hangingPunct="0">
              <a:defRPr sz="2200" b="1">
                <a:solidFill>
                  <a:schemeClr val="tx1"/>
                </a:solidFill>
                <a:latin typeface="Calibri" pitchFamily="34" charset="0"/>
              </a:defRPr>
            </a:lvl5pPr>
            <a:lvl6pPr marL="2514600" indent="-228600" algn="r" eaLnBrk="0" fontAlgn="base" hangingPunct="0">
              <a:spcBef>
                <a:spcPct val="0"/>
              </a:spcBef>
              <a:spcAft>
                <a:spcPct val="0"/>
              </a:spcAft>
              <a:defRPr sz="2200" b="1">
                <a:solidFill>
                  <a:schemeClr val="tx1"/>
                </a:solidFill>
                <a:latin typeface="Calibri" pitchFamily="34" charset="0"/>
              </a:defRPr>
            </a:lvl6pPr>
            <a:lvl7pPr marL="2971800" indent="-228600" algn="r" eaLnBrk="0" fontAlgn="base" hangingPunct="0">
              <a:spcBef>
                <a:spcPct val="0"/>
              </a:spcBef>
              <a:spcAft>
                <a:spcPct val="0"/>
              </a:spcAft>
              <a:defRPr sz="2200" b="1">
                <a:solidFill>
                  <a:schemeClr val="tx1"/>
                </a:solidFill>
                <a:latin typeface="Calibri" pitchFamily="34" charset="0"/>
              </a:defRPr>
            </a:lvl7pPr>
            <a:lvl8pPr marL="3429000" indent="-228600" algn="r" eaLnBrk="0" fontAlgn="base" hangingPunct="0">
              <a:spcBef>
                <a:spcPct val="0"/>
              </a:spcBef>
              <a:spcAft>
                <a:spcPct val="0"/>
              </a:spcAft>
              <a:defRPr sz="2200" b="1">
                <a:solidFill>
                  <a:schemeClr val="tx1"/>
                </a:solidFill>
                <a:latin typeface="Calibri" pitchFamily="34" charset="0"/>
              </a:defRPr>
            </a:lvl8pPr>
            <a:lvl9pPr marL="3886200" indent="-228600" algn="r" eaLnBrk="0" fontAlgn="base" hangingPunct="0">
              <a:spcBef>
                <a:spcPct val="0"/>
              </a:spcBef>
              <a:spcAft>
                <a:spcPct val="0"/>
              </a:spcAft>
              <a:defRPr sz="2200" b="1">
                <a:solidFill>
                  <a:schemeClr val="tx1"/>
                </a:solidFill>
                <a:latin typeface="Calibri" pitchFamily="34" charset="0"/>
              </a:defRPr>
            </a:lvl9pPr>
          </a:lstStyle>
          <a:p>
            <a:pPr algn="l" eaLnBrk="1" hangingPunct="1"/>
            <a:r>
              <a:rPr lang="en-US" b="0" dirty="0">
                <a:solidFill>
                  <a:srgbClr val="C00000"/>
                </a:solidFill>
              </a:rPr>
              <a:t>Input</a:t>
            </a:r>
          </a:p>
        </p:txBody>
      </p:sp>
      <p:sp>
        <p:nvSpPr>
          <p:cNvPr id="7" name="Oval 6"/>
          <p:cNvSpPr/>
          <p:nvPr/>
        </p:nvSpPr>
        <p:spPr>
          <a:xfrm>
            <a:off x="5029200" y="3124200"/>
            <a:ext cx="557914" cy="533400"/>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25941" y="2526254"/>
            <a:ext cx="346696" cy="356778"/>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3685399"/>
            <a:ext cx="520042" cy="535168"/>
          </a:xfrm>
          <a:prstGeom prst="ellipse">
            <a:avLst/>
          </a:prstGeom>
          <a:noFill/>
          <a:ln>
            <a:solidFill>
              <a:schemeClr val="tx1"/>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215573" y="2819400"/>
            <a:ext cx="2210368" cy="990600"/>
          </a:xfrm>
          <a:prstGeom prst="straightConnector1">
            <a:avLst/>
          </a:prstGeom>
          <a:ln w="38100">
            <a:solidFill>
              <a:schemeClr val="tx1"/>
            </a:solidFill>
            <a:headEnd type="none" w="med" len="med"/>
            <a:tailEnd type="triangle" w="med" len="med"/>
          </a:ln>
          <a:effectLst>
            <a:glow rad="101600">
              <a:srgbClr val="FFFFFF">
                <a:alpha val="60000"/>
              </a:srgb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96302" y="2743200"/>
            <a:ext cx="2438538" cy="973254"/>
          </a:xfrm>
          <a:prstGeom prst="straightConnector1">
            <a:avLst/>
          </a:prstGeom>
          <a:ln w="38100">
            <a:solidFill>
              <a:schemeClr val="tx1"/>
            </a:solidFill>
            <a:headEnd type="none" w="med" len="med"/>
            <a:tailEnd type="triangle" w="med" len="med"/>
          </a:ln>
          <a:effectLst>
            <a:glow rad="101600">
              <a:srgbClr val="FFFFFF">
                <a:alpha val="6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423310" y="1905000"/>
                <a:ext cx="1262205" cy="461665"/>
              </a:xfrm>
              <a:prstGeom prst="rect">
                <a:avLst/>
              </a:prstGeom>
              <a:noFill/>
            </p:spPr>
            <p:txBody>
              <a:bodyPr wrap="none" rtlCol="0">
                <a:spAutoFit/>
              </a:bodyPr>
              <a:lstStyle/>
              <a:p>
                <a:r>
                  <a:rPr lang="en-US" sz="2400" i="1" dirty="0" smtClean="0"/>
                  <a:t>radius </a:t>
                </a:r>
                <a14:m>
                  <m:oMath xmlns:m="http://schemas.openxmlformats.org/officeDocument/2006/math">
                    <m:r>
                      <a:rPr lang="en-US" sz="2400" i="1" smtClean="0">
                        <a:solidFill>
                          <a:srgbClr val="FF0000"/>
                        </a:solidFill>
                        <a:latin typeface="Cambria Math"/>
                      </a:rPr>
                      <m:t>𝑟</m:t>
                    </m:r>
                  </m:oMath>
                </a14:m>
                <a:endParaRPr lang="en-US" sz="2400" i="1"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23310" y="1905000"/>
                <a:ext cx="1262205" cy="461665"/>
              </a:xfrm>
              <a:prstGeom prst="rect">
                <a:avLst/>
              </a:prstGeom>
              <a:blipFill rotWithShape="1">
                <a:blip r:embed="rId5"/>
                <a:stretch>
                  <a:fillRect l="-7729" t="-933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270057" y="3725979"/>
                <a:ext cx="1262205" cy="461665"/>
              </a:xfrm>
              <a:prstGeom prst="rect">
                <a:avLst/>
              </a:prstGeom>
              <a:noFill/>
            </p:spPr>
            <p:txBody>
              <a:bodyPr wrap="none" rtlCol="0">
                <a:spAutoFit/>
              </a:bodyPr>
              <a:lstStyle/>
              <a:p>
                <a:r>
                  <a:rPr lang="en-US" sz="2400" i="1" dirty="0" smtClean="0"/>
                  <a:t>radius </a:t>
                </a:r>
                <a14:m>
                  <m:oMath xmlns:m="http://schemas.openxmlformats.org/officeDocument/2006/math">
                    <m:r>
                      <a:rPr lang="en-US" sz="2400" i="1" smtClean="0">
                        <a:solidFill>
                          <a:srgbClr val="FF0000"/>
                        </a:solidFill>
                        <a:latin typeface="Cambria Math"/>
                      </a:rPr>
                      <m:t>𝑟</m:t>
                    </m:r>
                  </m:oMath>
                </a14:m>
                <a:endParaRPr lang="en-US" sz="2400" i="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270057" y="3725979"/>
                <a:ext cx="1262205" cy="461665"/>
              </a:xfrm>
              <a:prstGeom prst="rect">
                <a:avLst/>
              </a:prstGeom>
              <a:blipFill rotWithShape="1">
                <a:blip r:embed="rId8"/>
                <a:stretch>
                  <a:fillRect l="-7729" t="-9211" b="-30263"/>
                </a:stretch>
              </a:blipFill>
            </p:spPr>
            <p:txBody>
              <a:bodyPr/>
              <a:lstStyle/>
              <a:p>
                <a:r>
                  <a:rPr lang="en-US">
                    <a:noFill/>
                  </a:rPr>
                  <a:t> </a:t>
                </a:r>
              </a:p>
            </p:txBody>
          </p:sp>
        </mc:Fallback>
      </mc:AlternateContent>
      <p:sp>
        <p:nvSpPr>
          <p:cNvPr id="16" name="Oval 15"/>
          <p:cNvSpPr/>
          <p:nvPr/>
        </p:nvSpPr>
        <p:spPr>
          <a:xfrm>
            <a:off x="3581400" y="4092712"/>
            <a:ext cx="641601" cy="631688"/>
          </a:xfrm>
          <a:prstGeom prst="ellipse">
            <a:avLst/>
          </a:prstGeom>
          <a:noFill/>
          <a:ln>
            <a:solidFill>
              <a:schemeClr val="tx1"/>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29079" y="3557544"/>
            <a:ext cx="520042" cy="535168"/>
          </a:xfrm>
          <a:prstGeom prst="ellipse">
            <a:avLst/>
          </a:prstGeom>
          <a:noFill/>
          <a:ln>
            <a:solidFill>
              <a:schemeClr val="tx1"/>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81531" y="2380297"/>
            <a:ext cx="433369" cy="445973"/>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4223002" y="3581400"/>
            <a:ext cx="806198" cy="639167"/>
          </a:xfrm>
          <a:prstGeom prst="straightConnector1">
            <a:avLst/>
          </a:prstGeom>
          <a:ln w="38100">
            <a:solidFill>
              <a:schemeClr val="tx1"/>
            </a:solidFill>
            <a:headEnd type="none" w="med" len="med"/>
            <a:tailEnd type="triangle" w="med" len="med"/>
          </a:ln>
          <a:effectLst>
            <a:glow rad="101600">
              <a:srgbClr val="FFFFFF">
                <a:alpha val="6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141534" y="1749614"/>
                <a:ext cx="1262205" cy="461665"/>
              </a:xfrm>
              <a:prstGeom prst="rect">
                <a:avLst/>
              </a:prstGeom>
              <a:noFill/>
            </p:spPr>
            <p:txBody>
              <a:bodyPr wrap="none" rtlCol="0">
                <a:spAutoFit/>
              </a:bodyPr>
              <a:lstStyle/>
              <a:p>
                <a:r>
                  <a:rPr lang="en-US" sz="2400" i="1" dirty="0" smtClean="0"/>
                  <a:t>radius </a:t>
                </a:r>
                <a14:m>
                  <m:oMath xmlns:m="http://schemas.openxmlformats.org/officeDocument/2006/math">
                    <m:r>
                      <a:rPr lang="en-US" sz="2400" i="1" smtClean="0">
                        <a:solidFill>
                          <a:srgbClr val="FF0000"/>
                        </a:solidFill>
                        <a:latin typeface="Cambria Math"/>
                      </a:rPr>
                      <m:t>𝑟</m:t>
                    </m:r>
                  </m:oMath>
                </a14:m>
                <a:endParaRPr lang="en-US" sz="2400" i="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141534" y="1749614"/>
                <a:ext cx="1262205" cy="461665"/>
              </a:xfrm>
              <a:prstGeom prst="rect">
                <a:avLst/>
              </a:prstGeom>
              <a:blipFill rotWithShape="1">
                <a:blip r:embed="rId9"/>
                <a:stretch>
                  <a:fillRect l="-7246" t="-9211" b="-30263"/>
                </a:stretch>
              </a:blipFill>
            </p:spPr>
            <p:txBody>
              <a:bodyPr/>
              <a:lstStyle/>
              <a:p>
                <a:r>
                  <a:rPr lang="en-US">
                    <a:noFill/>
                  </a:rPr>
                  <a:t> </a:t>
                </a:r>
              </a:p>
            </p:txBody>
          </p:sp>
        </mc:Fallback>
      </mc:AlternateContent>
      <p:sp>
        <p:nvSpPr>
          <p:cNvPr id="20" name="TextBox 19"/>
          <p:cNvSpPr txBox="1">
            <a:spLocks noChangeArrowheads="1"/>
          </p:cNvSpPr>
          <p:nvPr/>
        </p:nvSpPr>
        <p:spPr bwMode="auto">
          <a:xfrm>
            <a:off x="7696200" y="3600450"/>
            <a:ext cx="10038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alibri" pitchFamily="34" charset="0"/>
              </a:defRPr>
            </a:lvl1pPr>
            <a:lvl2pPr marL="742950" indent="-285750" eaLnBrk="0" hangingPunct="0">
              <a:defRPr sz="2200" b="1">
                <a:solidFill>
                  <a:schemeClr val="tx1"/>
                </a:solidFill>
                <a:latin typeface="Calibri" pitchFamily="34" charset="0"/>
              </a:defRPr>
            </a:lvl2pPr>
            <a:lvl3pPr marL="1143000" indent="-228600" eaLnBrk="0" hangingPunct="0">
              <a:defRPr sz="2200" b="1">
                <a:solidFill>
                  <a:schemeClr val="tx1"/>
                </a:solidFill>
                <a:latin typeface="Calibri" pitchFamily="34" charset="0"/>
              </a:defRPr>
            </a:lvl3pPr>
            <a:lvl4pPr marL="1600200" indent="-228600" eaLnBrk="0" hangingPunct="0">
              <a:defRPr sz="2200" b="1">
                <a:solidFill>
                  <a:schemeClr val="tx1"/>
                </a:solidFill>
                <a:latin typeface="Calibri" pitchFamily="34" charset="0"/>
              </a:defRPr>
            </a:lvl4pPr>
            <a:lvl5pPr marL="2057400" indent="-228600" eaLnBrk="0" hangingPunct="0">
              <a:defRPr sz="2200" b="1">
                <a:solidFill>
                  <a:schemeClr val="tx1"/>
                </a:solidFill>
                <a:latin typeface="Calibri" pitchFamily="34" charset="0"/>
              </a:defRPr>
            </a:lvl5pPr>
            <a:lvl6pPr marL="2514600" indent="-228600" algn="r" eaLnBrk="0" fontAlgn="base" hangingPunct="0">
              <a:spcBef>
                <a:spcPct val="0"/>
              </a:spcBef>
              <a:spcAft>
                <a:spcPct val="0"/>
              </a:spcAft>
              <a:defRPr sz="2200" b="1">
                <a:solidFill>
                  <a:schemeClr val="tx1"/>
                </a:solidFill>
                <a:latin typeface="Calibri" pitchFamily="34" charset="0"/>
              </a:defRPr>
            </a:lvl6pPr>
            <a:lvl7pPr marL="2971800" indent="-228600" algn="r" eaLnBrk="0" fontAlgn="base" hangingPunct="0">
              <a:spcBef>
                <a:spcPct val="0"/>
              </a:spcBef>
              <a:spcAft>
                <a:spcPct val="0"/>
              </a:spcAft>
              <a:defRPr sz="2200" b="1">
                <a:solidFill>
                  <a:schemeClr val="tx1"/>
                </a:solidFill>
                <a:latin typeface="Calibri" pitchFamily="34" charset="0"/>
              </a:defRPr>
            </a:lvl7pPr>
            <a:lvl8pPr marL="3429000" indent="-228600" algn="r" eaLnBrk="0" fontAlgn="base" hangingPunct="0">
              <a:spcBef>
                <a:spcPct val="0"/>
              </a:spcBef>
              <a:spcAft>
                <a:spcPct val="0"/>
              </a:spcAft>
              <a:defRPr sz="2200" b="1">
                <a:solidFill>
                  <a:schemeClr val="tx1"/>
                </a:solidFill>
                <a:latin typeface="Calibri" pitchFamily="34" charset="0"/>
              </a:defRPr>
            </a:lvl8pPr>
            <a:lvl9pPr marL="3886200" indent="-228600" algn="r" eaLnBrk="0" fontAlgn="base" hangingPunct="0">
              <a:spcBef>
                <a:spcPct val="0"/>
              </a:spcBef>
              <a:spcAft>
                <a:spcPct val="0"/>
              </a:spcAft>
              <a:defRPr sz="2200" b="1">
                <a:solidFill>
                  <a:schemeClr val="tx1"/>
                </a:solidFill>
                <a:latin typeface="Calibri" pitchFamily="34" charset="0"/>
              </a:defRPr>
            </a:lvl9pPr>
          </a:lstStyle>
          <a:p>
            <a:pPr algn="l" eaLnBrk="1" hangingPunct="1"/>
            <a:r>
              <a:rPr lang="en-US" b="0" dirty="0">
                <a:solidFill>
                  <a:schemeClr val="tx2">
                    <a:lumMod val="65000"/>
                    <a:lumOff val="35000"/>
                  </a:schemeClr>
                </a:solidFill>
              </a:rPr>
              <a:t>Output</a:t>
            </a:r>
          </a:p>
        </p:txBody>
      </p:sp>
    </p:spTree>
    <p:extLst>
      <p:ext uri="{BB962C8B-B14F-4D97-AF65-F5344CB8AC3E}">
        <p14:creationId xmlns:p14="http://schemas.microsoft.com/office/powerpoint/2010/main" val="27263160"/>
      </p:ext>
    </p:extLst>
  </p:cSld>
  <p:clrMapOvr>
    <a:masterClrMapping/>
  </p:clrMapOvr>
  <mc:AlternateContent xmlns:mc="http://schemas.openxmlformats.org/markup-compatibility/2006">
    <mc:Choice xmlns:p14="http://schemas.microsoft.com/office/powerpoint/2010/main" Requires="p14">
      <p:transition spd="slow" p14:dur="2000" advTm="22853"/>
    </mc:Choice>
    <mc:Fallback>
      <p:transition spd="slow" advTm="2285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ocuments\My Papers\TheSpaceOfRSimilarObjects\Talk\screenshot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5104762" cy="51047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solidFill>
                          <a:srgbClr val="FF0000"/>
                        </a:solidFill>
                        <a:latin typeface="Cambria Math"/>
                      </a:rPr>
                      <m:t>𝑟</m:t>
                    </m:r>
                  </m:oMath>
                </a14:m>
                <a:r>
                  <a:rPr lang="en-US" dirty="0" smtClean="0"/>
                  <a:t>-Symmetry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t="-12632" b="-3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Correspondence set</a:t>
                </a:r>
              </a:p>
              <a:p>
                <a:pPr lvl="1"/>
                <a14:m>
                  <m:oMath xmlns:m="http://schemas.openxmlformats.org/officeDocument/2006/math">
                    <m:r>
                      <a:rPr lang="en-US" i="1" smtClean="0">
                        <a:solidFill>
                          <a:schemeClr val="tx1"/>
                        </a:solidFill>
                        <a:latin typeface="Cambria Math"/>
                      </a:rPr>
                      <m:t>𝑟</m:t>
                    </m:r>
                  </m:oMath>
                </a14:m>
                <a:r>
                  <a:rPr lang="en-US" dirty="0" smtClean="0"/>
                  <a:t>-Symmetry w.r.t. rigid transformations</a:t>
                </a:r>
              </a:p>
              <a:p>
                <a:pPr lvl="1"/>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𝑦</m:t>
                    </m:r>
                  </m:oMath>
                </a14:m>
                <a:r>
                  <a:rPr lang="en-US" dirty="0" smtClean="0"/>
                  <a:t> if the r-neighborhoods match</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1133" t="-900"/>
                </a:stretch>
              </a:blipFill>
            </p:spPr>
            <p:txBody>
              <a:bodyPr/>
              <a:lstStyle/>
              <a:p>
                <a:r>
                  <a:rPr lang="en-US">
                    <a:noFill/>
                  </a:rPr>
                  <a:t> </a:t>
                </a:r>
              </a:p>
            </p:txBody>
          </p:sp>
        </mc:Fallback>
      </mc:AlternateContent>
      <p:sp>
        <p:nvSpPr>
          <p:cNvPr id="5" name="Oval 4"/>
          <p:cNvSpPr/>
          <p:nvPr/>
        </p:nvSpPr>
        <p:spPr>
          <a:xfrm>
            <a:off x="5890260" y="2590800"/>
            <a:ext cx="433369" cy="445973"/>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61585" y="5151120"/>
            <a:ext cx="433369" cy="445973"/>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72459" y="4152900"/>
            <a:ext cx="433369" cy="445973"/>
          </a:xfrm>
          <a:prstGeom prst="ellipse">
            <a:avLst/>
          </a:prstGeom>
          <a:noFill/>
          <a:ln>
            <a:solidFill>
              <a:srgbClr val="FF0000"/>
            </a:solidFill>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auto">
          <a:xfrm>
            <a:off x="6084086" y="2790928"/>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9" name="Oval 8"/>
          <p:cNvSpPr/>
          <p:nvPr/>
        </p:nvSpPr>
        <p:spPr bwMode="auto">
          <a:xfrm>
            <a:off x="3343425" y="4330168"/>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0" name="Oval 9"/>
          <p:cNvSpPr/>
          <p:nvPr/>
        </p:nvSpPr>
        <p:spPr bwMode="auto">
          <a:xfrm>
            <a:off x="5255411" y="5351248"/>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55307174"/>
      </p:ext>
    </p:extLst>
  </p:cSld>
  <p:clrMapOvr>
    <a:masterClrMapping/>
  </p:clrMapOvr>
  <mc:AlternateContent xmlns:mc="http://schemas.openxmlformats.org/markup-compatibility/2006">
    <mc:Choice xmlns:p14="http://schemas.microsoft.com/office/powerpoint/2010/main" Requires="p14">
      <p:transition spd="slow" p14:dur="2000" advTm="27634"/>
    </mc:Choice>
    <mc:Fallback>
      <p:transition spd="slow" advTm="2763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D:\Documents\My Papers\TheSpaceOfRSimilarObjects\Talk\screenshot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5104762" cy="51047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a:rPr>
                      <m:t>𝑟</m:t>
                    </m:r>
                  </m:oMath>
                </a14:m>
                <a:r>
                  <a:rPr lang="en-US" dirty="0" smtClean="0"/>
                  <a:t>-Slippable points</a:t>
                </a:r>
              </a:p>
              <a:p>
                <a:pPr lvl="1"/>
                <a:r>
                  <a:rPr lang="en-US" dirty="0" smtClean="0"/>
                  <a:t>Infinitely many equivalent 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400" dirty="0" err="1" smtClean="0"/>
                  <a:t>Gelfand</a:t>
                </a:r>
                <a:r>
                  <a:rPr lang="en-US" sz="2400" dirty="0" smtClean="0"/>
                  <a:t> and </a:t>
                </a:r>
                <a:r>
                  <a:rPr lang="en-US" sz="2400" dirty="0" err="1" smtClean="0"/>
                  <a:t>Guibas</a:t>
                </a:r>
                <a:r>
                  <a:rPr lang="en-US" sz="2400" dirty="0" smtClean="0"/>
                  <a:t> [2004]</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897" t="-900" b="-80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Continuous Symmetries</a:t>
            </a:r>
            <a:endParaRPr lang="en-US" dirty="0"/>
          </a:p>
        </p:txBody>
      </p:sp>
      <p:sp>
        <p:nvSpPr>
          <p:cNvPr id="6" name="Oval 5"/>
          <p:cNvSpPr/>
          <p:nvPr/>
        </p:nvSpPr>
        <p:spPr>
          <a:xfrm rot="366130">
            <a:off x="5562566" y="3184257"/>
            <a:ext cx="396122" cy="390139"/>
          </a:xfrm>
          <a:prstGeom prst="ellipse">
            <a:avLst/>
          </a:prstGeom>
          <a:noFill/>
          <a:ln>
            <a:solidFill>
              <a:srgbClr val="FF0000"/>
            </a:solidFill>
          </a:ln>
          <a:effectLst>
            <a:glow rad="381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bwMode="auto">
          <a:xfrm flipH="1">
            <a:off x="3657600" y="4114800"/>
            <a:ext cx="340520" cy="124181"/>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a:glow rad="38100">
              <a:schemeClr val="accent1">
                <a:alpha val="40000"/>
              </a:schemeClr>
            </a:glow>
          </a:effectLst>
        </p:spPr>
      </p:cxnSp>
      <p:cxnSp>
        <p:nvCxnSpPr>
          <p:cNvPr id="14" name="Straight Arrow Connector 13"/>
          <p:cNvCxnSpPr/>
          <p:nvPr/>
        </p:nvCxnSpPr>
        <p:spPr bwMode="auto">
          <a:xfrm flipV="1">
            <a:off x="4617925" y="3737370"/>
            <a:ext cx="411275" cy="143677"/>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a:glow rad="38100">
              <a:schemeClr val="accent1">
                <a:alpha val="40000"/>
              </a:schemeClr>
            </a:glow>
          </a:effectLst>
        </p:spPr>
      </p:cxnSp>
      <p:cxnSp>
        <p:nvCxnSpPr>
          <p:cNvPr id="21" name="Straight Arrow Connector 20"/>
          <p:cNvCxnSpPr/>
          <p:nvPr/>
        </p:nvCxnSpPr>
        <p:spPr bwMode="auto">
          <a:xfrm flipV="1">
            <a:off x="5774653" y="2897749"/>
            <a:ext cx="9525" cy="228601"/>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a:glow rad="38100">
              <a:schemeClr val="accent1">
                <a:alpha val="40000"/>
              </a:schemeClr>
            </a:glow>
          </a:effectLst>
        </p:spPr>
      </p:cxnSp>
      <p:cxnSp>
        <p:nvCxnSpPr>
          <p:cNvPr id="22" name="Straight Arrow Connector 21"/>
          <p:cNvCxnSpPr/>
          <p:nvPr/>
        </p:nvCxnSpPr>
        <p:spPr bwMode="auto">
          <a:xfrm flipH="1" flipV="1">
            <a:off x="5181600" y="3181467"/>
            <a:ext cx="304800" cy="122542"/>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a:glow rad="38100">
              <a:schemeClr val="accent1">
                <a:alpha val="40000"/>
              </a:schemeClr>
            </a:glow>
          </a:effectLst>
        </p:spPr>
      </p:cxnSp>
      <p:sp>
        <p:nvSpPr>
          <p:cNvPr id="11" name="Oval 10"/>
          <p:cNvSpPr/>
          <p:nvPr/>
        </p:nvSpPr>
        <p:spPr bwMode="auto">
          <a:xfrm>
            <a:off x="5738795" y="3356466"/>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2" name="Oval 11"/>
          <p:cNvSpPr/>
          <p:nvPr/>
        </p:nvSpPr>
        <p:spPr bwMode="auto">
          <a:xfrm>
            <a:off x="4291703" y="3979774"/>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grpSp>
        <p:nvGrpSpPr>
          <p:cNvPr id="56" name="Group 55"/>
          <p:cNvGrpSpPr/>
          <p:nvPr/>
        </p:nvGrpSpPr>
        <p:grpSpPr>
          <a:xfrm>
            <a:off x="4078247" y="3737370"/>
            <a:ext cx="511270" cy="484809"/>
            <a:chOff x="3886200" y="3802153"/>
            <a:chExt cx="511270" cy="484809"/>
          </a:xfrm>
          <a:effectLst>
            <a:glow rad="38100">
              <a:schemeClr val="accent3">
                <a:satMod val="175000"/>
                <a:alpha val="40000"/>
              </a:schemeClr>
            </a:glow>
          </a:effectLst>
        </p:grpSpPr>
        <p:sp>
          <p:nvSpPr>
            <p:cNvPr id="15" name="Arc 14"/>
            <p:cNvSpPr/>
            <p:nvPr/>
          </p:nvSpPr>
          <p:spPr bwMode="auto">
            <a:xfrm>
              <a:off x="3893280" y="3917740"/>
              <a:ext cx="504190" cy="369222"/>
            </a:xfrm>
            <a:prstGeom prst="arc">
              <a:avLst>
                <a:gd name="adj1" fmla="val 10241767"/>
                <a:gd name="adj2" fmla="val 19617976"/>
              </a:avLst>
            </a:prstGeom>
            <a:noFill/>
            <a:ln w="28575"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grpSp>
          <p:nvGrpSpPr>
            <p:cNvPr id="55" name="Group 54"/>
            <p:cNvGrpSpPr/>
            <p:nvPr/>
          </p:nvGrpSpPr>
          <p:grpSpPr>
            <a:xfrm>
              <a:off x="3886200" y="3802153"/>
              <a:ext cx="457199" cy="484809"/>
              <a:chOff x="3886200" y="3802153"/>
              <a:chExt cx="457199" cy="484809"/>
            </a:xfrm>
            <a:effectLst>
              <a:glow>
                <a:schemeClr val="accent3">
                  <a:satMod val="175000"/>
                  <a:alpha val="40000"/>
                </a:schemeClr>
              </a:glow>
            </a:effectLst>
          </p:grpSpPr>
          <p:sp>
            <p:nvSpPr>
              <p:cNvPr id="4" name="Arc 3"/>
              <p:cNvSpPr/>
              <p:nvPr/>
            </p:nvSpPr>
            <p:spPr bwMode="auto">
              <a:xfrm>
                <a:off x="3886200" y="3802153"/>
                <a:ext cx="457199" cy="484809"/>
              </a:xfrm>
              <a:prstGeom prst="arc">
                <a:avLst>
                  <a:gd name="adj1" fmla="val 21070110"/>
                  <a:gd name="adj2" fmla="val 9215610"/>
                </a:avLst>
              </a:prstGeom>
              <a:noFill/>
              <a:ln w="28575"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26" name="Straight Connector 25"/>
              <p:cNvCxnSpPr>
                <a:stCxn id="4" idx="0"/>
                <a:endCxn id="15" idx="2"/>
              </p:cNvCxnSpPr>
              <p:nvPr/>
            </p:nvCxnSpPr>
            <p:spPr bwMode="auto">
              <a:xfrm flipH="1" flipV="1">
                <a:off x="4333882" y="3979775"/>
                <a:ext cx="7102" cy="29640"/>
              </a:xfrm>
              <a:prstGeom prst="line">
                <a:avLst/>
              </a:prstGeom>
              <a:solidFill>
                <a:schemeClr val="accent1"/>
              </a:solidFill>
              <a:ln w="28575" cap="rnd"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2929537261"/>
      </p:ext>
    </p:extLst>
  </p:cSld>
  <p:clrMapOvr>
    <a:masterClrMapping/>
  </p:clrMapOvr>
  <mc:AlternateContent xmlns:mc="http://schemas.openxmlformats.org/markup-compatibility/2006">
    <mc:Choice xmlns:p14="http://schemas.microsoft.com/office/powerpoint/2010/main" Requires="p14">
      <p:transition spd="slow" p14:dur="2000" advTm="44356"/>
    </mc:Choice>
    <mc:Fallback>
      <p:transition spd="slow" advTm="4435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s\My Papers\TheSpaceOfRSimilarObjects\Talk\screenshot00004.png"/>
          <p:cNvPicPr>
            <a:picLocks noChangeAspect="1" noChangeArrowheads="1"/>
          </p:cNvPicPr>
          <p:nvPr/>
        </p:nvPicPr>
        <p:blipFill rotWithShape="1">
          <a:blip r:embed="rId3">
            <a:extLst>
              <a:ext uri="{28A0092B-C50C-407E-A947-70E740481C1C}">
                <a14:useLocalDpi xmlns:a14="http://schemas.microsoft.com/office/drawing/2010/main" val="0"/>
              </a:ext>
            </a:extLst>
          </a:blip>
          <a:srcRect b="2047"/>
          <a:stretch/>
        </p:blipFill>
        <p:spPr bwMode="auto">
          <a:xfrm>
            <a:off x="1427276" y="608465"/>
            <a:ext cx="6380162" cy="62495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Microtiles</a:t>
            </a:r>
            <a:endParaRPr lang="en-US" dirty="0"/>
          </a:p>
        </p:txBody>
      </p:sp>
      <p:sp>
        <p:nvSpPr>
          <p:cNvPr id="24" name="Oval 23"/>
          <p:cNvSpPr/>
          <p:nvPr/>
        </p:nvSpPr>
        <p:spPr>
          <a:xfrm rot="588795">
            <a:off x="5410677" y="2708336"/>
            <a:ext cx="457199" cy="378680"/>
          </a:xfrm>
          <a:prstGeom prst="ellipse">
            <a:avLst/>
          </a:prstGeom>
          <a:noFill/>
          <a:ln>
            <a:solidFill>
              <a:srgbClr val="FF0000"/>
            </a:solidFill>
            <a:prstDash val="sysDot"/>
          </a:ln>
          <a:effectLst>
            <a:glow rad="635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bwMode="auto">
          <a:xfrm>
            <a:off x="5616418" y="2874817"/>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grpSp>
        <p:nvGrpSpPr>
          <p:cNvPr id="26" name="Group 25"/>
          <p:cNvGrpSpPr/>
          <p:nvPr/>
        </p:nvGrpSpPr>
        <p:grpSpPr>
          <a:xfrm>
            <a:off x="3162300" y="3712257"/>
            <a:ext cx="728663" cy="631143"/>
            <a:chOff x="3162300" y="3712257"/>
            <a:chExt cx="728663" cy="631143"/>
          </a:xfrm>
          <a:effectLst>
            <a:glow rad="63500">
              <a:schemeClr val="accent3">
                <a:satMod val="175000"/>
                <a:alpha val="40000"/>
              </a:schemeClr>
            </a:glow>
          </a:effectLst>
        </p:grpSpPr>
        <p:cxnSp>
          <p:nvCxnSpPr>
            <p:cNvPr id="13" name="Straight Connector 12"/>
            <p:cNvCxnSpPr/>
            <p:nvPr/>
          </p:nvCxnSpPr>
          <p:spPr bwMode="auto">
            <a:xfrm flipH="1" flipV="1">
              <a:off x="3429000" y="3811247"/>
              <a:ext cx="152400" cy="127844"/>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3581400" y="3951295"/>
              <a:ext cx="52388" cy="272058"/>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flipV="1">
              <a:off x="3162300" y="3873587"/>
              <a:ext cx="152400" cy="148233"/>
            </a:xfrm>
            <a:prstGeom prst="line">
              <a:avLst/>
            </a:prstGeom>
            <a:solidFill>
              <a:schemeClr val="accent1"/>
            </a:solidFill>
            <a:ln w="28575" cap="rnd" cmpd="sng" algn="ctr">
              <a:solidFill>
                <a:srgbClr val="FF0000"/>
              </a:solidFill>
              <a:prstDash val="sysDot"/>
              <a:round/>
              <a:headEnd type="none" w="med" len="med"/>
              <a:tailEnd type="none" w="med" len="med"/>
            </a:ln>
            <a:effectLst/>
          </p:spPr>
        </p:cxnSp>
        <p:cxnSp>
          <p:nvCxnSpPr>
            <p:cNvPr id="31" name="Straight Connector 30"/>
            <p:cNvCxnSpPr/>
            <p:nvPr/>
          </p:nvCxnSpPr>
          <p:spPr bwMode="auto">
            <a:xfrm>
              <a:off x="3314700" y="4025777"/>
              <a:ext cx="57150" cy="317623"/>
            </a:xfrm>
            <a:prstGeom prst="line">
              <a:avLst/>
            </a:prstGeom>
            <a:solidFill>
              <a:schemeClr val="accent1"/>
            </a:solidFill>
            <a:ln w="28575" cap="rnd" cmpd="sng" algn="ctr">
              <a:solidFill>
                <a:srgbClr val="FF0000"/>
              </a:solidFill>
              <a:prstDash val="sysDot"/>
              <a:round/>
              <a:headEnd type="none" w="med" len="med"/>
              <a:tailEnd type="none" w="med" len="med"/>
            </a:ln>
            <a:effectLst/>
          </p:spPr>
        </p:cxnSp>
        <p:cxnSp>
          <p:nvCxnSpPr>
            <p:cNvPr id="42" name="Straight Connector 41"/>
            <p:cNvCxnSpPr/>
            <p:nvPr/>
          </p:nvCxnSpPr>
          <p:spPr bwMode="auto">
            <a:xfrm flipH="1" flipV="1">
              <a:off x="3688556" y="3712257"/>
              <a:ext cx="152400" cy="146502"/>
            </a:xfrm>
            <a:prstGeom prst="line">
              <a:avLst/>
            </a:prstGeom>
            <a:solidFill>
              <a:schemeClr val="accent1"/>
            </a:solidFill>
            <a:ln w="28575" cap="rnd" cmpd="sng" algn="ctr">
              <a:solidFill>
                <a:srgbClr val="FF0000"/>
              </a:solidFill>
              <a:prstDash val="sysDot"/>
              <a:round/>
              <a:headEnd type="none" w="med" len="med"/>
              <a:tailEnd type="none" w="med" len="med"/>
            </a:ln>
            <a:effectLst/>
          </p:spPr>
        </p:cxnSp>
        <p:cxnSp>
          <p:nvCxnSpPr>
            <p:cNvPr id="43" name="Straight Connector 42"/>
            <p:cNvCxnSpPr/>
            <p:nvPr/>
          </p:nvCxnSpPr>
          <p:spPr bwMode="auto">
            <a:xfrm>
              <a:off x="3840956" y="3858759"/>
              <a:ext cx="50007" cy="296466"/>
            </a:xfrm>
            <a:prstGeom prst="line">
              <a:avLst/>
            </a:prstGeom>
            <a:solidFill>
              <a:schemeClr val="accent1"/>
            </a:solidFill>
            <a:ln w="28575" cap="rnd" cmpd="sng" algn="ctr">
              <a:solidFill>
                <a:srgbClr val="FF0000"/>
              </a:solidFill>
              <a:prstDash val="sysDot"/>
              <a:round/>
              <a:headEnd type="none" w="med" len="med"/>
              <a:tailEnd type="none" w="med" len="med"/>
            </a:ln>
            <a:effectLst/>
          </p:spPr>
        </p:cxnSp>
      </p:grpSp>
      <p:grpSp>
        <p:nvGrpSpPr>
          <p:cNvPr id="33" name="Group 32"/>
          <p:cNvGrpSpPr/>
          <p:nvPr/>
        </p:nvGrpSpPr>
        <p:grpSpPr>
          <a:xfrm>
            <a:off x="389453" y="1313714"/>
            <a:ext cx="2075645" cy="962799"/>
            <a:chOff x="609600" y="1357648"/>
            <a:chExt cx="2075645" cy="962799"/>
          </a:xfrm>
        </p:grpSpPr>
        <p:grpSp>
          <p:nvGrpSpPr>
            <p:cNvPr id="32" name="Group 31"/>
            <p:cNvGrpSpPr/>
            <p:nvPr/>
          </p:nvGrpSpPr>
          <p:grpSpPr>
            <a:xfrm>
              <a:off x="609600" y="1357648"/>
              <a:ext cx="381000" cy="914400"/>
              <a:chOff x="304800" y="2771775"/>
              <a:chExt cx="381000" cy="914400"/>
            </a:xfrm>
          </p:grpSpPr>
          <p:sp>
            <p:nvSpPr>
              <p:cNvPr id="27" name="Rectangle 26"/>
              <p:cNvSpPr/>
              <p:nvPr/>
            </p:nvSpPr>
            <p:spPr bwMode="auto">
              <a:xfrm>
                <a:off x="304800" y="3228975"/>
                <a:ext cx="381000" cy="457200"/>
              </a:xfrm>
              <a:prstGeom prst="rect">
                <a:avLst/>
              </a:prstGeom>
              <a:solidFill>
                <a:srgbClr val="888074"/>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36" name="Rectangle 35"/>
              <p:cNvSpPr/>
              <p:nvPr/>
            </p:nvSpPr>
            <p:spPr bwMode="auto">
              <a:xfrm>
                <a:off x="304800" y="2771775"/>
                <a:ext cx="381000" cy="457200"/>
              </a:xfrm>
              <a:prstGeom prst="rect">
                <a:avLst/>
              </a:prstGeom>
              <a:solidFill>
                <a:srgbClr val="A2986E"/>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grpSp>
        <p:sp>
          <p:nvSpPr>
            <p:cNvPr id="29" name="TextBox 28"/>
            <p:cNvSpPr txBox="1"/>
            <p:nvPr/>
          </p:nvSpPr>
          <p:spPr>
            <a:xfrm>
              <a:off x="990600" y="1401582"/>
              <a:ext cx="1676400" cy="461665"/>
            </a:xfrm>
            <a:prstGeom prst="rect">
              <a:avLst/>
            </a:prstGeom>
            <a:noFill/>
          </p:spPr>
          <p:txBody>
            <a:bodyPr wrap="square" rtlCol="0">
              <a:spAutoFit/>
            </a:bodyPr>
            <a:lstStyle/>
            <a:p>
              <a:r>
                <a:rPr lang="en-US" sz="2400" dirty="0" smtClean="0"/>
                <a:t>1-slippable</a:t>
              </a:r>
              <a:endParaRPr lang="en-US" sz="2400" dirty="0"/>
            </a:p>
          </p:txBody>
        </p:sp>
        <p:sp>
          <p:nvSpPr>
            <p:cNvPr id="38" name="TextBox 37"/>
            <p:cNvSpPr txBox="1"/>
            <p:nvPr/>
          </p:nvSpPr>
          <p:spPr>
            <a:xfrm>
              <a:off x="1008845" y="1858782"/>
              <a:ext cx="1676400" cy="461665"/>
            </a:xfrm>
            <a:prstGeom prst="rect">
              <a:avLst/>
            </a:prstGeom>
            <a:noFill/>
          </p:spPr>
          <p:txBody>
            <a:bodyPr wrap="square" rtlCol="0">
              <a:spAutoFit/>
            </a:bodyPr>
            <a:lstStyle/>
            <a:p>
              <a:r>
                <a:rPr lang="en-US" sz="2400" dirty="0" smtClean="0"/>
                <a:t>2-slippable</a:t>
              </a:r>
              <a:endParaRPr lang="en-US" sz="2400" dirty="0"/>
            </a:p>
          </p:txBody>
        </p:sp>
      </p:grpSp>
    </p:spTree>
    <p:extLst>
      <p:ext uri="{BB962C8B-B14F-4D97-AF65-F5344CB8AC3E}">
        <p14:creationId xmlns:p14="http://schemas.microsoft.com/office/powerpoint/2010/main" val="4145934173"/>
      </p:ext>
    </p:extLst>
  </p:cSld>
  <p:clrMapOvr>
    <a:masterClrMapping/>
  </p:clrMapOvr>
  <mc:AlternateContent xmlns:mc="http://schemas.openxmlformats.org/markup-compatibility/2006">
    <mc:Choice xmlns:p14="http://schemas.microsoft.com/office/powerpoint/2010/main" Requires="p14">
      <p:transition spd="slow" p14:dur="2000" advTm="67205"/>
    </mc:Choice>
    <mc:Fallback>
      <p:transition spd="slow" advTm="6720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My Papers\TheSpaceOfRSimilarObjects\Talk\screenshot00002.png"/>
          <p:cNvPicPr>
            <a:picLocks noChangeAspect="1" noChangeArrowheads="1"/>
          </p:cNvPicPr>
          <p:nvPr/>
        </p:nvPicPr>
        <p:blipFill rotWithShape="1">
          <a:blip r:embed="rId3">
            <a:extLst>
              <a:ext uri="{28A0092B-C50C-407E-A947-70E740481C1C}">
                <a14:useLocalDpi xmlns:a14="http://schemas.microsoft.com/office/drawing/2010/main" val="0"/>
              </a:ext>
            </a:extLst>
          </a:blip>
          <a:srcRect t="1" b="490"/>
          <a:stretch/>
        </p:blipFill>
        <p:spPr bwMode="auto">
          <a:xfrm>
            <a:off x="723900" y="1701456"/>
            <a:ext cx="7696200" cy="515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Space of r-Similar Shapes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Theorem: Given a shape S, all </a:t>
                </a:r>
                <a14:m>
                  <m:oMath xmlns:m="http://schemas.openxmlformats.org/officeDocument/2006/math">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rPr>
                      <m:t>𝜖</m:t>
                    </m:r>
                    <m:r>
                      <a:rPr lang="en-US" b="0" i="1" smtClean="0">
                        <a:latin typeface="Cambria Math"/>
                      </a:rPr>
                      <m:t>)</m:t>
                    </m:r>
                  </m:oMath>
                </a14:m>
                <a:r>
                  <a:rPr lang="en-US" dirty="0" smtClean="0"/>
                  <a:t>-similar shapes to S can be constructed out of the </a:t>
                </a:r>
                <a14:m>
                  <m:oMath xmlns:m="http://schemas.openxmlformats.org/officeDocument/2006/math">
                    <m:r>
                      <a:rPr lang="en-US" b="0" i="1" smtClean="0">
                        <a:latin typeface="Cambria Math"/>
                      </a:rPr>
                      <m:t>𝑟</m:t>
                    </m:r>
                  </m:oMath>
                </a14:m>
                <a:r>
                  <a:rPr lang="en-US" dirty="0" smtClean="0"/>
                  <a:t>-</a:t>
                </a:r>
                <a:r>
                  <a:rPr lang="en-US" dirty="0" err="1" smtClean="0"/>
                  <a:t>microtiles</a:t>
                </a:r>
                <a:r>
                  <a:rPr lang="en-US" dirty="0" smtClean="0"/>
                  <a:t> of S</a:t>
                </a:r>
              </a:p>
              <a:p>
                <a:r>
                  <a:rPr lang="en-US" dirty="0" smtClean="0"/>
                  <a:t>Unique construction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172" t="-900" r="-828"/>
                </a:stretch>
              </a:blipFill>
            </p:spPr>
            <p:txBody>
              <a:bodyPr/>
              <a:lstStyle/>
              <a:p>
                <a:r>
                  <a:rPr lang="en-US">
                    <a:noFill/>
                  </a:rPr>
                  <a:t> </a:t>
                </a:r>
              </a:p>
            </p:txBody>
          </p:sp>
        </mc:Fallback>
      </mc:AlternateContent>
    </p:spTree>
    <p:extLst>
      <p:ext uri="{BB962C8B-B14F-4D97-AF65-F5344CB8AC3E}">
        <p14:creationId xmlns:p14="http://schemas.microsoft.com/office/powerpoint/2010/main" val="2625238530"/>
      </p:ext>
    </p:extLst>
  </p:cSld>
  <p:clrMapOvr>
    <a:masterClrMapping/>
  </p:clrMapOvr>
  <mc:AlternateContent xmlns:mc="http://schemas.openxmlformats.org/markup-compatibility/2006">
    <mc:Choice xmlns:p14="http://schemas.microsoft.com/office/powerpoint/2010/main" Requires="p14">
      <p:transition spd="slow" p14:dur="2000" advTm="58400"/>
    </mc:Choice>
    <mc:Fallback>
      <p:transition spd="slow" advTm="584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49" y="898321"/>
            <a:ext cx="4572639" cy="3429479"/>
            <a:chOff x="0" y="547613"/>
            <a:chExt cx="9145277" cy="6858958"/>
          </a:xfrm>
        </p:grpSpPr>
        <p:pic>
          <p:nvPicPr>
            <p:cNvPr id="7" name="Picture 2" descr="D:\VS10\Projects\HappyRay\screenshot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7613"/>
              <a:ext cx="9145277" cy="685895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urved Connector 7"/>
            <p:cNvCxnSpPr>
              <a:stCxn id="9" idx="2"/>
              <a:endCxn id="10" idx="2"/>
            </p:cNvCxnSpPr>
            <p:nvPr/>
          </p:nvCxnSpPr>
          <p:spPr bwMode="auto">
            <a:xfrm rot="5400000" flipH="1" flipV="1">
              <a:off x="2906314" y="3283352"/>
              <a:ext cx="677068" cy="1828800"/>
            </a:xfrm>
            <a:prstGeom prst="curvedConnector3">
              <a:avLst>
                <a:gd name="adj1" fmla="val -33763"/>
              </a:avLst>
            </a:prstGeom>
            <a:solidFill>
              <a:schemeClr val="accent1"/>
            </a:solidFill>
            <a:ln w="12700" cap="flat" cmpd="sng" algn="ctr">
              <a:solidFill>
                <a:srgbClr val="FFC000"/>
              </a:solidFill>
              <a:prstDash val="solid"/>
              <a:round/>
              <a:headEnd type="triangle" w="med" len="med"/>
              <a:tailEnd type="triangle" w="med" len="med"/>
            </a:ln>
            <a:effectLst/>
          </p:spPr>
        </p:cxnSp>
        <p:sp>
          <p:nvSpPr>
            <p:cNvPr id="9" name="Rectangle 8"/>
            <p:cNvSpPr/>
            <p:nvPr/>
          </p:nvSpPr>
          <p:spPr bwMode="auto">
            <a:xfrm>
              <a:off x="1797048" y="3710786"/>
              <a:ext cx="1066800" cy="8255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0" name="Rectangle 9"/>
            <p:cNvSpPr/>
            <p:nvPr/>
          </p:nvSpPr>
          <p:spPr bwMode="auto">
            <a:xfrm>
              <a:off x="3854448" y="3332168"/>
              <a:ext cx="609600" cy="5270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556250" y="3265493"/>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12" name="Curved Connector 11"/>
            <p:cNvCxnSpPr>
              <a:stCxn id="11" idx="2"/>
              <a:endCxn id="10" idx="2"/>
            </p:cNvCxnSpPr>
            <p:nvPr/>
          </p:nvCxnSpPr>
          <p:spPr bwMode="auto">
            <a:xfrm rot="5400000">
              <a:off x="4910136" y="2984504"/>
              <a:ext cx="123826" cy="1625602"/>
            </a:xfrm>
            <a:prstGeom prst="curvedConnector3">
              <a:avLst>
                <a:gd name="adj1" fmla="val 284614"/>
              </a:avLst>
            </a:prstGeom>
            <a:solidFill>
              <a:schemeClr val="accent1"/>
            </a:solidFill>
            <a:ln w="12700" cap="flat" cmpd="sng" algn="ctr">
              <a:solidFill>
                <a:srgbClr val="FFC000"/>
              </a:solidFill>
              <a:prstDash val="solid"/>
              <a:round/>
              <a:headEnd type="triangle" w="med" len="med"/>
              <a:tailEnd type="triangle" w="med" len="med"/>
            </a:ln>
            <a:effectLst/>
          </p:spPr>
        </p:cxnSp>
        <p:sp>
          <p:nvSpPr>
            <p:cNvPr id="13" name="Rectangle 12"/>
            <p:cNvSpPr/>
            <p:nvPr/>
          </p:nvSpPr>
          <p:spPr bwMode="auto">
            <a:xfrm>
              <a:off x="6102348" y="2950374"/>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908796" y="2705902"/>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15" name="Curved Connector 14"/>
            <p:cNvCxnSpPr>
              <a:stCxn id="13" idx="2"/>
              <a:endCxn id="11" idx="2"/>
            </p:cNvCxnSpPr>
            <p:nvPr/>
          </p:nvCxnSpPr>
          <p:spPr bwMode="auto">
            <a:xfrm rot="5400000">
              <a:off x="5900340" y="3304783"/>
              <a:ext cx="315119" cy="546098"/>
            </a:xfrm>
            <a:prstGeom prst="curvedConnector3">
              <a:avLst>
                <a:gd name="adj1" fmla="val 172544"/>
              </a:avLst>
            </a:prstGeom>
            <a:solidFill>
              <a:schemeClr val="accent1"/>
            </a:solidFill>
            <a:ln w="12700" cap="flat" cmpd="sng" algn="ctr">
              <a:solidFill>
                <a:srgbClr val="FFC000"/>
              </a:solidFill>
              <a:prstDash val="solid"/>
              <a:round/>
              <a:headEnd type="triangle" w="med" len="med"/>
              <a:tailEnd type="triangle" w="med" len="med"/>
            </a:ln>
            <a:effectLst/>
          </p:spPr>
        </p:cxnSp>
        <p:cxnSp>
          <p:nvCxnSpPr>
            <p:cNvPr id="16" name="Curved Connector 15"/>
            <p:cNvCxnSpPr>
              <a:stCxn id="13" idx="2"/>
              <a:endCxn id="14" idx="2"/>
            </p:cNvCxnSpPr>
            <p:nvPr/>
          </p:nvCxnSpPr>
          <p:spPr bwMode="auto">
            <a:xfrm rot="5400000" flipH="1" flipV="1">
              <a:off x="6611936" y="2894813"/>
              <a:ext cx="244472" cy="806448"/>
            </a:xfrm>
            <a:prstGeom prst="curvedConnector3">
              <a:avLst>
                <a:gd name="adj1" fmla="val -93508"/>
              </a:avLst>
            </a:prstGeom>
            <a:solidFill>
              <a:schemeClr val="accent1"/>
            </a:solidFill>
            <a:ln w="12700" cap="flat" cmpd="sng" algn="ctr">
              <a:solidFill>
                <a:srgbClr val="FFC000"/>
              </a:solidFill>
              <a:prstDash val="solid"/>
              <a:round/>
              <a:headEnd type="triangle" w="med" len="med"/>
              <a:tailEnd type="triangle" w="med" len="med"/>
            </a:ln>
            <a:effectLst/>
          </p:spPr>
        </p:cxnSp>
        <p:cxnSp>
          <p:nvCxnSpPr>
            <p:cNvPr id="17" name="Curved Connector 16"/>
            <p:cNvCxnSpPr>
              <a:stCxn id="11" idx="2"/>
              <a:endCxn id="14" idx="2"/>
            </p:cNvCxnSpPr>
            <p:nvPr/>
          </p:nvCxnSpPr>
          <p:spPr bwMode="auto">
            <a:xfrm rot="5400000" flipH="1" flipV="1">
              <a:off x="6181327" y="2779324"/>
              <a:ext cx="559591" cy="1352546"/>
            </a:xfrm>
            <a:prstGeom prst="curvedConnector3">
              <a:avLst>
                <a:gd name="adj1" fmla="val -65816"/>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18" name="Curved Connector 17"/>
            <p:cNvCxnSpPr>
              <a:stCxn id="9" idx="2"/>
              <a:endCxn id="11" idx="2"/>
            </p:cNvCxnSpPr>
            <p:nvPr/>
          </p:nvCxnSpPr>
          <p:spPr bwMode="auto">
            <a:xfrm rot="5400000" flipH="1" flipV="1">
              <a:off x="3657202" y="2408638"/>
              <a:ext cx="800894" cy="3454402"/>
            </a:xfrm>
            <a:prstGeom prst="curvedConnector3">
              <a:avLst>
                <a:gd name="adj1" fmla="val -49157"/>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19" name="Curved Connector 18"/>
            <p:cNvCxnSpPr>
              <a:stCxn id="10" idx="2"/>
              <a:endCxn id="14" idx="2"/>
            </p:cNvCxnSpPr>
            <p:nvPr/>
          </p:nvCxnSpPr>
          <p:spPr bwMode="auto">
            <a:xfrm rot="5400000" flipH="1" flipV="1">
              <a:off x="5306613" y="2028436"/>
              <a:ext cx="683417" cy="2978148"/>
            </a:xfrm>
            <a:prstGeom prst="curvedConnector3">
              <a:avLst>
                <a:gd name="adj1" fmla="val -126366"/>
              </a:avLst>
            </a:prstGeom>
            <a:solidFill>
              <a:schemeClr val="accent1"/>
            </a:solidFill>
            <a:ln w="12700" cap="flat" cmpd="sng" algn="ctr">
              <a:solidFill>
                <a:srgbClr val="FFC000"/>
              </a:solidFill>
              <a:prstDash val="sysDash"/>
              <a:round/>
              <a:headEnd type="triangle" w="med" len="med"/>
              <a:tailEnd type="triangle" w="med" len="med"/>
            </a:ln>
            <a:effectLst/>
          </p:spPr>
        </p:cxnSp>
        <p:cxnSp>
          <p:nvCxnSpPr>
            <p:cNvPr id="20" name="Curved Connector 19"/>
            <p:cNvCxnSpPr>
              <a:stCxn id="9" idx="2"/>
              <a:endCxn id="13" idx="2"/>
            </p:cNvCxnSpPr>
            <p:nvPr/>
          </p:nvCxnSpPr>
          <p:spPr bwMode="auto">
            <a:xfrm rot="5400000" flipH="1" flipV="1">
              <a:off x="3772691" y="1978030"/>
              <a:ext cx="1116013" cy="4000500"/>
            </a:xfrm>
            <a:prstGeom prst="curvedConnector3">
              <a:avLst>
                <a:gd name="adj1" fmla="val -62589"/>
              </a:avLst>
            </a:prstGeom>
            <a:solidFill>
              <a:schemeClr val="accent1"/>
            </a:solidFill>
            <a:ln w="12700" cap="flat" cmpd="sng" algn="ctr">
              <a:solidFill>
                <a:srgbClr val="FFC000"/>
              </a:solidFill>
              <a:prstDash val="sysDash"/>
              <a:round/>
              <a:headEnd type="triangle" w="med" len="med"/>
              <a:tailEnd type="triangle" w="med" len="med"/>
            </a:ln>
            <a:effectLst/>
          </p:spPr>
        </p:cxnSp>
        <p:cxnSp>
          <p:nvCxnSpPr>
            <p:cNvPr id="21" name="Curved Connector 20"/>
            <p:cNvCxnSpPr>
              <a:stCxn id="9" idx="2"/>
              <a:endCxn id="14" idx="2"/>
            </p:cNvCxnSpPr>
            <p:nvPr/>
          </p:nvCxnSpPr>
          <p:spPr bwMode="auto">
            <a:xfrm rot="5400000" flipH="1" flipV="1">
              <a:off x="4053679" y="1452570"/>
              <a:ext cx="1360485" cy="4806948"/>
            </a:xfrm>
            <a:prstGeom prst="curvedConnector3">
              <a:avLst>
                <a:gd name="adj1" fmla="val -74680"/>
              </a:avLst>
            </a:prstGeom>
            <a:solidFill>
              <a:schemeClr val="accent1"/>
            </a:solidFill>
            <a:ln w="12700" cap="flat" cmpd="sng" algn="ctr">
              <a:solidFill>
                <a:srgbClr val="FFC000"/>
              </a:solidFill>
              <a:prstDash val="sysDot"/>
              <a:round/>
              <a:headEnd type="triangle" w="med" len="med"/>
              <a:tailEnd type="triangle" w="med" len="med"/>
            </a:ln>
            <a:effectLst/>
          </p:spPr>
        </p:cxnSp>
        <p:cxnSp>
          <p:nvCxnSpPr>
            <p:cNvPr id="22" name="Curved Connector 21"/>
            <p:cNvCxnSpPr>
              <a:stCxn id="13" idx="2"/>
              <a:endCxn id="10" idx="2"/>
            </p:cNvCxnSpPr>
            <p:nvPr/>
          </p:nvCxnSpPr>
          <p:spPr bwMode="auto">
            <a:xfrm rot="5400000">
              <a:off x="5025626" y="2553895"/>
              <a:ext cx="438945" cy="2171700"/>
            </a:xfrm>
            <a:prstGeom prst="curvedConnector3">
              <a:avLst>
                <a:gd name="adj1" fmla="val 241772"/>
              </a:avLst>
            </a:prstGeom>
            <a:solidFill>
              <a:schemeClr val="accent1"/>
            </a:solidFill>
            <a:ln w="12700" cap="flat" cmpd="sng" algn="ctr">
              <a:solidFill>
                <a:srgbClr val="FFC000"/>
              </a:solidFill>
              <a:prstDash val="dash"/>
              <a:round/>
              <a:headEnd type="triangle" w="med" len="med"/>
              <a:tailEnd type="triangle" w="med" len="med"/>
            </a:ln>
            <a:effectLst/>
          </p:spPr>
        </p:cxnSp>
      </p:gr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457200" y="4495800"/>
            <a:ext cx="4038600" cy="1957388"/>
          </a:xfrm>
        </p:spPr>
        <p:txBody>
          <a:bodyPr/>
          <a:lstStyle/>
          <a:p>
            <a:pPr marL="0" indent="0" algn="ctr">
              <a:buNone/>
            </a:pPr>
            <a:r>
              <a:rPr lang="en-US" dirty="0" smtClean="0"/>
              <a:t>Partial Symmetries</a:t>
            </a:r>
            <a:endParaRPr lang="en-US" dirty="0"/>
          </a:p>
        </p:txBody>
      </p:sp>
      <p:sp>
        <p:nvSpPr>
          <p:cNvPr id="4" name="Content Placeholder 3"/>
          <p:cNvSpPr>
            <a:spLocks noGrp="1"/>
          </p:cNvSpPr>
          <p:nvPr>
            <p:ph sz="half" idx="2"/>
          </p:nvPr>
        </p:nvSpPr>
        <p:spPr>
          <a:xfrm>
            <a:off x="4648200" y="4495800"/>
            <a:ext cx="4038600" cy="1957388"/>
          </a:xfrm>
        </p:spPr>
        <p:txBody>
          <a:bodyPr/>
          <a:lstStyle/>
          <a:p>
            <a:pPr marL="0" indent="0" algn="ctr">
              <a:buNone/>
            </a:pPr>
            <a:r>
              <a:rPr lang="en-US" dirty="0" smtClean="0"/>
              <a:t>Inverse Procedural </a:t>
            </a:r>
            <a:r>
              <a:rPr lang="en-US" dirty="0"/>
              <a:t>M</a:t>
            </a:r>
            <a:r>
              <a:rPr lang="en-US" dirty="0" smtClean="0"/>
              <a:t>odeling</a:t>
            </a:r>
            <a:endParaRPr lang="en-US" dirty="0"/>
          </a:p>
        </p:txBody>
      </p:sp>
      <p:pic>
        <p:nvPicPr>
          <p:cNvPr id="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1609958"/>
            <a:ext cx="44719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22390"/>
      </p:ext>
    </p:extLst>
  </p:cSld>
  <p:clrMapOvr>
    <a:masterClrMapping/>
  </p:clrMapOvr>
  <mc:AlternateContent xmlns:mc="http://schemas.openxmlformats.org/markup-compatibility/2006">
    <mc:Choice xmlns:p14="http://schemas.microsoft.com/office/powerpoint/2010/main" Requires="p14">
      <p:transition spd="slow" p14:dur="2000" advTm="16134"/>
    </mc:Choice>
    <mc:Fallback>
      <p:transition spd="slow" advTm="1613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Show </a:t>
                </a:r>
                <a:r>
                  <a:rPr lang="en-US" dirty="0" smtClean="0"/>
                  <a:t>that tile boundaries remain invariant </a:t>
                </a:r>
                <a:endParaRPr lang="en-US" dirty="0"/>
              </a:p>
              <a:p>
                <a:pPr lvl="1"/>
                <a14:m>
                  <m:oMath xmlns:m="http://schemas.openxmlformats.org/officeDocument/2006/math">
                    <m:r>
                      <a:rPr lang="en-US" i="1">
                        <a:latin typeface="Cambria Math"/>
                      </a:rPr>
                      <m:t>(</m:t>
                    </m:r>
                    <m:r>
                      <a:rPr lang="en-US" i="1">
                        <a:latin typeface="Cambria Math"/>
                      </a:rPr>
                      <m:t>𝑟</m:t>
                    </m:r>
                    <m:r>
                      <a:rPr lang="en-US" i="1">
                        <a:latin typeface="Cambria Math"/>
                      </a:rPr>
                      <m:t>+</m:t>
                    </m:r>
                    <m:r>
                      <a:rPr lang="en-US" i="1">
                        <a:latin typeface="Cambria Math"/>
                      </a:rPr>
                      <m:t>𝜖</m:t>
                    </m:r>
                    <m:r>
                      <a:rPr lang="en-US" i="1">
                        <a:latin typeface="Cambria Math"/>
                      </a:rPr>
                      <m:t>)</m:t>
                    </m:r>
                  </m:oMath>
                </a14:m>
                <a:r>
                  <a:rPr lang="en-US" dirty="0"/>
                  <a:t>- </a:t>
                </a:r>
                <a:r>
                  <a:rPr lang="en-US" dirty="0" smtClean="0"/>
                  <a:t>similarity </a:t>
                </a:r>
                <a:r>
                  <a:rPr lang="en-US" dirty="0"/>
                  <a:t>implies 𝑟</a:t>
                </a:r>
                <a:r>
                  <a:rPr lang="en-US" dirty="0" smtClean="0"/>
                  <a:t>-similarity </a:t>
                </a:r>
                <a:r>
                  <a:rPr lang="en-US" dirty="0"/>
                  <a:t>at tile </a:t>
                </a:r>
                <a:r>
                  <a:rPr lang="en-US" dirty="0" smtClean="0"/>
                  <a:t>boundaries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72" t="-900"/>
                </a:stretch>
              </a:blipFill>
            </p:spPr>
            <p:txBody>
              <a:bodyPr/>
              <a:lstStyle/>
              <a:p>
                <a:r>
                  <a:rPr lang="en-US">
                    <a:noFill/>
                  </a:rPr>
                  <a:t> </a:t>
                </a:r>
              </a:p>
            </p:txBody>
          </p:sp>
        </mc:Fallback>
      </mc:AlternateContent>
      <p:pic>
        <p:nvPicPr>
          <p:cNvPr id="1028" name="Picture 4" descr="D:\Documents\My Papers\TheSpaceOfRSimilarObjects\Talk\proo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2463799"/>
            <a:ext cx="72199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82003"/>
      </p:ext>
    </p:extLst>
  </p:cSld>
  <p:clrMapOvr>
    <a:masterClrMapping/>
  </p:clrMapOvr>
  <mc:AlternateContent xmlns:mc="http://schemas.openxmlformats.org/markup-compatibility/2006">
    <mc:Choice xmlns:p14="http://schemas.microsoft.com/office/powerpoint/2010/main" Requires="p14">
      <p:transition spd="slow" p14:dur="2000" advTm="90893"/>
    </mc:Choice>
    <mc:Fallback>
      <p:transition spd="slow" advTm="908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Towards a Shape Grammar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Constraint for construction of shapes </a:t>
                </a:r>
                <a14:m>
                  <m:oMath xmlns:m="http://schemas.openxmlformats.org/officeDocument/2006/math">
                    <m:r>
                      <a:rPr lang="en-US">
                        <a:latin typeface="Cambria Math"/>
                      </a:rPr>
                      <m:t>𝑟</m:t>
                    </m:r>
                  </m:oMath>
                </a14:m>
                <a:r>
                  <a:rPr lang="en-US" dirty="0" smtClean="0"/>
                  <a:t>-similar to S</a:t>
                </a:r>
              </a:p>
              <a:p>
                <a:pPr lvl="1"/>
                <a:r>
                  <a:rPr lang="en-US" dirty="0" err="1" smtClean="0"/>
                  <a:t>Microtile</a:t>
                </a:r>
                <a:r>
                  <a:rPr lang="en-US" dirty="0" smtClean="0"/>
                  <a:t> adjacency has to be present in S</a:t>
                </a:r>
              </a:p>
              <a:p>
                <a:endParaRPr lang="en-US" dirty="0" smtClean="0"/>
              </a:p>
              <a:p>
                <a:r>
                  <a:rPr lang="en-US" dirty="0" smtClean="0"/>
                  <a:t>Necessary for </a:t>
                </a:r>
                <a14:m>
                  <m:oMath xmlns:m="http://schemas.openxmlformats.org/officeDocument/2006/math">
                    <m:r>
                      <a:rPr lang="en-US">
                        <a:latin typeface="Cambria Math"/>
                      </a:rPr>
                      <m:t>(</m:t>
                    </m:r>
                    <m:r>
                      <a:rPr lang="en-US">
                        <a:latin typeface="Cambria Math"/>
                      </a:rPr>
                      <m:t>𝑟</m:t>
                    </m:r>
                    <m:r>
                      <a:rPr lang="en-US">
                        <a:latin typeface="Cambria Math"/>
                      </a:rPr>
                      <m:t>+</m:t>
                    </m:r>
                    <m:r>
                      <a:rPr lang="en-US">
                        <a:latin typeface="Cambria Math"/>
                      </a:rPr>
                      <m:t>𝜖</m:t>
                    </m:r>
                    <m:r>
                      <a:rPr lang="en-US">
                        <a:latin typeface="Cambria Math"/>
                      </a:rPr>
                      <m:t>)</m:t>
                    </m:r>
                  </m:oMath>
                </a14:m>
                <a:r>
                  <a:rPr lang="en-US" dirty="0"/>
                  <a:t>-</a:t>
                </a:r>
                <a:r>
                  <a:rPr lang="en-US" dirty="0" smtClean="0"/>
                  <a:t>s</a:t>
                </a:r>
                <a:r>
                  <a:rPr lang="en-US" dirty="0"/>
                  <a:t>imilarity </a:t>
                </a:r>
                <a:endParaRPr lang="en-US" dirty="0" smtClean="0"/>
              </a:p>
              <a:p>
                <a:r>
                  <a:rPr lang="en-US" dirty="0" smtClean="0"/>
                  <a:t>Sufficiency not yet shown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72" t="-900"/>
                </a:stretch>
              </a:blipFill>
            </p:spPr>
            <p:txBody>
              <a:bodyPr/>
              <a:lstStyle/>
              <a:p>
                <a:r>
                  <a:rPr lang="en-US">
                    <a:noFill/>
                  </a:rPr>
                  <a:t> </a:t>
                </a:r>
              </a:p>
            </p:txBody>
          </p:sp>
        </mc:Fallback>
      </mc:AlternateContent>
    </p:spTree>
    <p:extLst>
      <p:ext uri="{BB962C8B-B14F-4D97-AF65-F5344CB8AC3E}">
        <p14:creationId xmlns:p14="http://schemas.microsoft.com/office/powerpoint/2010/main" val="1510946612"/>
      </p:ext>
    </p:extLst>
  </p:cSld>
  <p:clrMapOvr>
    <a:masterClrMapping/>
  </p:clrMapOvr>
  <mc:AlternateContent xmlns:mc="http://schemas.openxmlformats.org/markup-compatibility/2006">
    <mc:Choice xmlns:p14="http://schemas.microsoft.com/office/powerpoint/2010/main" Requires="p14">
      <p:transition spd="slow" p14:dur="2000" advTm="60568"/>
    </mc:Choice>
    <mc:Fallback>
      <p:transition spd="slow" advTm="6056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011195"/>
            <a:ext cx="7562850" cy="377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Results</a:t>
            </a:r>
            <a:endParaRPr lang="en-US" dirty="0"/>
          </a:p>
        </p:txBody>
      </p:sp>
      <p:pic>
        <p:nvPicPr>
          <p:cNvPr id="2050" name="Picture 2" descr="D:\Documents\My Papers\TheSpaceOfRSimilarObjects\Paper writeup\images\towers_high_res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33400"/>
            <a:ext cx="7924800" cy="63398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cuments\My Papers\TheSpaceOfRSimilarObjects\Paper writeup\images\courthouse_low_r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628548"/>
            <a:ext cx="8305800" cy="6149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1974550"/>
      </p:ext>
    </p:extLst>
  </p:cSld>
  <p:clrMapOvr>
    <a:masterClrMapping/>
  </p:clrMapOvr>
  <mc:AlternateContent xmlns:mc="http://schemas.openxmlformats.org/markup-compatibility/2006">
    <mc:Choice xmlns:p14="http://schemas.microsoft.com/office/powerpoint/2010/main" Requires="p14">
      <p:transition spd="slow" p14:dur="2000" advTm="55501"/>
    </mc:Choice>
    <mc:Fallback>
      <p:transition spd="slow" advTm="55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S</a:t>
            </a:r>
            <a:r>
              <a:rPr lang="en-US" dirty="0" smtClean="0"/>
              <a:t>tructure for partial symmetries</a:t>
            </a:r>
          </a:p>
          <a:p>
            <a:pPr lvl="1"/>
            <a:r>
              <a:rPr lang="en-US" dirty="0" err="1" smtClean="0"/>
              <a:t>Cannonical</a:t>
            </a:r>
            <a:endParaRPr lang="en-US" dirty="0" smtClean="0"/>
          </a:p>
          <a:p>
            <a:pPr lvl="1"/>
            <a:r>
              <a:rPr lang="en-US" dirty="0" smtClean="0"/>
              <a:t>Encodes all symmetries</a:t>
            </a:r>
          </a:p>
          <a:p>
            <a:pPr lvl="1"/>
            <a:r>
              <a:rPr lang="en-US" dirty="0" smtClean="0"/>
              <a:t>Tiles do not match partially</a:t>
            </a:r>
          </a:p>
          <a:p>
            <a:pPr lvl="1"/>
            <a:r>
              <a:rPr lang="en-US" dirty="0" smtClean="0"/>
              <a:t>Maximal permutation groups</a:t>
            </a:r>
          </a:p>
          <a:p>
            <a:pPr lvl="1"/>
            <a:endParaRPr lang="en-US" dirty="0" smtClean="0"/>
          </a:p>
          <a:p>
            <a:r>
              <a:rPr lang="en-US" dirty="0" smtClean="0"/>
              <a:t>Connection to inverse procedural modeling</a:t>
            </a:r>
          </a:p>
          <a:p>
            <a:pPr lvl="1"/>
            <a:r>
              <a:rPr lang="en-US" dirty="0" smtClean="0"/>
              <a:t>Describes all r-similar shapes</a:t>
            </a:r>
          </a:p>
          <a:p>
            <a:pPr lvl="1"/>
            <a:r>
              <a:rPr lang="en-US" dirty="0" smtClean="0"/>
              <a:t>Pairwise assembly</a:t>
            </a:r>
          </a:p>
          <a:p>
            <a:pPr lvl="1"/>
            <a:r>
              <a:rPr lang="en-US" dirty="0" smtClean="0"/>
              <a:t>Unique construction</a:t>
            </a:r>
            <a:endParaRPr lang="en-US" dirty="0"/>
          </a:p>
        </p:txBody>
      </p:sp>
    </p:spTree>
    <p:extLst>
      <p:ext uri="{BB962C8B-B14F-4D97-AF65-F5344CB8AC3E}">
        <p14:creationId xmlns:p14="http://schemas.microsoft.com/office/powerpoint/2010/main" val="549634339"/>
      </p:ext>
    </p:extLst>
  </p:cSld>
  <p:clrMapOvr>
    <a:masterClrMapping/>
  </p:clrMapOvr>
  <mc:AlternateContent xmlns:mc="http://schemas.openxmlformats.org/markup-compatibility/2006">
    <mc:Choice xmlns:p14="http://schemas.microsoft.com/office/powerpoint/2010/main" Requires="p14">
      <p:transition spd="slow" p14:dur="2000" advTm="80826"/>
    </mc:Choice>
    <mc:Fallback>
      <p:transition spd="slow" advTm="8082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&amp; Future Work</a:t>
            </a:r>
            <a:endParaRPr lang="en-US" dirty="0"/>
          </a:p>
        </p:txBody>
      </p:sp>
      <p:sp>
        <p:nvSpPr>
          <p:cNvPr id="3" name="Content Placeholder 2"/>
          <p:cNvSpPr>
            <a:spLocks noGrp="1"/>
          </p:cNvSpPr>
          <p:nvPr>
            <p:ph idx="1"/>
          </p:nvPr>
        </p:nvSpPr>
        <p:spPr/>
        <p:txBody>
          <a:bodyPr/>
          <a:lstStyle/>
          <a:p>
            <a:r>
              <a:rPr lang="en-US" dirty="0" smtClean="0"/>
              <a:t>Extraction</a:t>
            </a:r>
            <a:endParaRPr lang="en-US" dirty="0" smtClean="0"/>
          </a:p>
          <a:p>
            <a:pPr lvl="1"/>
            <a:r>
              <a:rPr lang="en-US" dirty="0"/>
              <a:t>Robust and scalable </a:t>
            </a:r>
            <a:endParaRPr lang="en-US" dirty="0" smtClean="0"/>
          </a:p>
          <a:p>
            <a:pPr lvl="1"/>
            <a:r>
              <a:rPr lang="en-US" dirty="0" smtClean="0"/>
              <a:t>Ill-posed problems e.g. noisy scans</a:t>
            </a:r>
          </a:p>
          <a:p>
            <a:pPr marL="457200" lvl="1" indent="0">
              <a:buNone/>
            </a:pPr>
            <a:endParaRPr lang="en-US" dirty="0"/>
          </a:p>
          <a:p>
            <a:r>
              <a:rPr lang="en-US" dirty="0" smtClean="0"/>
              <a:t>Applications</a:t>
            </a:r>
            <a:endParaRPr lang="en-US" dirty="0" smtClean="0"/>
          </a:p>
          <a:p>
            <a:pPr lvl="1"/>
            <a:r>
              <a:rPr lang="en-US" dirty="0" smtClean="0"/>
              <a:t>Shape understanding</a:t>
            </a:r>
          </a:p>
          <a:p>
            <a:pPr lvl="2"/>
            <a:r>
              <a:rPr lang="en-US" dirty="0" err="1" smtClean="0"/>
              <a:t>Instatiation</a:t>
            </a:r>
            <a:r>
              <a:rPr lang="en-US" dirty="0" smtClean="0"/>
              <a:t> patterns</a:t>
            </a:r>
            <a:endParaRPr lang="en-US" dirty="0" smtClean="0"/>
          </a:p>
          <a:p>
            <a:pPr lvl="1"/>
            <a:r>
              <a:rPr lang="en-US" dirty="0" smtClean="0"/>
              <a:t>Generating </a:t>
            </a:r>
            <a:r>
              <a:rPr lang="en-US" dirty="0" smtClean="0"/>
              <a:t>new </a:t>
            </a:r>
            <a:r>
              <a:rPr lang="en-US" dirty="0" smtClean="0"/>
              <a:t>shapes</a:t>
            </a:r>
          </a:p>
          <a:p>
            <a:pPr lvl="2"/>
            <a:r>
              <a:rPr lang="en-US" dirty="0" smtClean="0"/>
              <a:t>Constructive rules (grammar)</a:t>
            </a:r>
            <a:endParaRPr lang="en-US" dirty="0" smtClean="0"/>
          </a:p>
        </p:txBody>
      </p:sp>
    </p:spTree>
    <p:extLst>
      <p:ext uri="{BB962C8B-B14F-4D97-AF65-F5344CB8AC3E}">
        <p14:creationId xmlns:p14="http://schemas.microsoft.com/office/powerpoint/2010/main" val="1143273379"/>
      </p:ext>
    </p:extLst>
  </p:cSld>
  <p:clrMapOvr>
    <a:masterClrMapping/>
  </p:clrMapOvr>
  <mc:AlternateContent xmlns:mc="http://schemas.openxmlformats.org/markup-compatibility/2006">
    <mc:Choice xmlns:p14="http://schemas.microsoft.com/office/powerpoint/2010/main" Requires="p14">
      <p:transition spd="slow" p14:dur="2000" advTm="71747"/>
    </mc:Choice>
    <mc:Fallback>
      <p:transition spd="slow" advTm="7174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6647137"/>
      </p:ext>
    </p:extLst>
  </p:cSld>
  <p:clrMapOvr>
    <a:masterClrMapping/>
  </p:clrMapOvr>
  <mc:AlternateContent xmlns:mc="http://schemas.openxmlformats.org/markup-compatibility/2006">
    <mc:Choice xmlns:p14="http://schemas.microsoft.com/office/powerpoint/2010/main" Requires="p14">
      <p:transition spd="slow" p14:dur="2000" advTm="6384"/>
    </mc:Choice>
    <mc:Fallback>
      <p:transition spd="slow" advTm="638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047" y="2317306"/>
            <a:ext cx="5890953" cy="45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solidFill>
                  <a:schemeClr val="tx1">
                    <a:lumMod val="50000"/>
                    <a:lumOff val="50000"/>
                  </a:schemeClr>
                </a:solidFill>
              </a:rPr>
              <a:t>Input</a:t>
            </a:r>
            <a:endParaRPr lang="en-US" dirty="0">
              <a:solidFill>
                <a:schemeClr val="tx1">
                  <a:lumMod val="50000"/>
                  <a:lumOff val="50000"/>
                </a:schemeClr>
              </a:solidFill>
            </a:endParaRPr>
          </a:p>
          <a:p>
            <a:pPr lvl="1"/>
            <a:r>
              <a:rPr lang="en-US" dirty="0" smtClean="0">
                <a:solidFill>
                  <a:schemeClr val="tx1">
                    <a:lumMod val="50000"/>
                    <a:lumOff val="50000"/>
                  </a:schemeClr>
                </a:solidFill>
              </a:rPr>
              <a:t>A </a:t>
            </a:r>
            <a:r>
              <a:rPr lang="en-US" dirty="0">
                <a:solidFill>
                  <a:schemeClr val="tx1">
                    <a:lumMod val="50000"/>
                    <a:lumOff val="50000"/>
                  </a:schemeClr>
                </a:solidFill>
              </a:rPr>
              <a:t>geometric </a:t>
            </a:r>
            <a:r>
              <a:rPr lang="en-US" dirty="0" smtClean="0">
                <a:solidFill>
                  <a:schemeClr val="tx1">
                    <a:lumMod val="50000"/>
                    <a:lumOff val="50000"/>
                  </a:schemeClr>
                </a:solidFill>
              </a:rPr>
              <a:t>shape</a:t>
            </a:r>
          </a:p>
          <a:p>
            <a:pPr lvl="1"/>
            <a:r>
              <a:rPr lang="en-US" dirty="0" smtClean="0">
                <a:solidFill>
                  <a:schemeClr val="tx1">
                    <a:lumMod val="50000"/>
                    <a:lumOff val="50000"/>
                  </a:schemeClr>
                </a:solidFill>
              </a:rPr>
              <a:t>Point-wise </a:t>
            </a:r>
            <a:r>
              <a:rPr lang="en-US" dirty="0">
                <a:solidFill>
                  <a:schemeClr val="tx1">
                    <a:lumMod val="50000"/>
                    <a:lumOff val="50000"/>
                  </a:schemeClr>
                </a:solidFill>
              </a:rPr>
              <a:t>partial </a:t>
            </a:r>
            <a:r>
              <a:rPr lang="en-US" dirty="0" smtClean="0">
                <a:solidFill>
                  <a:schemeClr val="tx1">
                    <a:lumMod val="50000"/>
                    <a:lumOff val="50000"/>
                  </a:schemeClr>
                </a:solidFill>
              </a:rPr>
              <a:t>correspondences</a:t>
            </a:r>
          </a:p>
          <a:p>
            <a:pPr lvl="2"/>
            <a:r>
              <a:rPr lang="en-US" dirty="0">
                <a:solidFill>
                  <a:schemeClr val="tx1">
                    <a:lumMod val="50000"/>
                    <a:lumOff val="50000"/>
                  </a:schemeClr>
                </a:solidFill>
              </a:rPr>
              <a:t>P</a:t>
            </a:r>
            <a:r>
              <a:rPr lang="en-US" dirty="0" smtClean="0">
                <a:solidFill>
                  <a:schemeClr val="tx1">
                    <a:lumMod val="50000"/>
                    <a:lumOff val="50000"/>
                  </a:schemeClr>
                </a:solidFill>
              </a:rPr>
              <a:t>artial symmetries</a:t>
            </a:r>
          </a:p>
          <a:p>
            <a:endParaRPr lang="en-US" dirty="0"/>
          </a:p>
          <a:p>
            <a:r>
              <a:rPr lang="en-US" dirty="0" smtClean="0"/>
              <a:t>Output</a:t>
            </a:r>
          </a:p>
          <a:p>
            <a:pPr lvl="1"/>
            <a:r>
              <a:rPr lang="en-US" dirty="0" smtClean="0"/>
              <a:t>Characteristic </a:t>
            </a:r>
            <a:br>
              <a:rPr lang="en-US" dirty="0" smtClean="0"/>
            </a:br>
            <a:r>
              <a:rPr lang="en-US" dirty="0" smtClean="0"/>
              <a:t>building </a:t>
            </a:r>
            <a:r>
              <a:rPr lang="en-US" dirty="0"/>
              <a:t>blocks</a:t>
            </a:r>
          </a:p>
          <a:p>
            <a:pPr lvl="1"/>
            <a:endParaRPr lang="en-US" dirty="0"/>
          </a:p>
        </p:txBody>
      </p:sp>
    </p:spTree>
    <p:extLst>
      <p:ext uri="{BB962C8B-B14F-4D97-AF65-F5344CB8AC3E}">
        <p14:creationId xmlns:p14="http://schemas.microsoft.com/office/powerpoint/2010/main" val="424769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VS10\Projects\HappyRay\screenshot0.png"/>
          <p:cNvPicPr>
            <a:picLocks noChangeAspect="1" noChangeArrowheads="1"/>
          </p:cNvPicPr>
          <p:nvPr/>
        </p:nvPicPr>
        <p:blipFill rotWithShape="1">
          <a:blip r:embed="rId3">
            <a:extLst>
              <a:ext uri="{28A0092B-C50C-407E-A947-70E740481C1C}">
                <a14:useLocalDpi xmlns:a14="http://schemas.microsoft.com/office/drawing/2010/main" val="0"/>
              </a:ext>
            </a:extLst>
          </a:blip>
          <a:srcRect l="7652" r="9620"/>
          <a:stretch/>
        </p:blipFill>
        <p:spPr bwMode="auto">
          <a:xfrm>
            <a:off x="0" y="1417425"/>
            <a:ext cx="4942800" cy="44811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VS10\Projects\HappyRay\screenshot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983" b="26278"/>
          <a:stretch/>
        </p:blipFill>
        <p:spPr bwMode="auto">
          <a:xfrm>
            <a:off x="4813002" y="5358875"/>
            <a:ext cx="4267796" cy="1368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7" name="Picture 5" descr="D:\VS10\Projects\HappyRay\screenshot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385" b="26876"/>
          <a:stretch/>
        </p:blipFill>
        <p:spPr bwMode="auto">
          <a:xfrm>
            <a:off x="4813002" y="3923365"/>
            <a:ext cx="4267796" cy="136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Transformation </a:t>
            </a:r>
            <a:r>
              <a:rPr lang="en-US" dirty="0" smtClean="0"/>
              <a:t>Groups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762001"/>
                <a:ext cx="4038600" cy="5691188"/>
              </a:xfrm>
            </p:spPr>
            <p:txBody>
              <a:bodyPr/>
              <a:lstStyle/>
              <a:p>
                <a:r>
                  <a:rPr lang="en-US" dirty="0" smtClean="0"/>
                  <a:t>Global symmetries</a:t>
                </a:r>
              </a:p>
              <a:p>
                <a:pPr lvl="1"/>
                <a:r>
                  <a:rPr lang="en-US" dirty="0" smtClean="0"/>
                  <a:t>Closed groups of </a:t>
                </a:r>
                <a14:m>
                  <m:oMath xmlns:m="http://schemas.openxmlformats.org/officeDocument/2006/math">
                    <m:r>
                      <a:rPr lang="en-US" i="1">
                        <a:latin typeface="Cambria Math"/>
                      </a:rPr>
                      <m:t>𝑇</m:t>
                    </m:r>
                  </m:oMath>
                </a14:m>
                <a:r>
                  <a:rPr lang="en-US" dirty="0" err="1" smtClean="0"/>
                  <a: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762001"/>
                <a:ext cx="4038600" cy="5691188"/>
              </a:xfrm>
              <a:blipFill rotWithShape="1">
                <a:blip r:embed="rId6"/>
                <a:stretch>
                  <a:fillRect l="-2564" t="-964"/>
                </a:stretch>
              </a:blipFill>
            </p:spPr>
            <p:txBody>
              <a:bodyPr/>
              <a:lstStyle/>
              <a:p>
                <a:r>
                  <a:rPr lang="en-US">
                    <a:noFill/>
                  </a:rPr>
                  <a:t> </a:t>
                </a:r>
              </a:p>
            </p:txBody>
          </p:sp>
        </mc:Fallback>
      </mc:AlternateContent>
      <p:sp>
        <p:nvSpPr>
          <p:cNvPr id="4" name="Content Placeholder 3"/>
          <p:cNvSpPr>
            <a:spLocks noGrp="1"/>
          </p:cNvSpPr>
          <p:nvPr>
            <p:ph sz="half" idx="2"/>
          </p:nvPr>
        </p:nvSpPr>
        <p:spPr>
          <a:xfrm>
            <a:off x="4648200" y="685801"/>
            <a:ext cx="4038600" cy="5767388"/>
          </a:xfrm>
        </p:spPr>
        <p:txBody>
          <a:bodyPr/>
          <a:lstStyle/>
          <a:p>
            <a:r>
              <a:rPr lang="en-US" dirty="0" smtClean="0"/>
              <a:t>Partial symmetries</a:t>
            </a:r>
            <a:endParaRPr lang="en-US" dirty="0"/>
          </a:p>
        </p:txBody>
      </p:sp>
      <p:pic>
        <p:nvPicPr>
          <p:cNvPr id="3079" name="Picture 7" descr="D:\VS10\Projects\HappyRay\screenshot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306" b="29205"/>
          <a:stretch/>
        </p:blipFill>
        <p:spPr bwMode="auto">
          <a:xfrm>
            <a:off x="4813002" y="1160196"/>
            <a:ext cx="4267796" cy="1296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8" name="Picture 6" descr="D:\VS10\Projects\HappyRay\screenshot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978" b="28533"/>
          <a:stretch/>
        </p:blipFill>
        <p:spPr bwMode="auto">
          <a:xfrm>
            <a:off x="4813002" y="2552100"/>
            <a:ext cx="4267796" cy="12960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bwMode="auto">
          <a:xfrm flipV="1">
            <a:off x="5853508" y="1524000"/>
            <a:ext cx="2019448" cy="4196686"/>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p:cxnSp>
        <p:nvCxnSpPr>
          <p:cNvPr id="43" name="Straight Arrow Connector 42"/>
          <p:cNvCxnSpPr/>
          <p:nvPr/>
        </p:nvCxnSpPr>
        <p:spPr bwMode="auto">
          <a:xfrm flipV="1">
            <a:off x="5853508" y="2971800"/>
            <a:ext cx="1527576" cy="2748886"/>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p:cxnSp>
        <p:nvCxnSpPr>
          <p:cNvPr id="53" name="Straight Arrow Connector 52"/>
          <p:cNvCxnSpPr/>
          <p:nvPr/>
        </p:nvCxnSpPr>
        <p:spPr bwMode="auto">
          <a:xfrm flipV="1">
            <a:off x="5853508" y="4495800"/>
            <a:ext cx="895946" cy="1224884"/>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mc:AlternateContent xmlns:mc="http://schemas.openxmlformats.org/markup-compatibility/2006" xmlns:a14="http://schemas.microsoft.com/office/drawing/2010/main">
        <mc:Choice Requires="a14">
          <p:sp>
            <p:nvSpPr>
              <p:cNvPr id="98" name="TextBox 97"/>
              <p:cNvSpPr txBox="1"/>
              <p:nvPr/>
            </p:nvSpPr>
            <p:spPr>
              <a:xfrm>
                <a:off x="6617296" y="4777800"/>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oMath>
                  </m:oMathPara>
                </a14:m>
                <a:endParaRPr lang="en-US" sz="2800" dirty="0"/>
              </a:p>
            </p:txBody>
          </p:sp>
        </mc:Choice>
        <mc:Fallback xmlns="">
          <p:sp>
            <p:nvSpPr>
              <p:cNvPr id="98" name="TextBox 97"/>
              <p:cNvSpPr txBox="1">
                <a:spLocks noRot="1" noChangeAspect="1" noMove="1" noResize="1" noEditPoints="1" noAdjustHandles="1" noChangeArrowheads="1" noChangeShapeType="1" noTextEdit="1"/>
              </p:cNvSpPr>
              <p:nvPr/>
            </p:nvSpPr>
            <p:spPr>
              <a:xfrm>
                <a:off x="6617296" y="4777800"/>
                <a:ext cx="505138"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7189243" y="3282686"/>
                <a:ext cx="68371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𝑇</m:t>
                          </m:r>
                        </m:e>
                        <m:sup>
                          <m:r>
                            <a:rPr lang="en-US" sz="2800" b="0" i="1" smtClean="0">
                              <a:latin typeface="Cambria Math"/>
                            </a:rPr>
                            <m:t>2</m:t>
                          </m:r>
                        </m:sup>
                      </m:sSup>
                    </m:oMath>
                  </m:oMathPara>
                </a14:m>
                <a:endParaRPr lang="en-US" sz="28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7189243" y="3282686"/>
                <a:ext cx="683713"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7543800" y="1792388"/>
                <a:ext cx="6837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𝑇</m:t>
                          </m:r>
                        </m:e>
                        <m:sup>
                          <m:r>
                            <a:rPr lang="en-US" sz="2800" b="0" i="1" smtClean="0">
                              <a:latin typeface="Cambria Math"/>
                            </a:rPr>
                            <m:t>3</m:t>
                          </m:r>
                        </m:sup>
                      </m:sSup>
                    </m:oMath>
                  </m:oMathPara>
                </a14:m>
                <a:endParaRPr lang="en-US" sz="2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7543800" y="1792388"/>
                <a:ext cx="683712" cy="523220"/>
              </a:xfrm>
              <a:prstGeom prst="rect">
                <a:avLst/>
              </a:prstGeom>
              <a:blipFill rotWithShape="1">
                <a:blip r:embed="rId11"/>
                <a:stretch>
                  <a:fillRect/>
                </a:stretch>
              </a:blipFill>
            </p:spPr>
            <p:txBody>
              <a:bodyPr/>
              <a:lstStyle/>
              <a:p>
                <a:r>
                  <a:rPr lang="en-US">
                    <a:noFill/>
                  </a:rPr>
                  <a:t> </a:t>
                </a:r>
              </a:p>
            </p:txBody>
          </p:sp>
        </mc:Fallback>
      </mc:AlternateContent>
      <p:sp>
        <p:nvSpPr>
          <p:cNvPr id="5" name="Rectangle 4"/>
          <p:cNvSpPr/>
          <p:nvPr/>
        </p:nvSpPr>
        <p:spPr bwMode="auto">
          <a:xfrm>
            <a:off x="2438400" y="3391124"/>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524000" y="3291150"/>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057400" y="2552700"/>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28" name="Curved Connector 27"/>
          <p:cNvCxnSpPr>
            <a:stCxn id="21" idx="2"/>
            <a:endCxn id="5" idx="2"/>
          </p:cNvCxnSpPr>
          <p:nvPr/>
        </p:nvCxnSpPr>
        <p:spPr bwMode="auto">
          <a:xfrm rot="16200000" flipH="1">
            <a:off x="2121713" y="3303037"/>
            <a:ext cx="99974" cy="914400"/>
          </a:xfrm>
          <a:prstGeom prst="curvedConnector3">
            <a:avLst>
              <a:gd name="adj1" fmla="val 328659"/>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33" name="Curved Connector 32"/>
          <p:cNvCxnSpPr>
            <a:stCxn id="22" idx="2"/>
            <a:endCxn id="5" idx="2"/>
          </p:cNvCxnSpPr>
          <p:nvPr/>
        </p:nvCxnSpPr>
        <p:spPr bwMode="auto">
          <a:xfrm rot="16200000" flipH="1">
            <a:off x="2019188" y="3200512"/>
            <a:ext cx="838424" cy="381000"/>
          </a:xfrm>
          <a:prstGeom prst="curvedConnector3">
            <a:avLst>
              <a:gd name="adj1" fmla="val -14952"/>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38" name="Curved Connector 37"/>
          <p:cNvCxnSpPr>
            <a:stCxn id="22" idx="2"/>
            <a:endCxn id="21" idx="2"/>
          </p:cNvCxnSpPr>
          <p:nvPr/>
        </p:nvCxnSpPr>
        <p:spPr bwMode="auto">
          <a:xfrm rot="5400000">
            <a:off x="1611975" y="3074325"/>
            <a:ext cx="738450" cy="533400"/>
          </a:xfrm>
          <a:prstGeom prst="curvedConnector3">
            <a:avLst>
              <a:gd name="adj1" fmla="val -13673"/>
            </a:avLst>
          </a:prstGeom>
          <a:solidFill>
            <a:schemeClr val="accent1"/>
          </a:solidFill>
          <a:ln w="28575" cap="flat" cmpd="sng" algn="ctr">
            <a:solidFill>
              <a:srgbClr val="FFC000"/>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63" name="TextBox 62"/>
              <p:cNvSpPr txBox="1"/>
              <p:nvPr/>
            </p:nvSpPr>
            <p:spPr>
              <a:xfrm>
                <a:off x="2566831" y="2319613"/>
                <a:ext cx="617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1</m:t>
                          </m:r>
                        </m:sub>
                      </m:sSub>
                    </m:oMath>
                  </m:oMathPara>
                </a14:m>
                <a:endParaRPr lang="en-US" sz="2800" dirty="0"/>
              </a:p>
            </p:txBody>
          </p:sp>
        </mc:Choice>
        <mc:Fallback xmlns="">
          <p:sp>
            <p:nvSpPr>
              <p:cNvPr id="63" name="TextBox 62"/>
              <p:cNvSpPr txBox="1">
                <a:spLocks noRot="1" noChangeAspect="1" noMove="1" noResize="1" noEditPoints="1" noAdjustHandles="1" noChangeArrowheads="1" noChangeShapeType="1" noTextEdit="1"/>
              </p:cNvSpPr>
              <p:nvPr/>
            </p:nvSpPr>
            <p:spPr>
              <a:xfrm>
                <a:off x="2566831" y="2319613"/>
                <a:ext cx="617540"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246879" y="2308872"/>
                <a:ext cx="625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2</m:t>
                          </m:r>
                        </m:sub>
                      </m:sSub>
                    </m:oMath>
                  </m:oMathPara>
                </a14:m>
                <a:endParaRPr lang="en-US" sz="28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246879" y="2308872"/>
                <a:ext cx="625812" cy="52322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775098" y="4777800"/>
                <a:ext cx="625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3</m:t>
                          </m:r>
                        </m:sub>
                      </m:sSub>
                    </m:oMath>
                  </m:oMathPara>
                </a14:m>
                <a:endParaRPr 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775098" y="4777800"/>
                <a:ext cx="625812" cy="523220"/>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4958423"/>
      </p:ext>
    </p:extLst>
  </p:cSld>
  <p:clrMapOvr>
    <a:masterClrMapping/>
  </p:clrMapOvr>
  <mc:AlternateContent xmlns:mc="http://schemas.openxmlformats.org/markup-compatibility/2006" xmlns:p14="http://schemas.microsoft.com/office/powerpoint/2010/main">
    <mc:Choice Requires="p14">
      <p:transition spd="slow" p14:dur="2000" advTm="26459"/>
    </mc:Choice>
    <mc:Fallback xmlns="">
      <p:transition spd="slow" advTm="2645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smtClean="0"/>
                  <a:t>Microtiles</a:t>
                </a:r>
                <a:r>
                  <a:rPr lang="en-US" dirty="0" smtClean="0"/>
                  <a:t> w.r.t. </a:t>
                </a:r>
                <a:r>
                  <a:rPr lang="en-US" dirty="0"/>
                  <a:t>𝑟</a:t>
                </a:r>
                <a:r>
                  <a:rPr lang="en-US" dirty="0" smtClean="0"/>
                  <a:t>-symmetry</a:t>
                </a:r>
              </a:p>
              <a:p>
                <a:pPr lvl="1"/>
                <a:r>
                  <a:rPr lang="en-US" dirty="0"/>
                  <a:t>D</a:t>
                </a:r>
                <a:r>
                  <a:rPr lang="en-US" dirty="0" smtClean="0"/>
                  <a:t>isjoint </a:t>
                </a:r>
              </a:p>
              <a:p>
                <a:pPr lvl="1"/>
                <a:r>
                  <a:rPr lang="en-US" dirty="0" smtClean="0"/>
                  <a:t>Complete coverage</a:t>
                </a:r>
              </a:p>
              <a:p>
                <a:endParaRPr lang="en-US" i="1" dirty="0" smtClean="0">
                  <a:latin typeface="Cambria Math"/>
                </a:endParaRPr>
              </a:p>
              <a:p>
                <a14:m>
                  <m:oMath xmlns:m="http://schemas.openxmlformats.org/officeDocument/2006/math">
                    <m:r>
                      <a:rPr lang="en-US" i="1">
                        <a:latin typeface="Cambria Math"/>
                      </a:rPr>
                      <m:t>𝑟</m:t>
                    </m:r>
                  </m:oMath>
                </a14:m>
                <a:r>
                  <a:rPr lang="en-US" dirty="0" smtClean="0"/>
                  <a:t>-</a:t>
                </a:r>
                <a:r>
                  <a:rPr lang="en-US" dirty="0"/>
                  <a:t>s</a:t>
                </a:r>
                <a:r>
                  <a:rPr lang="en-US" dirty="0" smtClean="0"/>
                  <a:t>imilarity</a:t>
                </a:r>
              </a:p>
              <a:p>
                <a:pPr lvl="1"/>
                <a:r>
                  <a:rPr lang="en-US" dirty="0" smtClean="0"/>
                  <a:t>Implies point-wise similarity</a:t>
                </a:r>
              </a:p>
              <a:p>
                <a:pPr marL="0" indent="0">
                  <a:buNone/>
                </a:pPr>
                <a:endParaRPr lang="en-US" i="1" dirty="0" smtClean="0">
                  <a:latin typeface="Cambria Math"/>
                </a:endParaRPr>
              </a:p>
              <a:p>
                <a:r>
                  <a:rPr lang="en-US" dirty="0" smtClean="0"/>
                  <a:t>Remains to show that tile boundaries remain invariant </a:t>
                </a:r>
                <a:endParaRPr lang="en-US" dirty="0"/>
              </a:p>
              <a:p>
                <a:pPr lvl="1"/>
                <a:r>
                  <a:rPr lang="en-US" dirty="0"/>
                  <a:t>Assume the </a:t>
                </a:r>
                <a:r>
                  <a:rPr lang="en-US" dirty="0" smtClean="0"/>
                  <a:t>opposite</a:t>
                </a:r>
                <a:endParaRPr lang="en-US" i="1" dirty="0" smtClean="0">
                  <a:latin typeface="Cambria Math"/>
                </a:endParaRPr>
              </a:p>
              <a:p>
                <a:pPr lvl="1"/>
                <a14:m>
                  <m:oMath xmlns:m="http://schemas.openxmlformats.org/officeDocument/2006/math">
                    <m:r>
                      <a:rPr lang="en-US" i="1">
                        <a:latin typeface="Cambria Math"/>
                      </a:rPr>
                      <m:t>(</m:t>
                    </m:r>
                    <m:r>
                      <a:rPr lang="en-US" i="1">
                        <a:latin typeface="Cambria Math"/>
                      </a:rPr>
                      <m:t>𝑟</m:t>
                    </m:r>
                    <m:r>
                      <a:rPr lang="en-US" i="1">
                        <a:latin typeface="Cambria Math"/>
                      </a:rPr>
                      <m:t>+</m:t>
                    </m:r>
                    <m:r>
                      <a:rPr lang="en-US" i="1">
                        <a:latin typeface="Cambria Math"/>
                      </a:rPr>
                      <m:t>𝜖</m:t>
                    </m:r>
                    <m:r>
                      <a:rPr lang="en-US" i="1">
                        <a:latin typeface="Cambria Math"/>
                      </a:rPr>
                      <m:t>)</m:t>
                    </m:r>
                  </m:oMath>
                </a14:m>
                <a:r>
                  <a:rPr lang="en-US" dirty="0"/>
                  <a:t>- Similarity implies 𝑟</a:t>
                </a:r>
                <a:r>
                  <a:rPr lang="en-US" dirty="0" smtClean="0"/>
                  <a:t>-similarity </a:t>
                </a:r>
                <a:r>
                  <a:rPr lang="en-US" dirty="0"/>
                  <a:t>at tile </a:t>
                </a:r>
                <a:r>
                  <a:rPr lang="en-US" dirty="0" smtClean="0"/>
                  <a:t>boundaries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72" t="-1200"/>
                </a:stretch>
              </a:blipFill>
            </p:spPr>
            <p:txBody>
              <a:bodyPr/>
              <a:lstStyle/>
              <a:p>
                <a:r>
                  <a:rPr lang="en-US">
                    <a:noFill/>
                  </a:rPr>
                  <a:t> </a:t>
                </a:r>
              </a:p>
            </p:txBody>
          </p:sp>
        </mc:Fallback>
      </mc:AlternateContent>
    </p:spTree>
    <p:extLst>
      <p:ext uri="{BB962C8B-B14F-4D97-AF65-F5344CB8AC3E}">
        <p14:creationId xmlns:p14="http://schemas.microsoft.com/office/powerpoint/2010/main" val="3608974915"/>
      </p:ext>
    </p:extLst>
  </p:cSld>
  <p:clrMapOvr>
    <a:masterClrMapping/>
  </p:clrMapOvr>
  <mc:AlternateContent xmlns:mc="http://schemas.openxmlformats.org/markup-compatibility/2006">
    <mc:Choice xmlns:p14="http://schemas.microsoft.com/office/powerpoint/2010/main" Requires="p14">
      <p:transition spd="slow" p14:dur="2000" advTm="71032"/>
    </mc:Choice>
    <mc:Fallback>
      <p:transition spd="slow" advTm="7103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VS10\Projects\HappyRay\screenshot0.png"/>
          <p:cNvPicPr>
            <a:picLocks noChangeAspect="1" noChangeArrowheads="1"/>
          </p:cNvPicPr>
          <p:nvPr/>
        </p:nvPicPr>
        <p:blipFill rotWithShape="1">
          <a:blip r:embed="rId3">
            <a:extLst>
              <a:ext uri="{28A0092B-C50C-407E-A947-70E740481C1C}">
                <a14:useLocalDpi xmlns:a14="http://schemas.microsoft.com/office/drawing/2010/main" val="0"/>
              </a:ext>
            </a:extLst>
          </a:blip>
          <a:srcRect t="8888" r="847"/>
          <a:stretch/>
        </p:blipFill>
        <p:spPr bwMode="auto">
          <a:xfrm>
            <a:off x="76201" y="0"/>
            <a:ext cx="9067800" cy="62493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Structuring Partial Symmetries</a:t>
            </a:r>
            <a:endParaRPr lang="en-US" dirty="0"/>
          </a:p>
        </p:txBody>
      </p:sp>
      <p:sp>
        <p:nvSpPr>
          <p:cNvPr id="3" name="Text Placeholder 2"/>
          <p:cNvSpPr>
            <a:spLocks noGrp="1"/>
          </p:cNvSpPr>
          <p:nvPr>
            <p:ph type="body" idx="1"/>
          </p:nvPr>
        </p:nvSpPr>
        <p:spPr/>
        <p:txBody>
          <a:bodyPr/>
          <a:lstStyle/>
          <a:p>
            <a:r>
              <a:rPr lang="en-US" dirty="0" smtClean="0"/>
              <a:t>Part I</a:t>
            </a:r>
            <a:endParaRPr lang="en-US" dirty="0"/>
          </a:p>
        </p:txBody>
      </p:sp>
    </p:spTree>
    <p:extLst>
      <p:ext uri="{BB962C8B-B14F-4D97-AF65-F5344CB8AC3E}">
        <p14:creationId xmlns:p14="http://schemas.microsoft.com/office/powerpoint/2010/main" val="2402656058"/>
      </p:ext>
    </p:extLst>
  </p:cSld>
  <p:clrMapOvr>
    <a:masterClrMapping/>
  </p:clrMapOvr>
  <mc:AlternateContent xmlns:mc="http://schemas.openxmlformats.org/markup-compatibility/2006">
    <mc:Choice xmlns:p14="http://schemas.microsoft.com/office/powerpoint/2010/main" Requires="p14">
      <p:transition spd="slow" p14:dur="2000" advTm="16891"/>
    </mc:Choice>
    <mc:Fallback>
      <p:transition spd="slow" advTm="1689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47613"/>
            <a:ext cx="9145277" cy="6858958"/>
            <a:chOff x="0" y="547613"/>
            <a:chExt cx="9145277" cy="6858958"/>
          </a:xfrm>
        </p:grpSpPr>
        <p:pic>
          <p:nvPicPr>
            <p:cNvPr id="4" name="Picture 2" descr="D:\VS10\Projects\HappyRay\screenshot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613"/>
              <a:ext cx="9145277" cy="685895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urved Connector 16"/>
            <p:cNvCxnSpPr>
              <a:stCxn id="23" idx="2"/>
              <a:endCxn id="25" idx="2"/>
            </p:cNvCxnSpPr>
            <p:nvPr/>
          </p:nvCxnSpPr>
          <p:spPr bwMode="auto">
            <a:xfrm rot="5400000" flipH="1" flipV="1">
              <a:off x="2906314" y="3283352"/>
              <a:ext cx="677068" cy="1828800"/>
            </a:xfrm>
            <a:prstGeom prst="curvedConnector3">
              <a:avLst>
                <a:gd name="adj1" fmla="val -33763"/>
              </a:avLst>
            </a:prstGeom>
            <a:solidFill>
              <a:schemeClr val="accent1"/>
            </a:solidFill>
            <a:ln w="28575" cap="flat" cmpd="sng" algn="ctr">
              <a:solidFill>
                <a:srgbClr val="FFC000"/>
              </a:solidFill>
              <a:prstDash val="solid"/>
              <a:round/>
              <a:headEnd type="triangle" w="med" len="med"/>
              <a:tailEnd type="triangle" w="med" len="med"/>
            </a:ln>
            <a:effectLst/>
          </p:spPr>
        </p:cxnSp>
        <p:sp>
          <p:nvSpPr>
            <p:cNvPr id="23" name="Rectangle 22"/>
            <p:cNvSpPr/>
            <p:nvPr/>
          </p:nvSpPr>
          <p:spPr bwMode="auto">
            <a:xfrm>
              <a:off x="1797048" y="3710786"/>
              <a:ext cx="1066800" cy="8255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5" name="Rectangle 24"/>
            <p:cNvSpPr/>
            <p:nvPr/>
          </p:nvSpPr>
          <p:spPr bwMode="auto">
            <a:xfrm>
              <a:off x="3854448" y="3332168"/>
              <a:ext cx="609600" cy="5270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9" name="Rectangle 28"/>
            <p:cNvSpPr/>
            <p:nvPr/>
          </p:nvSpPr>
          <p:spPr bwMode="auto">
            <a:xfrm>
              <a:off x="5556250" y="3265493"/>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30" name="Curved Connector 29"/>
            <p:cNvCxnSpPr>
              <a:stCxn id="29" idx="2"/>
              <a:endCxn id="25" idx="2"/>
            </p:cNvCxnSpPr>
            <p:nvPr/>
          </p:nvCxnSpPr>
          <p:spPr bwMode="auto">
            <a:xfrm rot="5400000">
              <a:off x="4910136" y="2984504"/>
              <a:ext cx="123826" cy="1625602"/>
            </a:xfrm>
            <a:prstGeom prst="curvedConnector3">
              <a:avLst>
                <a:gd name="adj1" fmla="val 284614"/>
              </a:avLst>
            </a:prstGeom>
            <a:solidFill>
              <a:schemeClr val="accent1"/>
            </a:solidFill>
            <a:ln w="28575" cap="flat" cmpd="sng" algn="ctr">
              <a:solidFill>
                <a:srgbClr val="FFC000"/>
              </a:solidFill>
              <a:prstDash val="solid"/>
              <a:round/>
              <a:headEnd type="triangle" w="med" len="med"/>
              <a:tailEnd type="triangle" w="med" len="med"/>
            </a:ln>
            <a:effectLst/>
          </p:spPr>
        </p:cxnSp>
        <p:sp>
          <p:nvSpPr>
            <p:cNvPr id="34" name="Rectangle 33"/>
            <p:cNvSpPr/>
            <p:nvPr/>
          </p:nvSpPr>
          <p:spPr bwMode="auto">
            <a:xfrm>
              <a:off x="6102348" y="2950374"/>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35" name="Rectangle 34"/>
            <p:cNvSpPr/>
            <p:nvPr/>
          </p:nvSpPr>
          <p:spPr bwMode="auto">
            <a:xfrm>
              <a:off x="6908796" y="2705902"/>
              <a:ext cx="457200" cy="469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39" name="Curved Connector 38"/>
            <p:cNvCxnSpPr>
              <a:stCxn id="34" idx="2"/>
              <a:endCxn id="29" idx="2"/>
            </p:cNvCxnSpPr>
            <p:nvPr/>
          </p:nvCxnSpPr>
          <p:spPr bwMode="auto">
            <a:xfrm rot="5400000">
              <a:off x="5900340" y="3304783"/>
              <a:ext cx="315119" cy="546098"/>
            </a:xfrm>
            <a:prstGeom prst="curvedConnector3">
              <a:avLst>
                <a:gd name="adj1" fmla="val 172544"/>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43" name="Curved Connector 42"/>
            <p:cNvCxnSpPr>
              <a:stCxn id="34" idx="2"/>
              <a:endCxn id="35" idx="2"/>
            </p:cNvCxnSpPr>
            <p:nvPr/>
          </p:nvCxnSpPr>
          <p:spPr bwMode="auto">
            <a:xfrm rot="5400000" flipH="1" flipV="1">
              <a:off x="6611936" y="2894813"/>
              <a:ext cx="244472" cy="806448"/>
            </a:xfrm>
            <a:prstGeom prst="curvedConnector3">
              <a:avLst>
                <a:gd name="adj1" fmla="val -93508"/>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46" name="Curved Connector 45"/>
            <p:cNvCxnSpPr>
              <a:stCxn id="29" idx="2"/>
              <a:endCxn id="35" idx="2"/>
            </p:cNvCxnSpPr>
            <p:nvPr/>
          </p:nvCxnSpPr>
          <p:spPr bwMode="auto">
            <a:xfrm rot="5400000" flipH="1" flipV="1">
              <a:off x="6181327" y="2779324"/>
              <a:ext cx="559591" cy="1352546"/>
            </a:xfrm>
            <a:prstGeom prst="curvedConnector3">
              <a:avLst>
                <a:gd name="adj1" fmla="val -65816"/>
              </a:avLst>
            </a:prstGeom>
            <a:solidFill>
              <a:schemeClr val="accent1"/>
            </a:solidFill>
            <a:ln w="28575" cap="flat" cmpd="sng" algn="ctr">
              <a:solidFill>
                <a:srgbClr val="FFC000"/>
              </a:solidFill>
              <a:prstDash val="dash"/>
              <a:round/>
              <a:headEnd type="triangle" w="med" len="med"/>
              <a:tailEnd type="triangle" w="med" len="med"/>
            </a:ln>
            <a:effectLst/>
          </p:spPr>
        </p:cxnSp>
        <p:cxnSp>
          <p:nvCxnSpPr>
            <p:cNvPr id="52" name="Curved Connector 51"/>
            <p:cNvCxnSpPr>
              <a:stCxn id="23" idx="2"/>
              <a:endCxn id="29" idx="2"/>
            </p:cNvCxnSpPr>
            <p:nvPr/>
          </p:nvCxnSpPr>
          <p:spPr bwMode="auto">
            <a:xfrm rot="5400000" flipH="1" flipV="1">
              <a:off x="3657202" y="2408638"/>
              <a:ext cx="800894" cy="3454402"/>
            </a:xfrm>
            <a:prstGeom prst="curvedConnector3">
              <a:avLst>
                <a:gd name="adj1" fmla="val -49157"/>
              </a:avLst>
            </a:prstGeom>
            <a:solidFill>
              <a:schemeClr val="accent1"/>
            </a:solidFill>
            <a:ln w="28575" cap="flat" cmpd="sng" algn="ctr">
              <a:solidFill>
                <a:srgbClr val="FFC000"/>
              </a:solidFill>
              <a:prstDash val="dash"/>
              <a:round/>
              <a:headEnd type="triangle" w="med" len="med"/>
              <a:tailEnd type="triangle" w="med" len="med"/>
            </a:ln>
            <a:effectLst/>
          </p:spPr>
        </p:cxnSp>
        <p:cxnSp>
          <p:nvCxnSpPr>
            <p:cNvPr id="61" name="Curved Connector 60"/>
            <p:cNvCxnSpPr>
              <a:stCxn id="25" idx="2"/>
              <a:endCxn id="35" idx="2"/>
            </p:cNvCxnSpPr>
            <p:nvPr/>
          </p:nvCxnSpPr>
          <p:spPr bwMode="auto">
            <a:xfrm rot="5400000" flipH="1" flipV="1">
              <a:off x="5306613" y="2028436"/>
              <a:ext cx="683417" cy="2978148"/>
            </a:xfrm>
            <a:prstGeom prst="curvedConnector3">
              <a:avLst>
                <a:gd name="adj1" fmla="val -126366"/>
              </a:avLst>
            </a:prstGeom>
            <a:solidFill>
              <a:schemeClr val="accent1"/>
            </a:solidFill>
            <a:ln w="28575" cap="flat" cmpd="sng" algn="ctr">
              <a:solidFill>
                <a:srgbClr val="FFC000"/>
              </a:solidFill>
              <a:prstDash val="sysDash"/>
              <a:round/>
              <a:headEnd type="triangle" w="med" len="med"/>
              <a:tailEnd type="triangle" w="med" len="med"/>
            </a:ln>
            <a:effectLst/>
          </p:spPr>
        </p:cxnSp>
        <p:cxnSp>
          <p:nvCxnSpPr>
            <p:cNvPr id="68" name="Curved Connector 67"/>
            <p:cNvCxnSpPr>
              <a:stCxn id="23" idx="2"/>
              <a:endCxn id="34" idx="2"/>
            </p:cNvCxnSpPr>
            <p:nvPr/>
          </p:nvCxnSpPr>
          <p:spPr bwMode="auto">
            <a:xfrm rot="5400000" flipH="1" flipV="1">
              <a:off x="3772691" y="1978030"/>
              <a:ext cx="1116013" cy="4000500"/>
            </a:xfrm>
            <a:prstGeom prst="curvedConnector3">
              <a:avLst>
                <a:gd name="adj1" fmla="val -62589"/>
              </a:avLst>
            </a:prstGeom>
            <a:solidFill>
              <a:schemeClr val="accent1"/>
            </a:solidFill>
            <a:ln w="28575" cap="flat" cmpd="sng" algn="ctr">
              <a:solidFill>
                <a:srgbClr val="FFC000"/>
              </a:solidFill>
              <a:prstDash val="sysDash"/>
              <a:round/>
              <a:headEnd type="triangle" w="med" len="med"/>
              <a:tailEnd type="triangle" w="med" len="med"/>
            </a:ln>
            <a:effectLst/>
          </p:spPr>
        </p:cxnSp>
        <p:cxnSp>
          <p:nvCxnSpPr>
            <p:cNvPr id="72" name="Curved Connector 71"/>
            <p:cNvCxnSpPr>
              <a:stCxn id="23" idx="2"/>
              <a:endCxn id="35" idx="2"/>
            </p:cNvCxnSpPr>
            <p:nvPr/>
          </p:nvCxnSpPr>
          <p:spPr bwMode="auto">
            <a:xfrm rot="5400000" flipH="1" flipV="1">
              <a:off x="4053679" y="1452570"/>
              <a:ext cx="1360485" cy="4806948"/>
            </a:xfrm>
            <a:prstGeom prst="curvedConnector3">
              <a:avLst>
                <a:gd name="adj1" fmla="val -74680"/>
              </a:avLst>
            </a:prstGeom>
            <a:solidFill>
              <a:schemeClr val="accent1"/>
            </a:solidFill>
            <a:ln w="28575" cap="flat" cmpd="sng" algn="ctr">
              <a:solidFill>
                <a:srgbClr val="FFC000"/>
              </a:solidFill>
              <a:prstDash val="sysDot"/>
              <a:round/>
              <a:headEnd type="triangle" w="med" len="med"/>
              <a:tailEnd type="triangle" w="med" len="med"/>
            </a:ln>
            <a:effectLst/>
          </p:spPr>
        </p:cxnSp>
        <p:cxnSp>
          <p:nvCxnSpPr>
            <p:cNvPr id="76" name="Curved Connector 75"/>
            <p:cNvCxnSpPr>
              <a:stCxn id="34" idx="2"/>
              <a:endCxn id="25" idx="2"/>
            </p:cNvCxnSpPr>
            <p:nvPr/>
          </p:nvCxnSpPr>
          <p:spPr bwMode="auto">
            <a:xfrm rot="5400000">
              <a:off x="5025626" y="2553895"/>
              <a:ext cx="438945" cy="2171700"/>
            </a:xfrm>
            <a:prstGeom prst="curvedConnector3">
              <a:avLst>
                <a:gd name="adj1" fmla="val 241772"/>
              </a:avLst>
            </a:prstGeom>
            <a:solidFill>
              <a:schemeClr val="accent1"/>
            </a:solidFill>
            <a:ln w="28575" cap="flat" cmpd="sng" algn="ctr">
              <a:solidFill>
                <a:srgbClr val="FFC000"/>
              </a:solidFill>
              <a:prstDash val="dash"/>
              <a:round/>
              <a:headEnd type="triangle" w="med" len="med"/>
              <a:tailEnd type="triangle" w="med" len="med"/>
            </a:ln>
            <a:effectLst/>
          </p:spPr>
        </p:cxnSp>
      </p:grpSp>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Exchangeable building blocks</a:t>
            </a:r>
            <a:endParaRPr lang="en-US" dirty="0"/>
          </a:p>
        </p:txBody>
      </p:sp>
    </p:spTree>
    <p:extLst>
      <p:ext uri="{BB962C8B-B14F-4D97-AF65-F5344CB8AC3E}">
        <p14:creationId xmlns:p14="http://schemas.microsoft.com/office/powerpoint/2010/main" val="1095653433"/>
      </p:ext>
    </p:extLst>
  </p:cSld>
  <p:clrMapOvr>
    <a:masterClrMapping/>
  </p:clrMapOvr>
  <mc:AlternateContent xmlns:mc="http://schemas.openxmlformats.org/markup-compatibility/2006">
    <mc:Choice xmlns:p14="http://schemas.microsoft.com/office/powerpoint/2010/main" Requires="p14">
      <p:transition spd="slow" p14:dur="2000" advTm="12665"/>
    </mc:Choice>
    <mc:Fallback>
      <p:transition spd="slow" advTm="126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VS10\Projects\HappyRay\screenshot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93" y="533400"/>
            <a:ext cx="4267796" cy="32008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57200" y="762001"/>
            <a:ext cx="4038600" cy="5691188"/>
          </a:xfrm>
        </p:spPr>
        <p:txBody>
          <a:bodyPr/>
          <a:lstStyle/>
          <a:p>
            <a:endParaRPr lang="en-US" dirty="0"/>
          </a:p>
        </p:txBody>
      </p:sp>
      <p:pic>
        <p:nvPicPr>
          <p:cNvPr id="3074" name="Picture 2" descr="D:\VS10\Projects\HappyRay\screenshot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04" y="533400"/>
            <a:ext cx="4267796" cy="3200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Pairwise matches</a:t>
            </a:r>
          </a:p>
        </p:txBody>
      </p:sp>
      <p:pic>
        <p:nvPicPr>
          <p:cNvPr id="3075" name="Picture 3" descr="D:\VS10\Projects\HappyRay\screenshot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404" y="3401434"/>
            <a:ext cx="4267796" cy="3200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bwMode="auto">
          <a:xfrm>
            <a:off x="2590800" y="2362200"/>
            <a:ext cx="304800" cy="2057400"/>
          </a:xfrm>
          <a:prstGeom prst="straightConnector1">
            <a:avLst/>
          </a:prstGeom>
          <a:solidFill>
            <a:schemeClr val="accent1"/>
          </a:solidFill>
          <a:ln w="38100" cap="flat" cmpd="sng" algn="ctr">
            <a:solidFill>
              <a:srgbClr val="FFC000"/>
            </a:solidFill>
            <a:prstDash val="solid"/>
            <a:round/>
            <a:headEnd type="oval" w="sm" len="sm"/>
            <a:tailEnd type="triangle" w="med" len="med"/>
          </a:ln>
          <a:effectLst/>
        </p:spPr>
      </p:cxnSp>
      <mc:AlternateContent xmlns:mc="http://schemas.openxmlformats.org/markup-compatibility/2006" xmlns:a14="http://schemas.microsoft.com/office/drawing/2010/main">
        <mc:Choice Requires="a14">
          <p:sp>
            <p:nvSpPr>
              <p:cNvPr id="107" name="TextBox 106"/>
              <p:cNvSpPr txBox="1"/>
              <p:nvPr/>
            </p:nvSpPr>
            <p:spPr>
              <a:xfrm>
                <a:off x="2895600" y="2886228"/>
                <a:ext cx="617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1</m:t>
                          </m:r>
                        </m:sub>
                      </m:sSub>
                    </m:oMath>
                  </m:oMathPara>
                </a14:m>
                <a:endParaRPr lang="en-US" sz="28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2895600" y="2886228"/>
                <a:ext cx="617540" cy="523220"/>
              </a:xfrm>
              <a:prstGeom prst="rect">
                <a:avLst/>
              </a:prstGeom>
              <a:blipFill rotWithShape="1">
                <a:blip r:embed="rId6"/>
                <a:stretch>
                  <a:fillRect/>
                </a:stretch>
              </a:blipFill>
            </p:spPr>
            <p:txBody>
              <a:bodyPr/>
              <a:lstStyle/>
              <a:p>
                <a:r>
                  <a:rPr lang="en-US">
                    <a:noFill/>
                  </a:rPr>
                  <a:t> </a:t>
                </a:r>
              </a:p>
            </p:txBody>
          </p:sp>
        </mc:Fallback>
      </mc:AlternateContent>
      <p:pic>
        <p:nvPicPr>
          <p:cNvPr id="2050" name="Picture 2" descr="D:\VS10\Projects\HappyRay\screenshot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3401434"/>
            <a:ext cx="4267796" cy="32008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7162800" y="2886228"/>
                <a:ext cx="625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2</m:t>
                          </m:r>
                        </m:sub>
                      </m:sSub>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162800" y="2886228"/>
                <a:ext cx="625812" cy="523220"/>
              </a:xfrm>
              <a:prstGeom prst="rect">
                <a:avLst/>
              </a:prstGeom>
              <a:blipFill rotWithShape="1">
                <a:blip r:embed="rId8"/>
                <a:stretch>
                  <a:fillRect/>
                </a:stretch>
              </a:blipFill>
            </p:spPr>
            <p:txBody>
              <a:bodyPr/>
              <a:lstStyle/>
              <a:p>
                <a:r>
                  <a:rPr lang="en-US">
                    <a:noFill/>
                  </a:rPr>
                  <a:t> </a:t>
                </a:r>
              </a:p>
            </p:txBody>
          </p:sp>
        </mc:Fallback>
      </mc:AlternateContent>
      <p:cxnSp>
        <p:nvCxnSpPr>
          <p:cNvPr id="36" name="Straight Arrow Connector 35"/>
          <p:cNvCxnSpPr/>
          <p:nvPr/>
        </p:nvCxnSpPr>
        <p:spPr bwMode="auto">
          <a:xfrm>
            <a:off x="6858000" y="2326538"/>
            <a:ext cx="304800" cy="2057400"/>
          </a:xfrm>
          <a:prstGeom prst="straightConnector1">
            <a:avLst/>
          </a:prstGeom>
          <a:solidFill>
            <a:schemeClr val="accent1"/>
          </a:solidFill>
          <a:ln w="38100" cap="flat" cmpd="sng" algn="ctr">
            <a:solidFill>
              <a:srgbClr val="FFC000"/>
            </a:solidFill>
            <a:prstDash val="solid"/>
            <a:round/>
            <a:headEnd type="oval" w="sm" len="sm"/>
            <a:tailEnd type="triangle" w="med" len="med"/>
          </a:ln>
          <a:effectLst/>
        </p:spPr>
      </p:cxnSp>
    </p:spTree>
    <p:extLst>
      <p:ext uri="{BB962C8B-B14F-4D97-AF65-F5344CB8AC3E}">
        <p14:creationId xmlns:p14="http://schemas.microsoft.com/office/powerpoint/2010/main" val="4260732457"/>
      </p:ext>
    </p:extLst>
  </p:cSld>
  <p:clrMapOvr>
    <a:masterClrMapping/>
  </p:clrMapOvr>
  <mc:AlternateContent xmlns:mc="http://schemas.openxmlformats.org/markup-compatibility/2006">
    <mc:Choice xmlns:p14="http://schemas.microsoft.com/office/powerpoint/2010/main" Requires="p14">
      <p:transition spd="slow" p14:dur="2000" advTm="26480"/>
    </mc:Choice>
    <mc:Fallback>
      <p:transition spd="slow" advTm="2648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VS10\Projects\HappyRay\screenshot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772" b="29739"/>
          <a:stretch/>
        </p:blipFill>
        <p:spPr bwMode="auto">
          <a:xfrm>
            <a:off x="4717156" y="1256700"/>
            <a:ext cx="4267796" cy="129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VS10\Projects\HappyRay\screenshot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955" b="29556"/>
          <a:stretch/>
        </p:blipFill>
        <p:spPr bwMode="auto">
          <a:xfrm>
            <a:off x="4791981" y="2663365"/>
            <a:ext cx="4267796"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VS10\Projects\HappyRay\screenshot0.png"/>
          <p:cNvPicPr>
            <a:picLocks noChangeAspect="1" noChangeArrowheads="1"/>
          </p:cNvPicPr>
          <p:nvPr/>
        </p:nvPicPr>
        <p:blipFill rotWithShape="1">
          <a:blip r:embed="rId5">
            <a:extLst>
              <a:ext uri="{28A0092B-C50C-407E-A947-70E740481C1C}">
                <a14:useLocalDpi xmlns:a14="http://schemas.microsoft.com/office/drawing/2010/main" val="0"/>
              </a:ext>
            </a:extLst>
          </a:blip>
          <a:srcRect l="7652" r="9620"/>
          <a:stretch/>
        </p:blipFill>
        <p:spPr bwMode="auto">
          <a:xfrm>
            <a:off x="0" y="1417425"/>
            <a:ext cx="4942800" cy="44811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VS10\Projects\HappyRay\screenshot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0983" b="26278"/>
          <a:stretch/>
        </p:blipFill>
        <p:spPr bwMode="auto">
          <a:xfrm>
            <a:off x="4813002" y="5358875"/>
            <a:ext cx="4267796" cy="136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Transformation </a:t>
            </a:r>
            <a:r>
              <a:rPr lang="en-US" dirty="0" smtClean="0"/>
              <a:t>Groups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762001"/>
                <a:ext cx="4038600" cy="5691188"/>
              </a:xfrm>
            </p:spPr>
            <p:txBody>
              <a:bodyPr/>
              <a:lstStyle/>
              <a:p>
                <a:r>
                  <a:rPr lang="en-US" dirty="0" smtClean="0"/>
                  <a:t>Global symmetries</a:t>
                </a:r>
              </a:p>
              <a:p>
                <a:pPr lvl="1"/>
                <a:r>
                  <a:rPr lang="en-US" dirty="0" smtClean="0"/>
                  <a:t>Closed groups of </a:t>
                </a:r>
                <a14:m>
                  <m:oMath xmlns:m="http://schemas.openxmlformats.org/officeDocument/2006/math">
                    <m:r>
                      <a:rPr lang="en-US" i="1">
                        <a:latin typeface="Cambria Math"/>
                      </a:rPr>
                      <m:t>𝑇</m:t>
                    </m:r>
                  </m:oMath>
                </a14:m>
                <a:r>
                  <a:rPr lang="en-US" dirty="0" err="1" smtClean="0"/>
                  <a: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762001"/>
                <a:ext cx="4038600" cy="5691188"/>
              </a:xfrm>
              <a:blipFill rotWithShape="1">
                <a:blip r:embed="rId7"/>
                <a:stretch>
                  <a:fillRect l="-2564" t="-964"/>
                </a:stretch>
              </a:blipFill>
            </p:spPr>
            <p:txBody>
              <a:bodyPr/>
              <a:lstStyle/>
              <a:p>
                <a:r>
                  <a:rPr lang="en-US">
                    <a:noFill/>
                  </a:rPr>
                  <a:t> </a:t>
                </a:r>
              </a:p>
            </p:txBody>
          </p:sp>
        </mc:Fallback>
      </mc:AlternateContent>
      <p:sp>
        <p:nvSpPr>
          <p:cNvPr id="4" name="Content Placeholder 3"/>
          <p:cNvSpPr>
            <a:spLocks noGrp="1"/>
          </p:cNvSpPr>
          <p:nvPr>
            <p:ph sz="half" idx="2"/>
          </p:nvPr>
        </p:nvSpPr>
        <p:spPr>
          <a:xfrm>
            <a:off x="4648200" y="685801"/>
            <a:ext cx="4038600" cy="5767388"/>
          </a:xfrm>
        </p:spPr>
        <p:txBody>
          <a:bodyPr/>
          <a:lstStyle/>
          <a:p>
            <a:r>
              <a:rPr lang="en-US" dirty="0" smtClean="0"/>
              <a:t>Partial symmetries</a:t>
            </a:r>
            <a:endParaRPr lang="en-US" dirty="0"/>
          </a:p>
        </p:txBody>
      </p:sp>
      <p:pic>
        <p:nvPicPr>
          <p:cNvPr id="3078" name="Picture 6" descr="D:\VS10\Projects\HappyRay\screenshot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978" b="28533"/>
          <a:stretch/>
        </p:blipFill>
        <p:spPr bwMode="auto">
          <a:xfrm>
            <a:off x="4791981" y="4008568"/>
            <a:ext cx="4267796" cy="12960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bwMode="auto">
          <a:xfrm flipV="1">
            <a:off x="5853508" y="1524000"/>
            <a:ext cx="2526404" cy="4196686"/>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p:cxnSp>
        <p:nvCxnSpPr>
          <p:cNvPr id="43" name="Straight Arrow Connector 42"/>
          <p:cNvCxnSpPr/>
          <p:nvPr/>
        </p:nvCxnSpPr>
        <p:spPr bwMode="auto">
          <a:xfrm flipV="1">
            <a:off x="5853508" y="2971799"/>
            <a:ext cx="2374004" cy="2748893"/>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p:cxnSp>
        <p:nvCxnSpPr>
          <p:cNvPr id="53" name="Straight Arrow Connector 52"/>
          <p:cNvCxnSpPr/>
          <p:nvPr/>
        </p:nvCxnSpPr>
        <p:spPr bwMode="auto">
          <a:xfrm flipV="1">
            <a:off x="5853508" y="4419600"/>
            <a:ext cx="1527576" cy="1301085"/>
          </a:xfrm>
          <a:prstGeom prst="straightConnector1">
            <a:avLst/>
          </a:prstGeom>
          <a:solidFill>
            <a:schemeClr val="accent1"/>
          </a:solidFill>
          <a:ln w="28575" cap="flat" cmpd="sng" algn="ctr">
            <a:solidFill>
              <a:srgbClr val="FFC000"/>
            </a:solidFill>
            <a:prstDash val="solid"/>
            <a:round/>
            <a:headEnd type="oval" w="sm" len="sm"/>
            <a:tailEnd type="triangle" w="sm" len="med"/>
          </a:ln>
          <a:effectLst/>
        </p:spPr>
      </p:cxnSp>
      <mc:AlternateContent xmlns:mc="http://schemas.openxmlformats.org/markup-compatibility/2006" xmlns:a14="http://schemas.microsoft.com/office/drawing/2010/main">
        <mc:Choice Requires="a14">
          <p:sp>
            <p:nvSpPr>
              <p:cNvPr id="98" name="TextBox 97"/>
              <p:cNvSpPr txBox="1"/>
              <p:nvPr/>
            </p:nvSpPr>
            <p:spPr>
              <a:xfrm>
                <a:off x="6787941" y="4835655"/>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oMath>
                  </m:oMathPara>
                </a14:m>
                <a:endParaRPr lang="en-US" sz="2800" dirty="0"/>
              </a:p>
            </p:txBody>
          </p:sp>
        </mc:Choice>
        <mc:Fallback xmlns="">
          <p:sp>
            <p:nvSpPr>
              <p:cNvPr id="98" name="TextBox 97"/>
              <p:cNvSpPr txBox="1">
                <a:spLocks noRot="1" noChangeAspect="1" noMove="1" noResize="1" noEditPoints="1" noAdjustHandles="1" noChangeArrowheads="1" noChangeShapeType="1" noTextEdit="1"/>
              </p:cNvSpPr>
              <p:nvPr/>
            </p:nvSpPr>
            <p:spPr>
              <a:xfrm>
                <a:off x="6787941" y="4835655"/>
                <a:ext cx="505138"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7615885" y="3436145"/>
                <a:ext cx="68371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𝑇</m:t>
                          </m:r>
                        </m:e>
                        <m:sup>
                          <m:r>
                            <a:rPr lang="en-US" sz="2800" b="0" i="1" smtClean="0">
                              <a:latin typeface="Cambria Math"/>
                            </a:rPr>
                            <m:t>2</m:t>
                          </m:r>
                        </m:sup>
                      </m:sSup>
                    </m:oMath>
                  </m:oMathPara>
                </a14:m>
                <a:endParaRPr lang="en-US" sz="28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7615885" y="3436145"/>
                <a:ext cx="683713"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7293079" y="2029480"/>
                <a:ext cx="6837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𝑇</m:t>
                          </m:r>
                        </m:e>
                        <m:sup>
                          <m:r>
                            <a:rPr lang="en-US" sz="2800" b="0" i="1" smtClean="0">
                              <a:latin typeface="Cambria Math"/>
                            </a:rPr>
                            <m:t>3</m:t>
                          </m:r>
                        </m:sup>
                      </m:sSup>
                    </m:oMath>
                  </m:oMathPara>
                </a14:m>
                <a:endParaRPr lang="en-US" sz="2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7293079" y="2029480"/>
                <a:ext cx="683712" cy="523220"/>
              </a:xfrm>
              <a:prstGeom prst="rect">
                <a:avLst/>
              </a:prstGeom>
              <a:blipFill rotWithShape="1">
                <a:blip r:embed="rId11"/>
                <a:stretch>
                  <a:fillRect/>
                </a:stretch>
              </a:blipFill>
            </p:spPr>
            <p:txBody>
              <a:bodyPr/>
              <a:lstStyle/>
              <a:p>
                <a:r>
                  <a:rPr lang="en-US">
                    <a:noFill/>
                  </a:rPr>
                  <a:t> </a:t>
                </a:r>
              </a:p>
            </p:txBody>
          </p:sp>
        </mc:Fallback>
      </mc:AlternateContent>
      <p:sp>
        <p:nvSpPr>
          <p:cNvPr id="5" name="Rectangle 4"/>
          <p:cNvSpPr/>
          <p:nvPr/>
        </p:nvSpPr>
        <p:spPr bwMode="auto">
          <a:xfrm>
            <a:off x="2438400" y="3391124"/>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524000" y="3291150"/>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057400" y="2552700"/>
            <a:ext cx="381000" cy="419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cxnSp>
        <p:nvCxnSpPr>
          <p:cNvPr id="28" name="Curved Connector 27"/>
          <p:cNvCxnSpPr>
            <a:stCxn id="21" idx="2"/>
            <a:endCxn id="5" idx="2"/>
          </p:cNvCxnSpPr>
          <p:nvPr/>
        </p:nvCxnSpPr>
        <p:spPr bwMode="auto">
          <a:xfrm rot="16200000" flipH="1">
            <a:off x="2121713" y="3303037"/>
            <a:ext cx="99974" cy="914400"/>
          </a:xfrm>
          <a:prstGeom prst="curvedConnector3">
            <a:avLst>
              <a:gd name="adj1" fmla="val 328659"/>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33" name="Curved Connector 32"/>
          <p:cNvCxnSpPr>
            <a:stCxn id="22" idx="2"/>
            <a:endCxn id="5" idx="2"/>
          </p:cNvCxnSpPr>
          <p:nvPr/>
        </p:nvCxnSpPr>
        <p:spPr bwMode="auto">
          <a:xfrm rot="16200000" flipH="1">
            <a:off x="2019188" y="3200512"/>
            <a:ext cx="838424" cy="381000"/>
          </a:xfrm>
          <a:prstGeom prst="curvedConnector3">
            <a:avLst>
              <a:gd name="adj1" fmla="val -14952"/>
            </a:avLst>
          </a:prstGeom>
          <a:solidFill>
            <a:schemeClr val="accent1"/>
          </a:solidFill>
          <a:ln w="28575" cap="flat" cmpd="sng" algn="ctr">
            <a:solidFill>
              <a:srgbClr val="FFC000"/>
            </a:solidFill>
            <a:prstDash val="solid"/>
            <a:round/>
            <a:headEnd type="triangle" w="med" len="med"/>
            <a:tailEnd type="triangle" w="med" len="med"/>
          </a:ln>
          <a:effectLst/>
        </p:spPr>
      </p:cxnSp>
      <p:cxnSp>
        <p:nvCxnSpPr>
          <p:cNvPr id="38" name="Curved Connector 37"/>
          <p:cNvCxnSpPr>
            <a:stCxn id="22" idx="2"/>
            <a:endCxn id="21" idx="2"/>
          </p:cNvCxnSpPr>
          <p:nvPr/>
        </p:nvCxnSpPr>
        <p:spPr bwMode="auto">
          <a:xfrm rot="5400000">
            <a:off x="1611975" y="3074325"/>
            <a:ext cx="738450" cy="533400"/>
          </a:xfrm>
          <a:prstGeom prst="curvedConnector3">
            <a:avLst>
              <a:gd name="adj1" fmla="val -13673"/>
            </a:avLst>
          </a:prstGeom>
          <a:solidFill>
            <a:schemeClr val="accent1"/>
          </a:solidFill>
          <a:ln w="28575" cap="flat" cmpd="sng" algn="ctr">
            <a:solidFill>
              <a:srgbClr val="FFC000"/>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63" name="TextBox 62"/>
              <p:cNvSpPr txBox="1"/>
              <p:nvPr/>
            </p:nvSpPr>
            <p:spPr>
              <a:xfrm>
                <a:off x="2566831" y="2319613"/>
                <a:ext cx="617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1</m:t>
                          </m:r>
                        </m:sub>
                      </m:sSub>
                    </m:oMath>
                  </m:oMathPara>
                </a14:m>
                <a:endParaRPr lang="en-US" sz="2800" dirty="0"/>
              </a:p>
            </p:txBody>
          </p:sp>
        </mc:Choice>
        <mc:Fallback xmlns="">
          <p:sp>
            <p:nvSpPr>
              <p:cNvPr id="63" name="TextBox 62"/>
              <p:cNvSpPr txBox="1">
                <a:spLocks noRot="1" noChangeAspect="1" noMove="1" noResize="1" noEditPoints="1" noAdjustHandles="1" noChangeArrowheads="1" noChangeShapeType="1" noTextEdit="1"/>
              </p:cNvSpPr>
              <p:nvPr/>
            </p:nvSpPr>
            <p:spPr>
              <a:xfrm>
                <a:off x="2566831" y="2319613"/>
                <a:ext cx="617540"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246879" y="2308872"/>
                <a:ext cx="625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2</m:t>
                          </m:r>
                        </m:sub>
                      </m:sSub>
                    </m:oMath>
                  </m:oMathPara>
                </a14:m>
                <a:endParaRPr lang="en-US" sz="28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246879" y="2308872"/>
                <a:ext cx="625812" cy="52322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775098" y="4777800"/>
                <a:ext cx="625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3</m:t>
                          </m:r>
                        </m:sub>
                      </m:sSub>
                    </m:oMath>
                  </m:oMathPara>
                </a14:m>
                <a:endParaRPr 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775098" y="4777800"/>
                <a:ext cx="625812" cy="523220"/>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6491360"/>
      </p:ext>
    </p:extLst>
  </p:cSld>
  <p:clrMapOvr>
    <a:masterClrMapping/>
  </p:clrMapOvr>
  <mc:AlternateContent xmlns:mc="http://schemas.openxmlformats.org/markup-compatibility/2006">
    <mc:Choice xmlns:p14="http://schemas.microsoft.com/office/powerpoint/2010/main" Requires="p14">
      <p:transition spd="slow" p14:dur="2000" advTm="56126"/>
    </mc:Choice>
    <mc:Fallback>
      <p:transition spd="slow" advTm="5612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2971799"/>
            <a:ext cx="212251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sz="half" idx="1"/>
          </p:nvPr>
        </p:nvSpPr>
        <p:spPr/>
        <p:txBody>
          <a:bodyPr/>
          <a:lstStyle/>
          <a:p>
            <a:r>
              <a:rPr lang="en-US" dirty="0" err="1" smtClean="0"/>
              <a:t>Mitra</a:t>
            </a:r>
            <a:r>
              <a:rPr lang="en-US" dirty="0" smtClean="0"/>
              <a:t> et al.</a:t>
            </a:r>
          </a:p>
          <a:p>
            <a:pPr lvl="1"/>
            <a:r>
              <a:rPr lang="en-US" dirty="0" smtClean="0"/>
              <a:t>Transformation space clustering</a:t>
            </a:r>
          </a:p>
          <a:p>
            <a:r>
              <a:rPr lang="en-US" dirty="0" err="1" smtClean="0"/>
              <a:t>Pauly</a:t>
            </a:r>
            <a:r>
              <a:rPr lang="en-US" dirty="0" smtClean="0"/>
              <a:t> et al.</a:t>
            </a:r>
          </a:p>
          <a:p>
            <a:pPr lvl="1"/>
            <a:r>
              <a:rPr lang="en-US" dirty="0" smtClean="0"/>
              <a:t>Regular patterns in transformation space</a:t>
            </a:r>
            <a:endParaRPr lang="en-US" dirty="0"/>
          </a:p>
        </p:txBody>
      </p:sp>
      <p:sp>
        <p:nvSpPr>
          <p:cNvPr id="4" name="Content Placeholder 3"/>
          <p:cNvSpPr>
            <a:spLocks noGrp="1"/>
          </p:cNvSpPr>
          <p:nvPr>
            <p:ph sz="half" idx="2"/>
          </p:nvPr>
        </p:nvSpPr>
        <p:spPr/>
        <p:txBody>
          <a:bodyPr/>
          <a:lstStyle/>
          <a:p>
            <a:r>
              <a:rPr lang="en-US" dirty="0" err="1" smtClean="0"/>
              <a:t>Lipman</a:t>
            </a:r>
            <a:r>
              <a:rPr lang="en-US" dirty="0" smtClean="0"/>
              <a:t> et al.</a:t>
            </a:r>
          </a:p>
          <a:p>
            <a:pPr lvl="1"/>
            <a:r>
              <a:rPr lang="en-US" dirty="0" smtClean="0"/>
              <a:t>Point-wise symmetry aware distance</a:t>
            </a:r>
          </a:p>
          <a:p>
            <a:pPr lvl="1"/>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799"/>
            <a:ext cx="5003800" cy="302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419600"/>
            <a:ext cx="2072070" cy="200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847139"/>
      </p:ext>
    </p:extLst>
  </p:cSld>
  <p:clrMapOvr>
    <a:masterClrMapping/>
  </p:clrMapOvr>
  <mc:AlternateContent xmlns:mc="http://schemas.openxmlformats.org/markup-compatibility/2006">
    <mc:Choice xmlns:p14="http://schemas.microsoft.com/office/powerpoint/2010/main" Requires="p14">
      <p:transition spd="slow" p14:dur="2000" advTm="138461"/>
    </mc:Choice>
    <mc:Fallback>
      <p:transition spd="slow" advTm="13846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047" y="2317306"/>
            <a:ext cx="5890953" cy="45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Input</a:t>
            </a:r>
            <a:endParaRPr lang="en-US" dirty="0"/>
          </a:p>
          <a:p>
            <a:pPr lvl="1"/>
            <a:r>
              <a:rPr lang="en-US" dirty="0" smtClean="0"/>
              <a:t>A </a:t>
            </a:r>
            <a:r>
              <a:rPr lang="en-US" dirty="0"/>
              <a:t>geometric </a:t>
            </a:r>
            <a:r>
              <a:rPr lang="en-US" dirty="0" smtClean="0"/>
              <a:t>shape</a:t>
            </a:r>
          </a:p>
          <a:p>
            <a:pPr lvl="1"/>
            <a:r>
              <a:rPr lang="en-US" dirty="0" smtClean="0"/>
              <a:t>Point-wise </a:t>
            </a:r>
            <a:r>
              <a:rPr lang="en-US" dirty="0"/>
              <a:t>partial </a:t>
            </a:r>
            <a:r>
              <a:rPr lang="en-US" dirty="0" smtClean="0"/>
              <a:t>correspondences</a:t>
            </a:r>
          </a:p>
          <a:p>
            <a:pPr lvl="2"/>
            <a:r>
              <a:rPr lang="en-US" dirty="0"/>
              <a:t>P</a:t>
            </a:r>
            <a:r>
              <a:rPr lang="en-US" dirty="0" smtClean="0"/>
              <a:t>artial symmetries</a:t>
            </a:r>
          </a:p>
          <a:p>
            <a:endParaRPr lang="en-US" dirty="0"/>
          </a:p>
          <a:p>
            <a:r>
              <a:rPr lang="en-US" dirty="0" smtClean="0"/>
              <a:t>Output</a:t>
            </a:r>
          </a:p>
          <a:p>
            <a:pPr lvl="1"/>
            <a:r>
              <a:rPr lang="en-US" dirty="0" smtClean="0"/>
              <a:t>Characteristic </a:t>
            </a:r>
            <a:br>
              <a:rPr lang="en-US" dirty="0" smtClean="0"/>
            </a:br>
            <a:r>
              <a:rPr lang="en-US" dirty="0" smtClean="0"/>
              <a:t>building </a:t>
            </a:r>
            <a:r>
              <a:rPr lang="en-US" dirty="0"/>
              <a:t>blocks</a:t>
            </a:r>
          </a:p>
          <a:p>
            <a:pPr lvl="1"/>
            <a:endParaRPr lang="en-US" dirty="0"/>
          </a:p>
        </p:txBody>
      </p:sp>
    </p:spTree>
    <p:custDataLst>
      <p:tags r:id="rId1"/>
    </p:custDataLst>
    <p:extLst>
      <p:ext uri="{BB962C8B-B14F-4D97-AF65-F5344CB8AC3E}">
        <p14:creationId xmlns:p14="http://schemas.microsoft.com/office/powerpoint/2010/main" val="3375483444"/>
      </p:ext>
    </p:extLst>
  </p:cSld>
  <p:clrMapOvr>
    <a:masterClrMapping/>
  </p:clrMapOvr>
  <mc:AlternateContent xmlns:mc="http://schemas.openxmlformats.org/markup-compatibility/2006">
    <mc:Choice xmlns:p14="http://schemas.microsoft.com/office/powerpoint/2010/main" Requires="p14">
      <p:transition spd="slow" p14:dur="2000" advTm="48557"/>
    </mc:Choice>
    <mc:Fallback>
      <p:transition spd="slow" advTm="48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047" y="2317306"/>
            <a:ext cx="5890953" cy="454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Assumptions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P</a:t>
                </a:r>
                <a:r>
                  <a:rPr lang="en-US" dirty="0" smtClean="0"/>
                  <a:t>oint-wise </a:t>
                </a:r>
                <a:r>
                  <a:rPr lang="en-US" dirty="0" smtClean="0"/>
                  <a:t>equivalence relation</a:t>
                </a:r>
              </a:p>
              <a:p>
                <a:pPr lvl="1"/>
                <a:r>
                  <a:rPr lang="en-US" dirty="0" smtClean="0"/>
                  <a:t>Reflexive: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oMath>
                </a14:m>
                <a:endParaRPr lang="en-US" dirty="0" smtClean="0"/>
              </a:p>
              <a:p>
                <a:pPr lvl="1"/>
                <a:r>
                  <a:rPr lang="en-US" dirty="0" smtClean="0"/>
                  <a:t>Symmetric: </a:t>
                </a:r>
                <a14:m>
                  <m:oMath xmlns:m="http://schemas.openxmlformats.org/officeDocument/2006/math">
                    <m:sSub>
                      <m:sSubPr>
                        <m:ctrlPr>
                          <a:rPr lang="en-US" b="0" i="1" smtClean="0">
                            <a:latin typeface="Cambria Math"/>
                          </a:rPr>
                        </m:ctrlPr>
                      </m:sSubPr>
                      <m:e>
                        <m:r>
                          <a:rPr lang="en-US" i="1">
                            <a:latin typeface="Cambria Math"/>
                          </a:rPr>
                          <m:t>𝑥</m:t>
                        </m:r>
                      </m:e>
                      <m:sub>
                        <m:r>
                          <a:rPr lang="en-US" b="0" i="1" smtClean="0">
                            <a:latin typeface="Cambria Math"/>
                          </a:rPr>
                          <m:t>𝑖</m:t>
                        </m:r>
                      </m:sub>
                    </m:sSub>
                    <m:r>
                      <a:rPr lang="en-US" i="1">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oMath>
                </a14:m>
                <a:endParaRPr lang="en-US" dirty="0" smtClean="0"/>
              </a:p>
              <a:p>
                <a:pPr lvl="1"/>
                <a:r>
                  <a:rPr lang="en-US" dirty="0" smtClean="0"/>
                  <a:t>Transitive: </a:t>
                </a:r>
                <a14:m>
                  <m:oMath xmlns:m="http://schemas.openxmlformats.org/officeDocument/2006/math">
                    <m:sSub>
                      <m:sSubPr>
                        <m:ctrlPr>
                          <a:rPr lang="en-US" b="0" i="1" smtClean="0">
                            <a:latin typeface="Cambria Math"/>
                          </a:rPr>
                        </m:ctrlPr>
                      </m:sSubPr>
                      <m:e>
                        <m:r>
                          <a:rPr lang="en-US" i="1">
                            <a:latin typeface="Cambria Math"/>
                          </a:rPr>
                          <m:t>𝑥</m:t>
                        </m:r>
                      </m:e>
                      <m:sub>
                        <m:r>
                          <a:rPr lang="en-US" b="0" i="1" smtClean="0">
                            <a:latin typeface="Cambria Math"/>
                          </a:rPr>
                          <m:t>𝑖</m:t>
                        </m:r>
                      </m:sub>
                    </m:sSub>
                    <m:r>
                      <a:rPr lang="en-US" i="1">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 </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𝑘</m:t>
                        </m:r>
                      </m:sub>
                    </m:sSub>
                    <m:r>
                      <a:rPr lang="en-US" i="1">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i="1">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𝑘</m:t>
                        </m:r>
                      </m:sub>
                    </m:sSub>
                  </m:oMath>
                </a14:m>
                <a:endParaRPr lang="en-US" dirty="0"/>
              </a:p>
              <a:p>
                <a:pPr marL="0" indent="0">
                  <a:buNone/>
                </a:pPr>
                <a:endParaRPr lang="en-US" dirty="0" smtClean="0"/>
              </a:p>
              <a:p>
                <a:r>
                  <a:rPr lang="en-US" dirty="0" smtClean="0"/>
                  <a:t>Connectivity is </a:t>
                </a:r>
                <a:br>
                  <a:rPr lang="en-US" dirty="0" smtClean="0"/>
                </a:br>
                <a:r>
                  <a:rPr lang="en-US" dirty="0" smtClean="0"/>
                  <a:t>preserved</a:t>
                </a:r>
              </a:p>
              <a:p>
                <a:pPr lvl="1"/>
                <a:r>
                  <a:rPr lang="en-US" dirty="0" smtClean="0"/>
                  <a:t>Homeomorphisms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172" t="-900"/>
                </a:stretch>
              </a:blipFill>
            </p:spPr>
            <p:txBody>
              <a:bodyPr/>
              <a:lstStyle/>
              <a:p>
                <a:r>
                  <a:rPr lang="en-US">
                    <a:noFill/>
                  </a:rPr>
                  <a:t> </a:t>
                </a:r>
              </a:p>
            </p:txBody>
          </p:sp>
        </mc:Fallback>
      </mc:AlternateContent>
    </p:spTree>
    <p:extLst>
      <p:ext uri="{BB962C8B-B14F-4D97-AF65-F5344CB8AC3E}">
        <p14:creationId xmlns:p14="http://schemas.microsoft.com/office/powerpoint/2010/main" val="230093870"/>
      </p:ext>
    </p:extLst>
  </p:cSld>
  <p:clrMapOvr>
    <a:masterClrMapping/>
  </p:clrMapOvr>
  <mc:AlternateContent xmlns:mc="http://schemas.openxmlformats.org/markup-compatibility/2006">
    <mc:Choice xmlns:p14="http://schemas.microsoft.com/office/powerpoint/2010/main" Requires="p14">
      <p:transition spd="slow" p14:dur="2000" advTm="52749"/>
    </mc:Choice>
    <mc:Fallback>
      <p:transition spd="slow" advTm="5274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
</p:tagLst>
</file>

<file path=ppt/tags/tag2.xml><?xml version="1.0" encoding="utf-8"?>
<p:tagLst xmlns:a="http://schemas.openxmlformats.org/drawingml/2006/main" xmlns:r="http://schemas.openxmlformats.org/officeDocument/2006/relationships" xmlns:p="http://schemas.openxmlformats.org/presentationml/2006/main">
  <p:tag name="TIMING" val="|61.9"/>
</p:tagLst>
</file>

<file path=ppt/tags/tag3.xml><?xml version="1.0" encoding="utf-8"?>
<p:tagLst xmlns:a="http://schemas.openxmlformats.org/drawingml/2006/main" xmlns:r="http://schemas.openxmlformats.org/officeDocument/2006/relationships" xmlns:p="http://schemas.openxmlformats.org/presentationml/2006/main">
  <p:tag name="TIMING" val="|24.1|25.1"/>
</p:tagLst>
</file>

<file path=ppt/theme/theme1.xml><?xml version="1.0" encoding="utf-8"?>
<a:theme xmlns:a="http://schemas.openxmlformats.org/drawingml/2006/main" name="A Parallel Algorithm for Construction of Uniform Grids">
  <a:themeElements>
    <a:clrScheme name="fast_kdtree_constru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st_kdtree_construc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1" u="none" strike="noStrike" cap="none" normalizeH="0" baseline="0" smtClean="0">
            <a:ln>
              <a:noFill/>
            </a:ln>
            <a:solidFill>
              <a:schemeClr val="tx1"/>
            </a:solidFill>
            <a:effectLst/>
            <a:latin typeface="Arial" charset="0"/>
          </a:defRPr>
        </a:defPPr>
      </a:lstStyle>
    </a:lnDef>
  </a:objectDefaults>
  <a:extraClrSchemeLst>
    <a:extraClrScheme>
      <a:clrScheme name="fast_kdtree_constru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st_kdtree_construc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st_kdtree_construc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st_kdtree_construc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st_kdtree_construc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st_kdtree_construc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st_kdtree_construc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st_kdtree_construc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st_kdtree_construc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st_kdtree_construc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st_kdtree_construc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st_kdtree_construc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ContentTypeId xmlns="http://schemas.microsoft.com/sharepoint/v3">0x0036369E98456A304D863DED2BD110E9B1</ContentTypeId>
    <_SourceUrl xmlns="http://schemas.microsoft.com/sharepoint/v3" xsi:nil="true"/>
    <AutoVersionDisabled xmlns="http://schemas.microsoft.com/sharepoint/v3">false</AutoVersionDisabled>
    <ItemType xmlns="http://schemas.microsoft.com/sharepoint/v3">1</ItemType>
    <Order xmlns="http://schemas.microsoft.com/sharepoint/v3" xsi:nil="true"/>
    <_SharedFileIndex xmlns="http://schemas.microsoft.com/sharepoint/v3" xsi:nil="true"/>
    <MetaInfo xmlns="http://schemas.microsoft.com/sharepoint/v3" xsi:nil="true"/>
    <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_Docs_" ma:contentTypeID="0x0036369E98456A304D863DED2BD110E9B1" ma:contentTypeVersion="" ma:contentTypeDescription="" ma:contentTypeScope="" ma:versionID="cdd237a0f0d15cce9d62cd96bea66dc1">
  <xsd:schema xmlns:xsd="http://www.w3.org/2001/XMLSchema" xmlns:p="http://schemas.microsoft.com/office/2006/metadata/properties" xmlns:ns1="http://schemas.microsoft.com/sharepoint/v3" targetNamespace="http://schemas.microsoft.com/office/2006/metadata/properties" ma:root="true" ma:fieldsID="3e5d9eca856144ce6ca1da655f95619c" ns1:_="">
    <xsd:import namespace="http://schemas.microsoft.com/sharepoint/v3"/>
    <xsd:element name="properties">
      <xsd:complexType>
        <xsd:sequence>
          <xsd:element name="documentManagement">
            <xsd:complexType>
              <xsd:all>
                <xsd:element ref="ns1:ID" minOccurs="0"/>
                <xsd:element ref="ns1:ContentTypeId" minOccurs="0"/>
                <xsd:element ref="ns1:Author" minOccurs="0"/>
                <xsd:element ref="ns1:Editor" minOccurs="0"/>
                <xsd:element ref="ns1:_HasCopyDestinations" minOccurs="0"/>
                <xsd:element ref="ns1:_CopySource" minOccurs="0"/>
                <xsd:element ref="ns1:_ModerationStatus" minOccurs="0"/>
                <xsd:element ref="ns1:_ModerationComment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File_x0020_Type" minOccurs="0"/>
                <xsd:element ref="ns1:HTML_x0020_File_x0020_Type" minOccurs="0"/>
                <xsd:element ref="ns1:_SourceUrl" minOccurs="0"/>
                <xsd:element ref="ns1:_SharedFileIndex"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AutoVersionDisabled" minOccurs="0"/>
                <xsd:element ref="ns1:ItemTyp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D" ma:index="0" nillable="true" ma:displayName="ID" ma:internalName="ID" ma:readOnly="true">
      <xsd:simpleType>
        <xsd:restriction base="dms:Unknown"/>
      </xsd:simpleType>
    </xsd:element>
    <xsd:element name="ContentTypeId" ma:index="1" nillable="true" ma:displayName="Content Type ID" ma:hidden="true" ma:internalName="ContentTypeId" ma:readOnly="true">
      <xsd:simpleType>
        <xsd:restriction base="dms:Unknown"/>
      </xsd:simpleType>
    </xsd:element>
    <xsd:element name="Author" ma:index="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7" nillable="true" ma:displayName="Has Copy Destinations" ma:hidden="true" ma:internalName="_HasCopyDestinations" ma:readOnly="true">
      <xsd:simpleType>
        <xsd:restriction base="dms:Boolean"/>
      </xsd:simpleType>
    </xsd:element>
    <xsd:element name="_CopySource" ma:index="8" nillable="true" ma:displayName="Copy Source" ma:internalName="_CopySource" ma:readOnly="true">
      <xsd:simpleType>
        <xsd:restriction base="dms:Text"/>
      </xsd:simpleType>
    </xsd:element>
    <xsd:element name="_ModerationStatus" ma:index="9" nillable="true" ma:displayName="Approval Status" ma:default="0" ma:hidden="true" ma:internalName="_ModerationStatus" ma:readOnly="true">
      <xsd:simpleType>
        <xsd:restriction base="dms:Unknown"/>
      </xsd:simpleType>
    </xsd:element>
    <xsd:element name="_ModerationComments" ma:index="10" nillable="true" ma:displayName="Approver Comments" ma:hidden="true" ma:internalName="_ModerationComments" ma:readOnly="true">
      <xsd:simpleType>
        <xsd:restriction base="dms:Note"/>
      </xsd:simpleType>
    </xsd:element>
    <xsd:element name="FileRef" ma:index="11" nillable="true" ma:displayName="URL Path" ma:hidden="true" ma:list="Docs" ma:internalName="FileRef" ma:readOnly="true" ma:showField="FullUrl">
      <xsd:simpleType>
        <xsd:restriction base="dms:Lookup"/>
      </xsd:simpleType>
    </xsd:element>
    <xsd:element name="FileDirRef" ma:index="12" nillable="true" ma:displayName="Path" ma:hidden="true" ma:list="Docs" ma:internalName="FileDirRef" ma:readOnly="true" ma:showField="DirName">
      <xsd:simpleType>
        <xsd:restriction base="dms:Lookup"/>
      </xsd:simpleType>
    </xsd:element>
    <xsd:element name="Last_x0020_Modified" ma:index="13" nillable="true" ma:displayName="Modified" ma:format="TRUE" ma:hidden="true" ma:list="Docs" ma:internalName="Last_x0020_Modified" ma:readOnly="true" ma:showField="TimeLastModified">
      <xsd:simpleType>
        <xsd:restriction base="dms:Lookup"/>
      </xsd:simpleType>
    </xsd:element>
    <xsd:element name="Created_x0020_Date" ma:index="14" nillable="true" ma:displayName="Created" ma:format="TRUE" ma:hidden="true" ma:list="Docs" ma:internalName="Created_x0020_Date" ma:readOnly="true" ma:showField="TimeCreated">
      <xsd:simpleType>
        <xsd:restriction base="dms:Lookup"/>
      </xsd:simpleType>
    </xsd:element>
    <xsd:element name="File_x0020_Size" ma:index="15" nillable="true" ma:displayName="File Size" ma:format="TRUE" ma:hidden="true" ma:list="Docs" ma:internalName="File_x0020_Size" ma:readOnly="true" ma:showField="SizeInKB">
      <xsd:simpleType>
        <xsd:restriction base="dms:Lookup"/>
      </xsd:simpleType>
    </xsd:element>
    <xsd:element name="FSObjType" ma:index="16" nillable="true" ma:displayName="Item Type" ma:hidden="true" ma:list="Docs" ma:internalName="FSObjType" ma:readOnly="true" ma:showField="FSType">
      <xsd:simpleType>
        <xsd:restriction base="dms:Lookup"/>
      </xsd:simpleType>
    </xsd:element>
    <xsd:element name="CheckedOutUserId" ma:index="18" nillable="true" ma:displayName="ID of the User who has the item Checked Out" ma:hidden="true" ma:list="Docs" ma:internalName="CheckedOutUserId" ma:readOnly="true" ma:showField="CheckoutUserId">
      <xsd:simpleType>
        <xsd:restriction base="dms:Lookup"/>
      </xsd:simpleType>
    </xsd:element>
    <xsd:element name="IsCheckedoutToLocal" ma:index="19" nillable="true" ma:displayName="Is Checked out to local" ma:hidden="true" ma:list="Docs" ma:internalName="IsCheckedoutToLocal" ma:readOnly="true" ma:showField="IsCheckoutToLocal">
      <xsd:simpleType>
        <xsd:restriction base="dms:Lookup"/>
      </xsd:simpleType>
    </xsd:element>
    <xsd:element name="CheckoutUser" ma:index="20"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22" nillable="true" ma:displayName="Unique Id" ma:hidden="true" ma:list="Docs" ma:internalName="UniqueId" ma:readOnly="true" ma:showField="UniqueId">
      <xsd:simpleType>
        <xsd:restriction base="dms:Lookup"/>
      </xsd:simpleType>
    </xsd:element>
    <xsd:element name="ProgId" ma:index="23" nillable="true" ma:displayName="ProgId" ma:hidden="true" ma:list="Docs" ma:internalName="ProgId" ma:readOnly="true" ma:showField="ProgId">
      <xsd:simpleType>
        <xsd:restriction base="dms:Lookup"/>
      </xsd:simpleType>
    </xsd:element>
    <xsd:element name="ScopeId" ma:index="24" nillable="true" ma:displayName="ScopeId" ma:hidden="true" ma:list="Docs" ma:internalName="ScopeId" ma:readOnly="true" ma:showField="ScopeId">
      <xsd:simpleType>
        <xsd:restriction base="dms:Lookup"/>
      </xsd:simpleType>
    </xsd:element>
    <xsd:element name="VirusStatus" ma:index="25" nillable="true" ma:displayName="Virus Status" ma:format="TRUE" ma:hidden="true" ma:list="Docs" ma:internalName="VirusStatus" ma:readOnly="true" ma:showField="Size">
      <xsd:simpleType>
        <xsd:restriction base="dms:Lookup"/>
      </xsd:simpleType>
    </xsd:element>
    <xsd:element name="CheckedOutTitle" ma:index="26" nillable="true" ma:displayName="Checked Out To" ma:format="TRUE" ma:hidden="true" ma:list="Docs" ma:internalName="CheckedOutTitle" ma:readOnly="true" ma:showField="CheckedOutTitle">
      <xsd:simpleType>
        <xsd:restriction base="dms:Lookup"/>
      </xsd:simpleType>
    </xsd:element>
    <xsd:element name="_CheckinComment" ma:index="27" nillable="true" ma:displayName="Check In Comment" ma:format="TRUE" ma:list="Docs" ma:internalName="_CheckinComment" ma:readOnly="true" ma:showField="CheckinComment">
      <xsd:simpleType>
        <xsd:restriction base="dms:Lookup"/>
      </xsd:simpleType>
    </xsd:element>
    <xsd:element name="File_x0020_Type" ma:index="31" nillable="true" ma:displayName="File Type" ma:hidden="true" ma:internalName="File_x0020_Type" ma:readOnly="true">
      <xsd:simpleType>
        <xsd:restriction base="dms:Text"/>
      </xsd:simpleType>
    </xsd:element>
    <xsd:element name="HTML_x0020_File_x0020_Type" ma:index="32" nillable="true" ma:displayName="HTML File Type" ma:hidden="true" ma:internalName="HTML_x0020_File_x0020_Type" ma:readOnly="true">
      <xsd:simpleType>
        <xsd:restriction base="dms:Text"/>
      </xsd:simpleType>
    </xsd:element>
    <xsd:element name="_SourceUrl" ma:index="33" nillable="true" ma:displayName="Source Url" ma:hidden="true" ma:internalName="_SourceUrl">
      <xsd:simpleType>
        <xsd:restriction base="dms:Text"/>
      </xsd:simpleType>
    </xsd:element>
    <xsd:element name="_SharedFileIndex" ma:index="34" nillable="true" ma:displayName="Shared File Index" ma:hidden="true" ma:internalName="_SharedFileIndex">
      <xsd:simpleType>
        <xsd:restriction base="dms:Text"/>
      </xsd:simpleType>
    </xsd:element>
    <xsd:element name="MetaInfo" ma:index="44" nillable="true" ma:displayName="Property Bag" ma:hidden="true" ma:list="Docs" ma:internalName="MetaInfo" ma:showField="MetaInfo">
      <xsd:simpleType>
        <xsd:restriction base="dms:Lookup"/>
      </xsd:simpleType>
    </xsd:element>
    <xsd:element name="_Level" ma:index="45" nillable="true" ma:displayName="Level" ma:hidden="true" ma:internalName="_Level" ma:readOnly="true">
      <xsd:simpleType>
        <xsd:restriction base="dms:Unknown"/>
      </xsd:simpleType>
    </xsd:element>
    <xsd:element name="_IsCurrentVersion" ma:index="46" nillable="true" ma:displayName="Is Current Version" ma:hidden="true" ma:internalName="_IsCurrentVersion" ma:readOnly="true">
      <xsd:simpleType>
        <xsd:restriction base="dms:Boolean"/>
      </xsd:simpleType>
    </xsd:element>
    <xsd:element name="owshiddenversion" ma:index="50" nillable="true" ma:displayName="owshiddenversion" ma:hidden="true" ma:internalName="owshiddenversion" ma:readOnly="true">
      <xsd:simpleType>
        <xsd:restriction base="dms:Unknown"/>
      </xsd:simpleType>
    </xsd:element>
    <xsd:element name="_UIVersion" ma:index="51" nillable="true" ma:displayName="UI Version" ma:hidden="true" ma:internalName="_UIVersion" ma:readOnly="true">
      <xsd:simpleType>
        <xsd:restriction base="dms:Unknown"/>
      </xsd:simpleType>
    </xsd:element>
    <xsd:element name="_UIVersionString" ma:index="52" nillable="true" ma:displayName="Version" ma:internalName="_UIVersionString" ma:readOnly="true">
      <xsd:simpleType>
        <xsd:restriction base="dms:Text"/>
      </xsd:simpleType>
    </xsd:element>
    <xsd:element name="InstanceID" ma:index="53" nillable="true" ma:displayName="Instance ID" ma:hidden="true" ma:internalName="InstanceID" ma:readOnly="true">
      <xsd:simpleType>
        <xsd:restriction base="dms:Unknown"/>
      </xsd:simpleType>
    </xsd:element>
    <xsd:element name="Order" ma:index="54" nillable="true" ma:displayName="Order" ma:hidden="true" ma:internalName="Order">
      <xsd:simpleType>
        <xsd:restriction base="dms:Number"/>
      </xsd:simpleType>
    </xsd:element>
    <xsd:element name="GUID" ma:index="55" nillable="true" ma:displayName="GUID" ma:hidden="true" ma:internalName="GUID" ma:readOnly="true">
      <xsd:simpleType>
        <xsd:restriction base="dms:Unknown"/>
      </xsd:simpleType>
    </xsd:element>
    <xsd:element name="WorkflowVersion" ma:index="56" nillable="true" ma:displayName="Workflow Version" ma:hidden="true" ma:internalName="WorkflowVersion" ma:readOnly="true">
      <xsd:simpleType>
        <xsd:restriction base="dms:Unknown"/>
      </xsd:simpleType>
    </xsd:element>
    <xsd:element name="WorkflowInstanceID" ma:index="57" nillable="true" ma:displayName="Workflow Instance ID" ma:hidden="true" ma:internalName="WorkflowInstanceID" ma:readOnly="true">
      <xsd:simpleType>
        <xsd:restriction base="dms:Unknown"/>
      </xsd:simpleType>
    </xsd:element>
    <xsd:element name="ParentVersionString" ma:index="58" nillable="true" ma:displayName="Source Version (Converted Document)" ma:hidden="true" ma:list="Docs" ma:internalName="ParentVersionString" ma:readOnly="true" ma:showField="ParentVersionString">
      <xsd:simpleType>
        <xsd:restriction base="dms:Lookup"/>
      </xsd:simpleType>
    </xsd:element>
    <xsd:element name="ParentLeafName" ma:index="59" nillable="true" ma:displayName="Source Name (Converted Document)" ma:hidden="true" ma:list="Docs" ma:internalName="ParentLeafName" ma:readOnly="true" ma:showField="ParentLeafName">
      <xsd:simpleType>
        <xsd:restriction base="dms:Lookup"/>
      </xsd:simpleType>
    </xsd:element>
    <xsd:element name="AutoVersionDisabled" ma:index="60" nillable="true" ma:displayName="AutoVersionDisabled" ma:default="FALSE" ma:hidden="true" ma:internalName="AutoVersionDisabled">
      <xsd:simpleType>
        <xsd:restriction base="dms:Boolean"/>
      </xsd:simpleType>
    </xsd:element>
    <xsd:element name="ItemType" ma:index="61" nillable="true" ma:displayName="ItemType" ma:default="1" ma:hidden="true" ma:internalName="ItemType">
      <xsd:simpleType>
        <xsd:restriction base="dms:Unknown"/>
      </xsd:simpleType>
    </xsd:element>
    <xsd:element name="Description" ma:index="62" nillable="true" ma:displayName="Description" ma:hidden="true"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B5BBC4F-D98E-4539-8D2D-8E0CE8C4B49F}">
  <ds:schemaRefs>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sharepoint/v3"/>
    <ds:schemaRef ds:uri="http://purl.org/dc/dcmitype/"/>
  </ds:schemaRefs>
</ds:datastoreItem>
</file>

<file path=customXml/itemProps2.xml><?xml version="1.0" encoding="utf-8"?>
<ds:datastoreItem xmlns:ds="http://schemas.openxmlformats.org/officeDocument/2006/customXml" ds:itemID="{344F4CA2-39EE-424D-B1CF-EA06D9E9C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 Parallel Algorithm for Construction of Uniform Grids</Template>
  <TotalTime>3878</TotalTime>
  <Words>1924</Words>
  <Application>Microsoft Office PowerPoint</Application>
  <PresentationFormat>On-screen Show (4:3)</PresentationFormat>
  <Paragraphs>285</Paragraphs>
  <Slides>28</Slides>
  <Notes>27</Notes>
  <HiddenSlides>3</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 Parallel Algorithm for Construction of Uniform Grids</vt:lpstr>
      <vt:lpstr>Microtiles: Extracting Building Blocks from Correspondences</vt:lpstr>
      <vt:lpstr>Overview</vt:lpstr>
      <vt:lpstr>Structuring Partial Symmetries</vt:lpstr>
      <vt:lpstr>Goal</vt:lpstr>
      <vt:lpstr>Pairwise matches</vt:lpstr>
      <vt:lpstr>Transformation Groups</vt:lpstr>
      <vt:lpstr>Related Work</vt:lpstr>
      <vt:lpstr>Problem</vt:lpstr>
      <vt:lpstr>Assumptions</vt:lpstr>
      <vt:lpstr>Correspondence Graph Properties</vt:lpstr>
      <vt:lpstr>Microtiles – Instances and Classes</vt:lpstr>
      <vt:lpstr>Properties</vt:lpstr>
      <vt:lpstr>Understanding Inverse Procedural Modeling</vt:lpstr>
      <vt:lpstr>Overview</vt:lpstr>
      <vt:lpstr>r-Similarity</vt:lpstr>
      <vt:lpstr>r-Symmetry</vt:lpstr>
      <vt:lpstr>Continuous Symmetries</vt:lpstr>
      <vt:lpstr>Microtiles</vt:lpstr>
      <vt:lpstr>The Space of r-Similar Shapes</vt:lpstr>
      <vt:lpstr>Proof Outline</vt:lpstr>
      <vt:lpstr>Towards a Shape Grammar</vt:lpstr>
      <vt:lpstr>Results</vt:lpstr>
      <vt:lpstr>Conclusion</vt:lpstr>
      <vt:lpstr>Limitations &amp; Future Work</vt:lpstr>
      <vt:lpstr>Thank You!</vt:lpstr>
      <vt:lpstr>Goal</vt:lpstr>
      <vt:lpstr>Transformation Groups</vt:lpstr>
      <vt:lpstr>Proof Outline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Microtiles: Extracting Building Blocks from Correspondences</dc:title>
  <dc:creator>avo</dc:creator>
  <cp:lastModifiedBy>avo</cp:lastModifiedBy>
  <cp:revision>159</cp:revision>
  <cp:lastPrinted>2012-07-13T15:04:16Z</cp:lastPrinted>
  <dcterms:created xsi:type="dcterms:W3CDTF">2012-07-05T15:38:10Z</dcterms:created>
  <dcterms:modified xsi:type="dcterms:W3CDTF">2012-07-15T18:24:11Z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DocumentEventProcessedId">
    <vt:lpwstr>744521e3-784f-4752-8042-6c0fdc9eed35</vt:lpwstr>
  </property>
</Properties>
</file>