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3"/>
  </p:sldMasterIdLst>
  <p:notesMasterIdLst>
    <p:notesMasterId r:id="rId32"/>
  </p:notesMasterIdLst>
  <p:handoutMasterIdLst>
    <p:handoutMasterId r:id="rId33"/>
  </p:handoutMasterIdLst>
  <p:sldIdLst>
    <p:sldId id="256" r:id="rId4"/>
    <p:sldId id="259" r:id="rId5"/>
    <p:sldId id="269" r:id="rId6"/>
    <p:sldId id="261" r:id="rId7"/>
    <p:sldId id="262" r:id="rId8"/>
    <p:sldId id="264" r:id="rId9"/>
    <p:sldId id="265" r:id="rId10"/>
    <p:sldId id="266" r:id="rId11"/>
    <p:sldId id="267" r:id="rId12"/>
    <p:sldId id="268" r:id="rId13"/>
    <p:sldId id="270" r:id="rId14"/>
    <p:sldId id="293" r:id="rId15"/>
    <p:sldId id="277" r:id="rId16"/>
    <p:sldId id="271" r:id="rId17"/>
    <p:sldId id="278" r:id="rId18"/>
    <p:sldId id="274" r:id="rId19"/>
    <p:sldId id="281" r:id="rId20"/>
    <p:sldId id="282" r:id="rId21"/>
    <p:sldId id="283" r:id="rId22"/>
    <p:sldId id="284" r:id="rId23"/>
    <p:sldId id="275" r:id="rId24"/>
    <p:sldId id="285" r:id="rId25"/>
    <p:sldId id="287" r:id="rId26"/>
    <p:sldId id="288" r:id="rId27"/>
    <p:sldId id="286" r:id="rId28"/>
    <p:sldId id="289" r:id="rId29"/>
    <p:sldId id="294" r:id="rId30"/>
    <p:sldId id="291" r:id="rId31"/>
  </p:sldIdLst>
  <p:sldSz cx="9144000" cy="6858000" type="screen4x3"/>
  <p:notesSz cx="6718300" cy="98679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C91F179D-40CB-417D-B039-BCE235820A40}">
          <p14:sldIdLst>
            <p14:sldId id="256"/>
          </p14:sldIdLst>
        </p14:section>
        <p14:section name="Constuction Sets" id="{20BB432F-65B8-4D8E-A790-F7911A481DE0}">
          <p14:sldIdLst>
            <p14:sldId id="259"/>
          </p14:sldIdLst>
        </p14:section>
        <p14:section name="Inverse Modeling Background" id="{3AB27A12-9D4F-4986-BA63-FE5F30764383}">
          <p14:sldIdLst>
            <p14:sldId id="269"/>
            <p14:sldId id="261"/>
            <p14:sldId id="262"/>
            <p14:sldId id="264"/>
            <p14:sldId id="265"/>
            <p14:sldId id="266"/>
            <p14:sldId id="267"/>
          </p14:sldIdLst>
        </p14:section>
        <p14:section name="Tiling Grammar Simplification" id="{5487BA04-5F5D-4D4E-BDC3-B35200E699C1}">
          <p14:sldIdLst>
            <p14:sldId id="268"/>
            <p14:sldId id="270"/>
            <p14:sldId id="293"/>
            <p14:sldId id="277"/>
            <p14:sldId id="271"/>
            <p14:sldId id="278"/>
          </p14:sldIdLst>
        </p14:section>
        <p14:section name="Modeling for Manufacturing" id="{556D068F-335C-4F74-AE01-93B129BDE3BF}">
          <p14:sldIdLst>
            <p14:sldId id="274"/>
            <p14:sldId id="281"/>
            <p14:sldId id="282"/>
            <p14:sldId id="283"/>
            <p14:sldId id="284"/>
          </p14:sldIdLst>
        </p14:section>
        <p14:section name="Results and Conclusion" id="{57EBA679-F898-4731-A096-5ABA953BA883}">
          <p14:sldIdLst>
            <p14:sldId id="275"/>
            <p14:sldId id="285"/>
            <p14:sldId id="287"/>
            <p14:sldId id="288"/>
            <p14:sldId id="286"/>
            <p14:sldId id="289"/>
            <p14:sldId id="294"/>
            <p14:sldId id="291"/>
          </p14:sldIdLst>
        </p14:section>
      </p14:sectionLst>
    </p:ext>
    <p:ext uri="{EFAFB233-063F-42B5-8137-9DF3F51BA10A}">
      <p15:sldGuideLst xmlns:p15="http://schemas.microsoft.com/office/powerpoint/2012/main">
        <p15:guide id="1" orient="horz" pos="2205">
          <p15:clr>
            <a:srgbClr val="A4A3A4"/>
          </p15:clr>
        </p15:guide>
        <p15:guide id="2" pos="2880">
          <p15:clr>
            <a:srgbClr val="A4A3A4"/>
          </p15:clr>
        </p15:guide>
      </p15:sldGuideLst>
    </p:ext>
    <p:ext uri="{2D200454-40CA-4A62-9FC3-DE9A4176ACB9}">
      <p15:notesGuideLst xmlns:p15="http://schemas.microsoft.com/office/powerpoint/2012/main">
        <p15:guide id="1" orient="horz" pos="3108">
          <p15:clr>
            <a:srgbClr val="A4A3A4"/>
          </p15:clr>
        </p15:guide>
        <p15:guide id="2" pos="211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9F8A"/>
    <a:srgbClr val="9E4F5A"/>
    <a:srgbClr val="9D6F4D"/>
    <a:srgbClr val="577499"/>
    <a:srgbClr val="4E8D85"/>
    <a:srgbClr val="888074"/>
    <a:srgbClr val="CC6600"/>
    <a:srgbClr val="A2986E"/>
    <a:srgbClr val="336699"/>
    <a:srgbClr val="33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735" autoAdjust="0"/>
    <p:restoredTop sz="63797" autoAdjust="0"/>
  </p:normalViewPr>
  <p:slideViewPr>
    <p:cSldViewPr>
      <p:cViewPr varScale="1">
        <p:scale>
          <a:sx n="62" d="100"/>
          <a:sy n="62" d="100"/>
        </p:scale>
        <p:origin x="1287" y="33"/>
      </p:cViewPr>
      <p:guideLst>
        <p:guide orient="horz" pos="2205"/>
        <p:guide pos="2880"/>
      </p:guideLst>
    </p:cSldViewPr>
  </p:slideViewPr>
  <p:outlineViewPr>
    <p:cViewPr>
      <p:scale>
        <a:sx n="33" d="100"/>
        <a:sy n="33" d="100"/>
      </p:scale>
      <p:origin x="0" y="13110"/>
    </p:cViewPr>
  </p:outlineViewPr>
  <p:notesTextViewPr>
    <p:cViewPr>
      <p:scale>
        <a:sx n="75" d="100"/>
        <a:sy n="75" d="100"/>
      </p:scale>
      <p:origin x="0" y="0"/>
    </p:cViewPr>
  </p:notesTextViewPr>
  <p:sorterViewPr>
    <p:cViewPr>
      <p:scale>
        <a:sx n="66" d="100"/>
        <a:sy n="66" d="100"/>
      </p:scale>
      <p:origin x="0" y="-5088"/>
    </p:cViewPr>
  </p:sorterViewPr>
  <p:notesViewPr>
    <p:cSldViewPr>
      <p:cViewPr varScale="1">
        <p:scale>
          <a:sx n="63" d="100"/>
          <a:sy n="63" d="100"/>
        </p:scale>
        <p:origin x="-2244" y="-102"/>
      </p:cViewPr>
      <p:guideLst>
        <p:guide orient="horz" pos="3108"/>
        <p:guide pos="2116"/>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1263" cy="49339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05482" y="0"/>
            <a:ext cx="2911263" cy="493395"/>
          </a:xfrm>
          <a:prstGeom prst="rect">
            <a:avLst/>
          </a:prstGeom>
        </p:spPr>
        <p:txBody>
          <a:bodyPr vert="horz" lIns="91440" tIns="45720" rIns="91440" bIns="45720" rtlCol="0"/>
          <a:lstStyle>
            <a:lvl1pPr algn="r">
              <a:defRPr sz="1200"/>
            </a:lvl1pPr>
          </a:lstStyle>
          <a:p>
            <a:fld id="{1F0714AC-F1BB-40E7-82B6-95385AD5AD6C}" type="datetimeFigureOut">
              <a:rPr lang="en-US" smtClean="0"/>
              <a:pPr/>
              <a:t>10-May-16</a:t>
            </a:fld>
            <a:endParaRPr lang="en-US"/>
          </a:p>
        </p:txBody>
      </p:sp>
      <p:sp>
        <p:nvSpPr>
          <p:cNvPr id="4" name="Footer Placeholder 3"/>
          <p:cNvSpPr>
            <a:spLocks noGrp="1"/>
          </p:cNvSpPr>
          <p:nvPr>
            <p:ph type="ftr" sz="quarter" idx="2"/>
          </p:nvPr>
        </p:nvSpPr>
        <p:spPr>
          <a:xfrm>
            <a:off x="0" y="9372792"/>
            <a:ext cx="2911263" cy="493395"/>
          </a:xfrm>
          <a:prstGeom prst="rect">
            <a:avLst/>
          </a:prstGeom>
        </p:spPr>
        <p:txBody>
          <a:bodyPr vert="horz" lIns="91440" tIns="45720" rIns="91440" bIns="45720" rtlCol="0" anchor="b"/>
          <a:lstStyle>
            <a:lvl1pPr algn="l">
              <a:defRPr sz="1200"/>
            </a:lvl1pPr>
          </a:lstStyle>
          <a:p>
            <a:r>
              <a:rPr lang="en-US" smtClean="0"/>
              <a:t>aaa</a:t>
            </a:r>
            <a:endParaRPr lang="en-US"/>
          </a:p>
        </p:txBody>
      </p:sp>
      <p:sp>
        <p:nvSpPr>
          <p:cNvPr id="5" name="Slide Number Placeholder 4"/>
          <p:cNvSpPr>
            <a:spLocks noGrp="1"/>
          </p:cNvSpPr>
          <p:nvPr>
            <p:ph type="sldNum" sz="quarter" idx="3"/>
          </p:nvPr>
        </p:nvSpPr>
        <p:spPr>
          <a:xfrm>
            <a:off x="3805482" y="9372792"/>
            <a:ext cx="2911263" cy="493395"/>
          </a:xfrm>
          <a:prstGeom prst="rect">
            <a:avLst/>
          </a:prstGeom>
        </p:spPr>
        <p:txBody>
          <a:bodyPr vert="horz" lIns="91440" tIns="45720" rIns="91440" bIns="45720" rtlCol="0" anchor="b"/>
          <a:lstStyle>
            <a:lvl1pPr algn="r">
              <a:defRPr sz="1200"/>
            </a:lvl1pPr>
          </a:lstStyle>
          <a:p>
            <a:fld id="{A44BE723-CC1D-4F18-ADDC-271D854011F7}" type="slidenum">
              <a:rPr lang="en-US" smtClean="0"/>
              <a:pPr/>
              <a:t>‹#›</a:t>
            </a:fld>
            <a:endParaRPr lang="en-US"/>
          </a:p>
        </p:txBody>
      </p:sp>
    </p:spTree>
    <p:extLst>
      <p:ext uri="{BB962C8B-B14F-4D97-AF65-F5344CB8AC3E}">
        <p14:creationId xmlns:p14="http://schemas.microsoft.com/office/powerpoint/2010/main" val="59447857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1263" cy="49339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05482" y="0"/>
            <a:ext cx="2911263" cy="493395"/>
          </a:xfrm>
          <a:prstGeom prst="rect">
            <a:avLst/>
          </a:prstGeom>
        </p:spPr>
        <p:txBody>
          <a:bodyPr vert="horz" lIns="91440" tIns="45720" rIns="91440" bIns="45720" rtlCol="0"/>
          <a:lstStyle>
            <a:lvl1pPr algn="r">
              <a:defRPr sz="1200"/>
            </a:lvl1pPr>
          </a:lstStyle>
          <a:p>
            <a:fld id="{63EB6465-E7F3-4184-B23E-36ABD2ACA99D}" type="datetimeFigureOut">
              <a:rPr lang="en-US" smtClean="0"/>
              <a:pPr/>
              <a:t>10-May-16</a:t>
            </a:fld>
            <a:endParaRPr lang="en-US"/>
          </a:p>
        </p:txBody>
      </p:sp>
      <p:sp>
        <p:nvSpPr>
          <p:cNvPr id="4" name="Slide Image Placeholder 3"/>
          <p:cNvSpPr>
            <a:spLocks noGrp="1" noRot="1" noChangeAspect="1"/>
          </p:cNvSpPr>
          <p:nvPr>
            <p:ph type="sldImg" idx="2"/>
          </p:nvPr>
        </p:nvSpPr>
        <p:spPr>
          <a:xfrm>
            <a:off x="892175" y="739775"/>
            <a:ext cx="4933950" cy="370046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1830" y="4687253"/>
            <a:ext cx="5374640" cy="444055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372792"/>
            <a:ext cx="2911263" cy="493395"/>
          </a:xfrm>
          <a:prstGeom prst="rect">
            <a:avLst/>
          </a:prstGeom>
        </p:spPr>
        <p:txBody>
          <a:bodyPr vert="horz" lIns="91440" tIns="45720" rIns="91440" bIns="45720" rtlCol="0" anchor="b"/>
          <a:lstStyle>
            <a:lvl1pPr algn="l">
              <a:defRPr sz="1200"/>
            </a:lvl1pPr>
          </a:lstStyle>
          <a:p>
            <a:r>
              <a:rPr lang="en-US" smtClean="0"/>
              <a:t>aaa</a:t>
            </a:r>
            <a:endParaRPr lang="en-US"/>
          </a:p>
        </p:txBody>
      </p:sp>
      <p:sp>
        <p:nvSpPr>
          <p:cNvPr id="7" name="Slide Number Placeholder 6"/>
          <p:cNvSpPr>
            <a:spLocks noGrp="1"/>
          </p:cNvSpPr>
          <p:nvPr>
            <p:ph type="sldNum" sz="quarter" idx="5"/>
          </p:nvPr>
        </p:nvSpPr>
        <p:spPr>
          <a:xfrm>
            <a:off x="3805482" y="9372792"/>
            <a:ext cx="2911263" cy="493395"/>
          </a:xfrm>
          <a:prstGeom prst="rect">
            <a:avLst/>
          </a:prstGeom>
        </p:spPr>
        <p:txBody>
          <a:bodyPr vert="horz" lIns="91440" tIns="45720" rIns="91440" bIns="45720" rtlCol="0" anchor="b"/>
          <a:lstStyle>
            <a:lvl1pPr algn="r">
              <a:defRPr sz="1200"/>
            </a:lvl1pPr>
          </a:lstStyle>
          <a:p>
            <a:fld id="{56E98303-E8AB-4B48-9188-73BCA589DADB}" type="slidenum">
              <a:rPr lang="en-US" smtClean="0"/>
              <a:pPr/>
              <a:t>‹#›</a:t>
            </a:fld>
            <a:endParaRPr lang="en-US"/>
          </a:p>
        </p:txBody>
      </p:sp>
    </p:spTree>
    <p:extLst>
      <p:ext uri="{BB962C8B-B14F-4D97-AF65-F5344CB8AC3E}">
        <p14:creationId xmlns:p14="http://schemas.microsoft.com/office/powerpoint/2010/main" val="3490053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6E98303-E8AB-4B48-9188-73BCA589DADB}" type="slidenum">
              <a:rPr lang="en-US" smtClean="0"/>
              <a:pPr/>
              <a:t>1</a:t>
            </a:fld>
            <a:endParaRPr lang="en-US"/>
          </a:p>
        </p:txBody>
      </p:sp>
    </p:spTree>
    <p:extLst>
      <p:ext uri="{BB962C8B-B14F-4D97-AF65-F5344CB8AC3E}">
        <p14:creationId xmlns:p14="http://schemas.microsoft.com/office/powerpoint/2010/main" val="40676429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the second part of the talk we will address the problem of simplifying tiling grammars. We will present a general simplification algorithm that can target various applications. We will use it to improve the properties of our building blocks related to manufacturing them and putting them together.</a:t>
            </a:r>
            <a:endParaRPr lang="en-US" dirty="0"/>
          </a:p>
        </p:txBody>
      </p:sp>
      <p:sp>
        <p:nvSpPr>
          <p:cNvPr id="4" name="Slide Number Placeholder 3"/>
          <p:cNvSpPr>
            <a:spLocks noGrp="1"/>
          </p:cNvSpPr>
          <p:nvPr>
            <p:ph type="sldNum" sz="quarter" idx="10"/>
          </p:nvPr>
        </p:nvSpPr>
        <p:spPr/>
        <p:txBody>
          <a:bodyPr/>
          <a:lstStyle/>
          <a:p>
            <a:fld id="{56E98303-E8AB-4B48-9188-73BCA589DADB}" type="slidenum">
              <a:rPr lang="en-US" smtClean="0"/>
              <a:pPr/>
              <a:t>10</a:t>
            </a:fld>
            <a:endParaRPr lang="en-US"/>
          </a:p>
        </p:txBody>
      </p:sp>
    </p:spTree>
    <p:extLst>
      <p:ext uri="{BB962C8B-B14F-4D97-AF65-F5344CB8AC3E}">
        <p14:creationId xmlns:p14="http://schemas.microsoft.com/office/powerpoint/2010/main" val="28292368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order to simplify the</a:t>
            </a:r>
            <a:r>
              <a:rPr lang="en-US" baseline="0" dirty="0" smtClean="0"/>
              <a:t> initial </a:t>
            </a:r>
            <a:r>
              <a:rPr lang="en-US" baseline="0" dirty="0" err="1" smtClean="0"/>
              <a:t>microtile</a:t>
            </a:r>
            <a:r>
              <a:rPr lang="en-US" baseline="0" dirty="0" smtClean="0"/>
              <a:t> decomposition easily, we will represent it with a graph structure.</a:t>
            </a:r>
          </a:p>
          <a:p>
            <a:endParaRPr lang="en-US" baseline="0" dirty="0" smtClean="0"/>
          </a:p>
          <a:p>
            <a:r>
              <a:rPr lang="en-US" baseline="0" dirty="0" smtClean="0"/>
              <a:t>Each node corresponds to a </a:t>
            </a:r>
            <a:r>
              <a:rPr lang="en-US" baseline="0" dirty="0" err="1" smtClean="0"/>
              <a:t>microtile</a:t>
            </a:r>
            <a:r>
              <a:rPr lang="en-US" baseline="0" dirty="0" smtClean="0"/>
              <a:t> and spatially neighboring nodes are connected. Note that we connect trough </a:t>
            </a:r>
            <a:r>
              <a:rPr lang="en-US" baseline="0" dirty="0" err="1" smtClean="0"/>
              <a:t>slippable</a:t>
            </a:r>
            <a:r>
              <a:rPr lang="en-US" baseline="0" dirty="0" smtClean="0"/>
              <a:t> edges.</a:t>
            </a:r>
          </a:p>
          <a:p>
            <a:endParaRPr lang="en-US" baseline="0" dirty="0" smtClean="0"/>
          </a:p>
          <a:p>
            <a:r>
              <a:rPr lang="en-US" baseline="0" dirty="0" smtClean="0"/>
              <a:t>We carry over the symmetry information from the </a:t>
            </a:r>
            <a:r>
              <a:rPr lang="en-US" baseline="0" dirty="0" err="1" smtClean="0"/>
              <a:t>microtiles</a:t>
            </a:r>
            <a:r>
              <a:rPr lang="en-US" baseline="0" dirty="0" smtClean="0"/>
              <a:t> to the nodes and edges of the graph, i.e. we equivalent nodes represent symmetric </a:t>
            </a:r>
            <a:r>
              <a:rPr lang="en-US" baseline="0" dirty="0" err="1" smtClean="0"/>
              <a:t>microtiles</a:t>
            </a:r>
            <a:r>
              <a:rPr lang="en-US" baseline="0" dirty="0" smtClean="0"/>
              <a:t>, and equivalent edges connect pairs of equivalent nodes.</a:t>
            </a:r>
          </a:p>
          <a:p>
            <a:endParaRPr lang="en-US" baseline="0" dirty="0" smtClean="0"/>
          </a:p>
          <a:p>
            <a:r>
              <a:rPr lang="en-US" baseline="0" dirty="0" smtClean="0"/>
              <a:t>Observe, as a side note, that such a graph can be constructed for any symmetry aware decomposition. In other words the structure we consider appears every time a model is created from pieces via copy-paste operations. This makes our method applicable to other types of decompositions.</a:t>
            </a:r>
          </a:p>
        </p:txBody>
      </p:sp>
      <p:sp>
        <p:nvSpPr>
          <p:cNvPr id="4" name="Slide Number Placeholder 3"/>
          <p:cNvSpPr>
            <a:spLocks noGrp="1"/>
          </p:cNvSpPr>
          <p:nvPr>
            <p:ph type="sldNum" sz="quarter" idx="10"/>
          </p:nvPr>
        </p:nvSpPr>
        <p:spPr/>
        <p:txBody>
          <a:bodyPr/>
          <a:lstStyle/>
          <a:p>
            <a:fld id="{56E98303-E8AB-4B48-9188-73BCA589DADB}" type="slidenum">
              <a:rPr lang="en-US" smtClean="0"/>
              <a:pPr/>
              <a:t>11</a:t>
            </a:fld>
            <a:endParaRPr lang="en-US"/>
          </a:p>
        </p:txBody>
      </p:sp>
    </p:spTree>
    <p:extLst>
      <p:ext uri="{BB962C8B-B14F-4D97-AF65-F5344CB8AC3E}">
        <p14:creationId xmlns:p14="http://schemas.microsoft.com/office/powerpoint/2010/main" val="42174756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we have a </a:t>
            </a:r>
            <a:r>
              <a:rPr lang="en-US" dirty="0" err="1" smtClean="0"/>
              <a:t>microtile</a:t>
            </a:r>
            <a:r>
              <a:rPr lang="en-US" baseline="0" dirty="0" smtClean="0"/>
              <a:t> graph, we can transform it and with it we modify the initial decomposition. Here, we consider two types of graph transformations.</a:t>
            </a:r>
          </a:p>
          <a:p>
            <a:endParaRPr lang="en-US" baseline="0" dirty="0" smtClean="0"/>
          </a:p>
          <a:p>
            <a:r>
              <a:rPr lang="en-US" baseline="0" dirty="0" smtClean="0"/>
              <a:t>First, we collapse edges which merges neighboring </a:t>
            </a:r>
            <a:r>
              <a:rPr lang="en-US" baseline="0" dirty="0" err="1" smtClean="0"/>
              <a:t>microtiles</a:t>
            </a:r>
            <a:r>
              <a:rPr lang="en-US" baseline="0" dirty="0" smtClean="0"/>
              <a:t> into larger segments. In order to preserve the initial symmetry information, we collapse each edge together with all of its equivalent ones.</a:t>
            </a:r>
          </a:p>
          <a:p>
            <a:endParaRPr lang="en-US" baseline="0" dirty="0" smtClean="0"/>
          </a:p>
          <a:p>
            <a:r>
              <a:rPr lang="en-US" baseline="0" dirty="0" smtClean="0"/>
              <a:t>Note that collapsing graph edges changes the segmentation of the shape into pieces, but the geometry is preserved.</a:t>
            </a:r>
          </a:p>
        </p:txBody>
      </p:sp>
      <p:sp>
        <p:nvSpPr>
          <p:cNvPr id="4" name="Slide Number Placeholder 3"/>
          <p:cNvSpPr>
            <a:spLocks noGrp="1"/>
          </p:cNvSpPr>
          <p:nvPr>
            <p:ph type="sldNum" sz="quarter" idx="10"/>
          </p:nvPr>
        </p:nvSpPr>
        <p:spPr/>
        <p:txBody>
          <a:bodyPr/>
          <a:lstStyle/>
          <a:p>
            <a:fld id="{56E98303-E8AB-4B48-9188-73BCA589DADB}" type="slidenum">
              <a:rPr lang="en-US" smtClean="0"/>
              <a:pPr/>
              <a:t>12</a:t>
            </a:fld>
            <a:endParaRPr lang="en-US"/>
          </a:p>
        </p:txBody>
      </p:sp>
    </p:spTree>
    <p:extLst>
      <p:ext uri="{BB962C8B-B14F-4D97-AF65-F5344CB8AC3E}">
        <p14:creationId xmlns:p14="http://schemas.microsoft.com/office/powerpoint/2010/main" val="41799799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second type of operation can change the object slightly. We can check if after performing several merge operations the newly created building blocks from different types become similar. If we discover similar types, we replace the instances of one of the types to further simplify the decomposition.</a:t>
            </a:r>
          </a:p>
          <a:p>
            <a:endParaRPr lang="en-US" dirty="0" smtClean="0"/>
          </a:p>
          <a:p>
            <a:r>
              <a:rPr lang="en-US" dirty="0" smtClean="0"/>
              <a:t>As a side note: approximate</a:t>
            </a:r>
            <a:r>
              <a:rPr lang="en-US" baseline="0" dirty="0" smtClean="0"/>
              <a:t> matching and replacement combined with the</a:t>
            </a:r>
            <a:r>
              <a:rPr lang="en-US" dirty="0" smtClean="0"/>
              <a:t> aggregation from the previous slide, allows to improve</a:t>
            </a:r>
            <a:r>
              <a:rPr lang="en-US" baseline="0" dirty="0" smtClean="0"/>
              <a:t> the </a:t>
            </a:r>
            <a:r>
              <a:rPr lang="en-US" dirty="0" smtClean="0"/>
              <a:t>robustness of symmetry detection. Take</a:t>
            </a:r>
            <a:r>
              <a:rPr lang="en-US" baseline="0" dirty="0" smtClean="0"/>
              <a:t> this model for example, where several window corners have a small deformation, maybe caused by an artist error. By distributing the </a:t>
            </a:r>
            <a:r>
              <a:rPr lang="en-US" dirty="0" smtClean="0"/>
              <a:t>“symmetry error” over larger area and checking</a:t>
            </a:r>
            <a:r>
              <a:rPr lang="en-US" baseline="0" dirty="0" smtClean="0"/>
              <a:t> entire windows for symmetry we are able to replace the supposedly defective window with standard ones.</a:t>
            </a:r>
            <a:endParaRPr lang="en-US" dirty="0" smtClean="0"/>
          </a:p>
          <a:p>
            <a:endParaRPr lang="en-US" dirty="0"/>
          </a:p>
        </p:txBody>
      </p:sp>
      <p:sp>
        <p:nvSpPr>
          <p:cNvPr id="4" name="Slide Number Placeholder 3"/>
          <p:cNvSpPr>
            <a:spLocks noGrp="1"/>
          </p:cNvSpPr>
          <p:nvPr>
            <p:ph type="sldNum" sz="quarter" idx="10"/>
          </p:nvPr>
        </p:nvSpPr>
        <p:spPr/>
        <p:txBody>
          <a:bodyPr/>
          <a:lstStyle/>
          <a:p>
            <a:fld id="{56E98303-E8AB-4B48-9188-73BCA589DADB}" type="slidenum">
              <a:rPr lang="en-US" smtClean="0"/>
              <a:pPr/>
              <a:t>13</a:t>
            </a:fld>
            <a:endParaRPr lang="en-US"/>
          </a:p>
        </p:txBody>
      </p:sp>
    </p:spTree>
    <p:extLst>
      <p:ext uri="{BB962C8B-B14F-4D97-AF65-F5344CB8AC3E}">
        <p14:creationId xmlns:p14="http://schemas.microsoft.com/office/powerpoint/2010/main" val="7396447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smtClean="0"/>
              <a:t>How</a:t>
            </a:r>
            <a:r>
              <a:rPr lang="en-US" baseline="0" dirty="0" smtClean="0"/>
              <a:t> do we know if a transformed </a:t>
            </a:r>
            <a:r>
              <a:rPr lang="en-US" baseline="0" dirty="0" err="1" smtClean="0"/>
              <a:t>microtile</a:t>
            </a:r>
            <a:r>
              <a:rPr lang="en-US" baseline="0" dirty="0" smtClean="0"/>
              <a:t> graph yields a better decomposition? Target various applications by designing and optimizing a cost function.</a:t>
            </a:r>
          </a:p>
          <a:p>
            <a:endParaRPr lang="en-US" baseline="0" dirty="0" smtClean="0"/>
          </a:p>
          <a:p>
            <a:r>
              <a:rPr lang="en-US" baseline="0" dirty="0" smtClean="0"/>
              <a:t>For 3D manufacturing we ended up considering 4 cost terms.</a:t>
            </a:r>
          </a:p>
          <a:p>
            <a:endParaRPr lang="en-US" baseline="0" dirty="0" smtClean="0"/>
          </a:p>
          <a:p>
            <a:r>
              <a:rPr lang="en-US" baseline="0" dirty="0" smtClean="0"/>
              <a:t>First redundancy. This is the surface area of points that have identical r-neighborhoods to other points but are represented in more than one </a:t>
            </a:r>
            <a:r>
              <a:rPr lang="en-US" baseline="0" dirty="0" err="1" smtClean="0"/>
              <a:t>microtile</a:t>
            </a:r>
            <a:r>
              <a:rPr lang="en-US" baseline="0" dirty="0" smtClean="0"/>
              <a:t>. We initially have zero redundancy in the decomposition, so this term can be used to limit the amount of simplification. It also corresponds to the amount of shape variations obtainable from the building blocks.</a:t>
            </a:r>
          </a:p>
          <a:p>
            <a:endParaRPr lang="en-US" baseline="0" dirty="0" smtClean="0"/>
          </a:p>
          <a:p>
            <a:r>
              <a:rPr lang="en-US" baseline="0" dirty="0" smtClean="0"/>
              <a:t>The second term is an additional constraint aimed at ensuring variability. We find and try to preserve pairs of symmetric global cuts. Apart from these we do not have other means to guarantee that creating shape variations will be possible after simplification. Since tiling grammars are touring complete, automatic analysis of the languages generated by them is not feasible.</a:t>
            </a:r>
          </a:p>
          <a:p>
            <a:endParaRPr lang="en-US" baseline="0" dirty="0" smtClean="0"/>
          </a:p>
          <a:p>
            <a:endParaRPr lang="en-US" baseline="0" dirty="0" smtClean="0"/>
          </a:p>
          <a:p>
            <a:r>
              <a:rPr lang="en-US" baseline="0" dirty="0" smtClean="0"/>
              <a:t>The third term counterweights the other two. We want to simplify the input constructor set to as few pieces as possible. This makes assembly easier and can be useful in a mass production process like injection molding, where creation of multiple pieces of the same type is cheap, but having variants is expensive.</a:t>
            </a:r>
          </a:p>
          <a:p>
            <a:endParaRPr lang="en-US" baseline="0" dirty="0" smtClean="0"/>
          </a:p>
          <a:p>
            <a:r>
              <a:rPr lang="en-US" baseline="0" dirty="0" smtClean="0"/>
              <a:t>The last component we had to include is a constraint that has to do with the ability to assemble the constructor pieces after manufacturing them. In order to minimize the chance of creating interlocking components such as those in the figure, we penalize the interfering volumes of neighboring building blocks.</a:t>
            </a:r>
          </a:p>
          <a:p>
            <a:endParaRPr lang="en-US" baseline="0" dirty="0" smtClean="0"/>
          </a:p>
        </p:txBody>
      </p:sp>
      <p:sp>
        <p:nvSpPr>
          <p:cNvPr id="4" name="Slide Number Placeholder 3"/>
          <p:cNvSpPr>
            <a:spLocks noGrp="1"/>
          </p:cNvSpPr>
          <p:nvPr>
            <p:ph type="sldNum" sz="quarter" idx="10"/>
          </p:nvPr>
        </p:nvSpPr>
        <p:spPr/>
        <p:txBody>
          <a:bodyPr/>
          <a:lstStyle/>
          <a:p>
            <a:fld id="{56E98303-E8AB-4B48-9188-73BCA589DADB}" type="slidenum">
              <a:rPr lang="en-US" smtClean="0"/>
              <a:pPr/>
              <a:t>14</a:t>
            </a:fld>
            <a:endParaRPr lang="en-US"/>
          </a:p>
        </p:txBody>
      </p:sp>
    </p:spTree>
    <p:extLst>
      <p:ext uri="{BB962C8B-B14F-4D97-AF65-F5344CB8AC3E}">
        <p14:creationId xmlns:p14="http://schemas.microsoft.com/office/powerpoint/2010/main" val="20201713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last problem we need to address before being able to manufacture our building blocks is converting our surface segmentation into precisely cut, volumetric pieces that are invariant under rigid transformations.</a:t>
            </a:r>
            <a:endParaRPr lang="en-US" dirty="0"/>
          </a:p>
        </p:txBody>
      </p:sp>
      <p:sp>
        <p:nvSpPr>
          <p:cNvPr id="4" name="Slide Number Placeholder 3"/>
          <p:cNvSpPr>
            <a:spLocks noGrp="1"/>
          </p:cNvSpPr>
          <p:nvPr>
            <p:ph type="sldNum" sz="quarter" idx="10"/>
          </p:nvPr>
        </p:nvSpPr>
        <p:spPr/>
        <p:txBody>
          <a:bodyPr/>
          <a:lstStyle/>
          <a:p>
            <a:fld id="{56E98303-E8AB-4B48-9188-73BCA589DADB}" type="slidenum">
              <a:rPr lang="en-US" smtClean="0"/>
              <a:pPr/>
              <a:t>16</a:t>
            </a:fld>
            <a:endParaRPr lang="en-US"/>
          </a:p>
        </p:txBody>
      </p:sp>
    </p:spTree>
    <p:extLst>
      <p:ext uri="{BB962C8B-B14F-4D97-AF65-F5344CB8AC3E}">
        <p14:creationId xmlns:p14="http://schemas.microsoft.com/office/powerpoint/2010/main" val="33103235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Similar</a:t>
            </a:r>
            <a:r>
              <a:rPr lang="en-US" baseline="0" dirty="0" smtClean="0"/>
              <a:t> to all previous work on inverse procedural modeling, t</a:t>
            </a:r>
            <a:r>
              <a:rPr lang="en-US" dirty="0" smtClean="0"/>
              <a:t>he</a:t>
            </a:r>
            <a:r>
              <a:rPr lang="en-US" baseline="0" dirty="0" smtClean="0"/>
              <a:t> representation we have so far is only suitable for creating virtual models, because the building blocks are not precisely separated from each other. This means that they overlap at the boundaries, which is not an issue for a rendering application (except if you color the pieces differently), but makes physically putting two pieces together impossible.</a:t>
            </a:r>
          </a:p>
          <a:p>
            <a:endParaRPr lang="en-US" baseline="0" dirty="0" smtClean="0"/>
          </a:p>
          <a:p>
            <a:r>
              <a:rPr lang="en-US" baseline="0" dirty="0" smtClean="0"/>
              <a:t>This problem is due to the property that the </a:t>
            </a:r>
            <a:r>
              <a:rPr lang="en-US" baseline="0" dirty="0" err="1" smtClean="0"/>
              <a:t>microtiles</a:t>
            </a:r>
            <a:r>
              <a:rPr lang="en-US" baseline="0" dirty="0" smtClean="0"/>
              <a:t> are triangulation independent. Because of that, their boundaries are not aligned with the triangle edges and the building blocks are difficult to isolate. What we did until now to visualize the decomposition, was to reuse a relatively coarse voxel grid imposed over the triangle mesh. For each voxel we compute whether it is inside a </a:t>
            </a:r>
            <a:r>
              <a:rPr lang="en-US" baseline="0" dirty="0" err="1" smtClean="0"/>
              <a:t>microtile</a:t>
            </a:r>
            <a:r>
              <a:rPr lang="en-US" baseline="0" dirty="0" smtClean="0"/>
              <a:t> and choose its color accordingly. If the voxel is inside more than one r-neighborhood, we select the one with center closer to the voxel.</a:t>
            </a:r>
          </a:p>
          <a:p>
            <a:endParaRPr lang="en-US" baseline="0" dirty="0" smtClean="0"/>
          </a:p>
          <a:p>
            <a:r>
              <a:rPr lang="en-US" baseline="0" dirty="0" smtClean="0"/>
              <a:t>The naïve solution of simply reusing the voxel representation for manufacturing is not practical. Even at high resolution the discretization errors break the invariance under rotations and even translations, which will result into building blocks that do not fit together.</a:t>
            </a:r>
          </a:p>
        </p:txBody>
      </p:sp>
      <p:sp>
        <p:nvSpPr>
          <p:cNvPr id="4" name="Slide Number Placeholder 3"/>
          <p:cNvSpPr>
            <a:spLocks noGrp="1"/>
          </p:cNvSpPr>
          <p:nvPr>
            <p:ph type="sldNum" sz="quarter" idx="10"/>
          </p:nvPr>
        </p:nvSpPr>
        <p:spPr/>
        <p:txBody>
          <a:bodyPr/>
          <a:lstStyle/>
          <a:p>
            <a:fld id="{56E98303-E8AB-4B48-9188-73BCA589DADB}" type="slidenum">
              <a:rPr lang="en-US" smtClean="0"/>
              <a:pPr/>
              <a:t>17</a:t>
            </a:fld>
            <a:endParaRPr lang="en-US"/>
          </a:p>
        </p:txBody>
      </p:sp>
    </p:spTree>
    <p:extLst>
      <p:ext uri="{BB962C8B-B14F-4D97-AF65-F5344CB8AC3E}">
        <p14:creationId xmlns:p14="http://schemas.microsoft.com/office/powerpoint/2010/main" val="20258743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solution,</a:t>
            </a:r>
            <a:r>
              <a:rPr lang="en-US" baseline="0" dirty="0" smtClean="0"/>
              <a:t> we came up with, relies on two main ideas.</a:t>
            </a:r>
          </a:p>
          <a:p>
            <a:endParaRPr lang="en-US" baseline="0" dirty="0" smtClean="0"/>
          </a:p>
          <a:p>
            <a:r>
              <a:rPr lang="en-US" baseline="0" dirty="0" smtClean="0"/>
              <a:t>First, we use a special discretization. Instead of the voxels or the triangles, we use the geometric corners and edges. Observe, how in this example all </a:t>
            </a:r>
            <a:r>
              <a:rPr lang="en-US" baseline="0" dirty="0" err="1" smtClean="0"/>
              <a:t>microtiles</a:t>
            </a:r>
            <a:r>
              <a:rPr lang="en-US" baseline="0" dirty="0" smtClean="0"/>
              <a:t>, apart from the 2-slippable planar pieces are located within a distance r to such a geometric feature. Indeed we can show that the building blocks can be precisely enclosed in a set of spheres around the corner features and cylinders along edges.</a:t>
            </a:r>
          </a:p>
          <a:p>
            <a:endParaRPr lang="en-US" baseline="0" dirty="0" smtClean="0"/>
          </a:p>
          <a:p>
            <a:r>
              <a:rPr lang="en-US" baseline="0" dirty="0" smtClean="0"/>
              <a:t>The second part of our solution is using exact CSG operations to carve out the building blocks from the model. Again, skipping the details, consider an example set of corner points and edges, we want to include in a building block. In the first two images on the bottom we show which spherical neighborhoods we want to carve out. On the right, in brown, is the result of a CSG intersection of the input model with the union of the spheres and cylinder from the previous two steps. The green piece contains the same neighborhoods, plus two additional cylinder along outgoing edges for beautification.</a:t>
            </a:r>
          </a:p>
          <a:p>
            <a:endParaRPr lang="en-US" baseline="0" dirty="0" smtClean="0"/>
          </a:p>
          <a:p>
            <a:r>
              <a:rPr lang="en-US" baseline="0" dirty="0" smtClean="0"/>
              <a:t>We implemented this by exporting a script and running it in a CAD tool called Open SCAD. It is based on CGAL and support exact arithmetic, allowing very precise segmentation.</a:t>
            </a:r>
            <a:endParaRPr lang="en-US" dirty="0"/>
          </a:p>
        </p:txBody>
      </p:sp>
      <p:sp>
        <p:nvSpPr>
          <p:cNvPr id="4" name="Slide Number Placeholder 3"/>
          <p:cNvSpPr>
            <a:spLocks noGrp="1"/>
          </p:cNvSpPr>
          <p:nvPr>
            <p:ph type="sldNum" sz="quarter" idx="10"/>
          </p:nvPr>
        </p:nvSpPr>
        <p:spPr/>
        <p:txBody>
          <a:bodyPr/>
          <a:lstStyle/>
          <a:p>
            <a:fld id="{56E98303-E8AB-4B48-9188-73BCA589DADB}" type="slidenum">
              <a:rPr lang="en-US" smtClean="0"/>
              <a:pPr/>
              <a:t>18</a:t>
            </a:fld>
            <a:endParaRPr lang="en-US"/>
          </a:p>
        </p:txBody>
      </p:sp>
    </p:spTree>
    <p:extLst>
      <p:ext uri="{BB962C8B-B14F-4D97-AF65-F5344CB8AC3E}">
        <p14:creationId xmlns:p14="http://schemas.microsoft.com/office/powerpoint/2010/main" val="30013377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Multiple CSG modes: Merge 1-slippable and 2-slippable pieces or keep inside volume attached to the 2-slippable pieces</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Merge 1-slippable and 2-slippable regions to surrounding non-continuous building blocks</a:t>
            </a:r>
          </a:p>
          <a:p>
            <a:endParaRPr lang="en-US" baseline="0" dirty="0"/>
          </a:p>
        </p:txBody>
      </p:sp>
      <p:sp>
        <p:nvSpPr>
          <p:cNvPr id="4" name="Slide Number Placeholder 3"/>
          <p:cNvSpPr>
            <a:spLocks noGrp="1"/>
          </p:cNvSpPr>
          <p:nvPr>
            <p:ph type="sldNum" sz="quarter" idx="10"/>
          </p:nvPr>
        </p:nvSpPr>
        <p:spPr/>
        <p:txBody>
          <a:bodyPr/>
          <a:lstStyle/>
          <a:p>
            <a:fld id="{56E98303-E8AB-4B48-9188-73BCA589DADB}" type="slidenum">
              <a:rPr lang="en-US" smtClean="0"/>
              <a:pPr/>
              <a:t>20</a:t>
            </a:fld>
            <a:endParaRPr lang="en-US"/>
          </a:p>
        </p:txBody>
      </p:sp>
    </p:spTree>
    <p:extLst>
      <p:ext uri="{BB962C8B-B14F-4D97-AF65-F5344CB8AC3E}">
        <p14:creationId xmlns:p14="http://schemas.microsoft.com/office/powerpoint/2010/main" val="9820708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E98303-E8AB-4B48-9188-73BCA589DADB}" type="slidenum">
              <a:rPr lang="en-US" smtClean="0"/>
              <a:pPr/>
              <a:t>25</a:t>
            </a:fld>
            <a:endParaRPr lang="en-US"/>
          </a:p>
        </p:txBody>
      </p:sp>
    </p:spTree>
    <p:extLst>
      <p:ext uri="{BB962C8B-B14F-4D97-AF65-F5344CB8AC3E}">
        <p14:creationId xmlns:p14="http://schemas.microsoft.com/office/powerpoint/2010/main" val="997942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Problem statement: Given a shape or a set of shapes that we want to physically manufacture, can we </a:t>
            </a:r>
            <a:r>
              <a:rPr lang="en-US" b="1" baseline="0" dirty="0" smtClean="0"/>
              <a:t>automatically</a:t>
            </a:r>
            <a:r>
              <a:rPr lang="en-US" baseline="0" dirty="0" smtClean="0"/>
              <a:t> compute a set of building blocks that can generate them?</a:t>
            </a:r>
          </a:p>
          <a:p>
            <a:endParaRPr lang="en-US" baseline="0" dirty="0" smtClean="0"/>
          </a:p>
          <a:p>
            <a:r>
              <a:rPr lang="en-US" baseline="0" dirty="0" smtClean="0"/>
              <a:t>What makes for a good set of such constructor pieces? As this turns out to be a difficult problem to solve fully automatically, we stick to the essential properties of such constructor pieces.</a:t>
            </a:r>
          </a:p>
          <a:p>
            <a:endParaRPr lang="en-US" baseline="0" dirty="0" smtClean="0"/>
          </a:p>
          <a:p>
            <a:r>
              <a:rPr lang="en-US" baseline="0" dirty="0" smtClean="0"/>
              <a:t>Rigid so we can make them using non-elastic materials. Fit together and possible to assemble are not the same thing as we will se later on, and we obviously need both properties. Finally, we want to construct multiple shapes with the same set of pieces.</a:t>
            </a:r>
          </a:p>
          <a:p>
            <a:endParaRPr lang="en-US" baseline="0" dirty="0" smtClean="0"/>
          </a:p>
          <a:p>
            <a:r>
              <a:rPr lang="en-US" baseline="0" dirty="0" smtClean="0"/>
              <a:t>Out of these properties the last one is arguably the most interesting.</a:t>
            </a:r>
          </a:p>
          <a:p>
            <a:endParaRPr lang="en-US" baseline="0" dirty="0" smtClean="0"/>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56E98303-E8AB-4B48-9188-73BCA589DADB}" type="slidenum">
              <a:rPr lang="en-US" smtClean="0"/>
              <a:pPr/>
              <a:t>2</a:t>
            </a:fld>
            <a:endParaRPr lang="en-US"/>
          </a:p>
        </p:txBody>
      </p:sp>
    </p:spTree>
    <p:extLst>
      <p:ext uri="{BB962C8B-B14F-4D97-AF65-F5344CB8AC3E}">
        <p14:creationId xmlns:p14="http://schemas.microsoft.com/office/powerpoint/2010/main" val="35006840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E98303-E8AB-4B48-9188-73BCA589DADB}" type="slidenum">
              <a:rPr lang="en-US" smtClean="0"/>
              <a:pPr/>
              <a:t>26</a:t>
            </a:fld>
            <a:endParaRPr lang="en-US"/>
          </a:p>
        </p:txBody>
      </p:sp>
    </p:spTree>
    <p:extLst>
      <p:ext uri="{BB962C8B-B14F-4D97-AF65-F5344CB8AC3E}">
        <p14:creationId xmlns:p14="http://schemas.microsoft.com/office/powerpoint/2010/main" val="2782657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first part</a:t>
            </a:r>
            <a:r>
              <a:rPr lang="en-US" baseline="0" dirty="0" smtClean="0"/>
              <a:t> of this talk we will discuss Inverse Procedural Modeling, which deals with the problem of automatically generating 3D models. Our paper is about applying one of these methods to create physically </a:t>
            </a:r>
            <a:r>
              <a:rPr lang="en-US" baseline="0" dirty="0" err="1" smtClean="0"/>
              <a:t>manufacturable</a:t>
            </a:r>
            <a:r>
              <a:rPr lang="en-US" baseline="0" dirty="0" smtClean="0"/>
              <a:t> building blocks for shape creation.</a:t>
            </a:r>
            <a:endParaRPr lang="en-US" dirty="0"/>
          </a:p>
        </p:txBody>
      </p:sp>
      <p:sp>
        <p:nvSpPr>
          <p:cNvPr id="4" name="Slide Number Placeholder 3"/>
          <p:cNvSpPr>
            <a:spLocks noGrp="1"/>
          </p:cNvSpPr>
          <p:nvPr>
            <p:ph type="sldNum" sz="quarter" idx="10"/>
          </p:nvPr>
        </p:nvSpPr>
        <p:spPr/>
        <p:txBody>
          <a:bodyPr/>
          <a:lstStyle/>
          <a:p>
            <a:fld id="{56E98303-E8AB-4B48-9188-73BCA589DADB}" type="slidenum">
              <a:rPr lang="en-US" smtClean="0"/>
              <a:pPr/>
              <a:t>3</a:t>
            </a:fld>
            <a:endParaRPr lang="en-US"/>
          </a:p>
        </p:txBody>
      </p:sp>
    </p:spTree>
    <p:extLst>
      <p:ext uri="{BB962C8B-B14F-4D97-AF65-F5344CB8AC3E}">
        <p14:creationId xmlns:p14="http://schemas.microsoft.com/office/powerpoint/2010/main" val="6428176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Generating</a:t>
            </a:r>
            <a:r>
              <a:rPr lang="en-US" baseline="0" dirty="0" smtClean="0"/>
              <a:t> a large number of related shapes from a few pieces is typically done using shape grammars.</a:t>
            </a:r>
          </a:p>
          <a:p>
            <a:endParaRPr lang="en-US" baseline="0" dirty="0" smtClean="0"/>
          </a:p>
          <a:p>
            <a:r>
              <a:rPr lang="en-US" baseline="0" dirty="0" smtClean="0"/>
              <a:t>These are a geometric analogue to formal grammars with literals mapped to building blocks, and words mapped to shapes, and allow to create large families of shapes from just a few parts.</a:t>
            </a:r>
          </a:p>
          <a:p>
            <a:endParaRPr lang="en-US" baseline="0" dirty="0" smtClean="0"/>
          </a:p>
          <a:p>
            <a:r>
              <a:rPr lang="en-US" baseline="0" dirty="0" smtClean="0"/>
              <a:t>An uncommon aspect of our method w.r.t. shape grammars is that compared to the most of the related approaches based on context-free grammars, we use a more general type of grammar.</a:t>
            </a:r>
          </a:p>
          <a:p>
            <a:endParaRPr lang="en-US" baseline="0" dirty="0" smtClean="0"/>
          </a:p>
          <a:p>
            <a:r>
              <a:rPr lang="en-US" baseline="0" dirty="0" smtClean="0"/>
              <a:t>The advantage of context-free grammars, and the reason why these are typically used in procedural modeling applications is that they are hierarchical and easy to understand and use for shape creation.</a:t>
            </a:r>
          </a:p>
          <a:p>
            <a:endParaRPr lang="en-US" baseline="0" dirty="0" smtClean="0"/>
          </a:p>
          <a:p>
            <a:r>
              <a:rPr lang="en-US" baseline="0" dirty="0" smtClean="0"/>
              <a:t>On the other hand, tiling grammars are easier to compute automatically and allow greater variability. In the example, the tiling grammar can create both taller and wider buildings, while achieving this with a context free grammar is usually done through user-specified additional parameters.</a:t>
            </a:r>
          </a:p>
          <a:p>
            <a:endParaRPr lang="en-US" baseline="0" dirty="0" smtClean="0"/>
          </a:p>
          <a:p>
            <a:endParaRPr lang="en-US" baseline="0" dirty="0" smtClean="0"/>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56E98303-E8AB-4B48-9188-73BCA589DADB}" type="slidenum">
              <a:rPr lang="en-US" smtClean="0"/>
              <a:pPr/>
              <a:t>4</a:t>
            </a:fld>
            <a:endParaRPr lang="en-US"/>
          </a:p>
        </p:txBody>
      </p:sp>
    </p:spTree>
    <p:extLst>
      <p:ext uri="{BB962C8B-B14F-4D97-AF65-F5344CB8AC3E}">
        <p14:creationId xmlns:p14="http://schemas.microsoft.com/office/powerpoint/2010/main" val="3400800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Thanks to previous work,</a:t>
            </a:r>
            <a:r>
              <a:rPr lang="en-US" baseline="0" dirty="0" smtClean="0"/>
              <a:t> we know how to automatically decompose objects (triangle meshes) into a set of pieces and assembly rules that form a shape grammar.</a:t>
            </a:r>
          </a:p>
          <a:p>
            <a:endParaRPr lang="en-US" baseline="0" dirty="0" smtClean="0"/>
          </a:p>
          <a:p>
            <a:r>
              <a:rPr lang="en-US" baseline="0" dirty="0" smtClean="0"/>
              <a:t>The work by Bokeloh et al. in particular, computes context-free grammars for creation of a certain type of shape variations. The new shapes have the following property…</a:t>
            </a:r>
            <a:endParaRPr lang="en-US" dirty="0"/>
          </a:p>
        </p:txBody>
      </p:sp>
      <p:sp>
        <p:nvSpPr>
          <p:cNvPr id="4" name="Slide Number Placeholder 3"/>
          <p:cNvSpPr>
            <a:spLocks noGrp="1"/>
          </p:cNvSpPr>
          <p:nvPr>
            <p:ph type="sldNum" sz="quarter" idx="10"/>
          </p:nvPr>
        </p:nvSpPr>
        <p:spPr/>
        <p:txBody>
          <a:bodyPr/>
          <a:lstStyle/>
          <a:p>
            <a:fld id="{56E98303-E8AB-4B48-9188-73BCA589DADB}" type="slidenum">
              <a:rPr lang="en-US" smtClean="0"/>
              <a:pPr/>
              <a:t>5</a:t>
            </a:fld>
            <a:endParaRPr lang="en-US"/>
          </a:p>
        </p:txBody>
      </p:sp>
    </p:spTree>
    <p:extLst>
      <p:ext uri="{BB962C8B-B14F-4D97-AF65-F5344CB8AC3E}">
        <p14:creationId xmlns:p14="http://schemas.microsoft.com/office/powerpoint/2010/main" val="4483129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each point in the output model and its neighborhood</a:t>
            </a:r>
            <a:r>
              <a:rPr lang="en-US" baseline="0" dirty="0" smtClean="0"/>
              <a:t> of radius r, there is a point with the same r-neighborhood in the input model. </a:t>
            </a:r>
          </a:p>
          <a:p>
            <a:endParaRPr lang="en-US" baseline="0" dirty="0" smtClean="0"/>
          </a:p>
          <a:p>
            <a:r>
              <a:rPr lang="en-US" baseline="0" dirty="0" smtClean="0"/>
              <a:t>Here r is a user-defined parameter.</a:t>
            </a:r>
          </a:p>
          <a:p>
            <a:endParaRPr lang="en-US" baseline="0" dirty="0" smtClean="0"/>
          </a:p>
          <a:p>
            <a:r>
              <a:rPr lang="en-US" baseline="0" dirty="0" smtClean="0"/>
              <a:t>For each choice of r and each input model, there is a (usually infinite) set of r-similar shapes. As a side note – because Bokeloh et al. use context free grammars, they can construct a sub-set of these shapes. However, thanks to a follow up work we know how to compute a tiling grammar that characterizes the complete space of models that are r-similar to the input.</a:t>
            </a:r>
          </a:p>
        </p:txBody>
      </p:sp>
      <p:sp>
        <p:nvSpPr>
          <p:cNvPr id="4" name="Slide Number Placeholder 3"/>
          <p:cNvSpPr>
            <a:spLocks noGrp="1"/>
          </p:cNvSpPr>
          <p:nvPr>
            <p:ph type="sldNum" sz="quarter" idx="10"/>
          </p:nvPr>
        </p:nvSpPr>
        <p:spPr/>
        <p:txBody>
          <a:bodyPr/>
          <a:lstStyle/>
          <a:p>
            <a:fld id="{56E98303-E8AB-4B48-9188-73BCA589DADB}" type="slidenum">
              <a:rPr lang="en-US" smtClean="0"/>
              <a:pPr/>
              <a:t>6</a:t>
            </a:fld>
            <a:endParaRPr lang="en-US"/>
          </a:p>
        </p:txBody>
      </p:sp>
    </p:spTree>
    <p:extLst>
      <p:ext uri="{BB962C8B-B14F-4D97-AF65-F5344CB8AC3E}">
        <p14:creationId xmlns:p14="http://schemas.microsoft.com/office/powerpoint/2010/main" val="5305477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can we automatically</a:t>
            </a:r>
            <a:r>
              <a:rPr lang="en-US" baseline="0" dirty="0" smtClean="0"/>
              <a:t> compute a tiling grammar for an input shape?</a:t>
            </a:r>
          </a:p>
          <a:p>
            <a:endParaRPr lang="en-US" dirty="0" smtClean="0"/>
          </a:p>
          <a:p>
            <a:r>
              <a:rPr lang="en-US" dirty="0" smtClean="0"/>
              <a:t>The</a:t>
            </a:r>
            <a:r>
              <a:rPr lang="en-US" baseline="0" dirty="0" smtClean="0"/>
              <a:t> idea behind our inverse modeling approach is to consider a set of point-wise correspondences – r-symmetry.</a:t>
            </a:r>
          </a:p>
          <a:p>
            <a:endParaRPr lang="en-US" baseline="0" dirty="0" smtClean="0"/>
          </a:p>
          <a:p>
            <a:r>
              <a:rPr lang="en-US" baseline="0" dirty="0" smtClean="0"/>
              <a:t>Two points are symmetric or equivalent if the spherical r-neighborhood of one of the points can be mapped identically to the other point via a rigid transformation. </a:t>
            </a:r>
            <a:r>
              <a:rPr lang="en-US" dirty="0" smtClean="0"/>
              <a:t>Rigid r-symmetry matches well</a:t>
            </a:r>
            <a:r>
              <a:rPr lang="en-US" baseline="0" dirty="0" smtClean="0"/>
              <a:t> the application scenario since we want to create non-deformable building blocks.</a:t>
            </a:r>
          </a:p>
          <a:p>
            <a:endParaRPr lang="en-US" baseline="0" dirty="0" smtClean="0"/>
          </a:p>
          <a:p>
            <a:r>
              <a:rPr lang="en-US" dirty="0" smtClean="0"/>
              <a:t>Note that the</a:t>
            </a:r>
            <a:r>
              <a:rPr lang="en-US" baseline="0" dirty="0" smtClean="0"/>
              <a:t> correspondences are defined per </a:t>
            </a:r>
            <a:r>
              <a:rPr lang="en-US" baseline="0" dirty="0" err="1" smtClean="0"/>
              <a:t>inifinitely</a:t>
            </a:r>
            <a:r>
              <a:rPr lang="en-US" baseline="0" dirty="0" smtClean="0"/>
              <a:t>-small points. This makes the correspondences along edges and inside planes difficult to analyze. There, points and their neighborhoods can be continuously shifted along 1 direction or freely on a plane without change. We will call</a:t>
            </a:r>
            <a:r>
              <a:rPr lang="bg-BG" baseline="0" dirty="0" smtClean="0"/>
              <a:t> </a:t>
            </a:r>
            <a:r>
              <a:rPr lang="en-US" baseline="0" dirty="0" smtClean="0"/>
              <a:t>these points 1- or 2-slippable.</a:t>
            </a:r>
            <a:endParaRPr lang="en-US" dirty="0"/>
          </a:p>
        </p:txBody>
      </p:sp>
      <p:sp>
        <p:nvSpPr>
          <p:cNvPr id="4" name="Slide Number Placeholder 3"/>
          <p:cNvSpPr>
            <a:spLocks noGrp="1"/>
          </p:cNvSpPr>
          <p:nvPr>
            <p:ph type="sldNum" sz="quarter" idx="10"/>
          </p:nvPr>
        </p:nvSpPr>
        <p:spPr/>
        <p:txBody>
          <a:bodyPr/>
          <a:lstStyle/>
          <a:p>
            <a:fld id="{56E98303-E8AB-4B48-9188-73BCA589DADB}" type="slidenum">
              <a:rPr lang="en-US" smtClean="0"/>
              <a:pPr/>
              <a:t>7</a:t>
            </a:fld>
            <a:endParaRPr lang="en-US"/>
          </a:p>
        </p:txBody>
      </p:sp>
    </p:spTree>
    <p:extLst>
      <p:ext uri="{BB962C8B-B14F-4D97-AF65-F5344CB8AC3E}">
        <p14:creationId xmlns:p14="http://schemas.microsoft.com/office/powerpoint/2010/main" val="41608114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call the tiling grammar</a:t>
            </a:r>
            <a:r>
              <a:rPr lang="en-US" baseline="0" dirty="0" smtClean="0"/>
              <a:t> we use here “</a:t>
            </a:r>
            <a:r>
              <a:rPr lang="en-US" dirty="0" err="1" smtClean="0"/>
              <a:t>microtiles</a:t>
            </a:r>
            <a:r>
              <a:rPr lang="en-US" dirty="0" smtClean="0"/>
              <a:t>”. It is</a:t>
            </a:r>
            <a:r>
              <a:rPr lang="en-US" baseline="0" dirty="0" smtClean="0"/>
              <a:t> the decomposition of a shape into its partial r-symmetries.</a:t>
            </a:r>
          </a:p>
          <a:p>
            <a:endParaRPr lang="en-US" baseline="0" dirty="0" smtClean="0"/>
          </a:p>
          <a:p>
            <a:r>
              <a:rPr lang="en-US" baseline="0" dirty="0" smtClean="0"/>
              <a:t>We take an input model, find all pairs of r-symmetric points. These are inside spherical neighborhoods that can be mapped identically via a rigid transformation and can therefore be interchanged. Next we segment the model along the boundaries of the symmetric regions.</a:t>
            </a:r>
          </a:p>
          <a:p>
            <a:endParaRPr lang="en-US" baseline="0" dirty="0" smtClean="0"/>
          </a:p>
          <a:p>
            <a:r>
              <a:rPr lang="en-US" baseline="0" dirty="0" smtClean="0"/>
              <a:t>Here are some examples, where identical pieces are colored identically.</a:t>
            </a:r>
          </a:p>
        </p:txBody>
      </p:sp>
      <p:sp>
        <p:nvSpPr>
          <p:cNvPr id="4" name="Slide Number Placeholder 3"/>
          <p:cNvSpPr>
            <a:spLocks noGrp="1"/>
          </p:cNvSpPr>
          <p:nvPr>
            <p:ph type="sldNum" sz="quarter" idx="10"/>
          </p:nvPr>
        </p:nvSpPr>
        <p:spPr/>
        <p:txBody>
          <a:bodyPr/>
          <a:lstStyle/>
          <a:p>
            <a:fld id="{56E98303-E8AB-4B48-9188-73BCA589DADB}" type="slidenum">
              <a:rPr lang="en-US" smtClean="0"/>
              <a:pPr/>
              <a:t>8</a:t>
            </a:fld>
            <a:endParaRPr lang="en-US"/>
          </a:p>
        </p:txBody>
      </p:sp>
    </p:spTree>
    <p:extLst>
      <p:ext uri="{BB962C8B-B14F-4D97-AF65-F5344CB8AC3E}">
        <p14:creationId xmlns:p14="http://schemas.microsoft.com/office/powerpoint/2010/main" val="9695155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There</a:t>
            </a:r>
            <a:r>
              <a:rPr lang="en-US" baseline="0" dirty="0" smtClean="0"/>
              <a:t> are several important </a:t>
            </a:r>
            <a:r>
              <a:rPr lang="en-US" baseline="0" dirty="0" err="1" smtClean="0"/>
              <a:t>microtile</a:t>
            </a:r>
            <a:r>
              <a:rPr lang="en-US" baseline="0" dirty="0" smtClean="0"/>
              <a:t> properties that we need to consider.</a:t>
            </a:r>
            <a:endParaRPr lang="en-US" dirty="0" smtClean="0"/>
          </a:p>
          <a:p>
            <a:endParaRPr lang="en-US" dirty="0" smtClean="0"/>
          </a:p>
          <a:p>
            <a:r>
              <a:rPr lang="en-US" dirty="0" smtClean="0"/>
              <a:t>First,</a:t>
            </a:r>
            <a:r>
              <a:rPr lang="en-US" baseline="0" dirty="0" smtClean="0"/>
              <a:t> t</a:t>
            </a:r>
            <a:r>
              <a:rPr lang="en-US" dirty="0" smtClean="0"/>
              <a:t>he </a:t>
            </a:r>
            <a:r>
              <a:rPr lang="en-US" dirty="0" err="1" smtClean="0"/>
              <a:t>microtiles</a:t>
            </a:r>
            <a:r>
              <a:rPr lang="en-US" baseline="0" dirty="0" smtClean="0"/>
              <a:t> of a shape characterize all shapes r-similar to it. This means that if a shape consists of points r-symmetric to the points our input shape, we can build it with the same set of </a:t>
            </a:r>
            <a:r>
              <a:rPr lang="en-US" baseline="0" dirty="0" err="1" smtClean="0"/>
              <a:t>microtiles</a:t>
            </a:r>
            <a:r>
              <a:rPr lang="en-US" baseline="0" dirty="0" smtClean="0"/>
              <a:t>. Hence, by decomposing a shape we get a set of building blocks for an entire shape </a:t>
            </a:r>
            <a:r>
              <a:rPr lang="en-US" baseline="0" smtClean="0"/>
              <a:t>familiy. </a:t>
            </a:r>
            <a:r>
              <a:rPr lang="en-US" baseline="0" dirty="0" smtClean="0"/>
              <a:t>Also, this is why we do not need to use multiple r-similar input models, we only need to decompose one of them into </a:t>
            </a:r>
            <a:r>
              <a:rPr lang="en-US" baseline="0" dirty="0" err="1" smtClean="0"/>
              <a:t>microtiles</a:t>
            </a:r>
            <a:r>
              <a:rPr lang="en-US" baseline="0" dirty="0" smtClean="0"/>
              <a:t>.</a:t>
            </a:r>
            <a:endParaRPr lang="bg-BG" baseline="0" dirty="0" smtClean="0"/>
          </a:p>
          <a:p>
            <a:endParaRPr lang="bg-BG" baseline="0" dirty="0" smtClean="0"/>
          </a:p>
          <a:p>
            <a:r>
              <a:rPr lang="en-US" baseline="0" dirty="0" smtClean="0"/>
              <a:t>Note that because of the way we defined symmetry, this decomposition is triangulation independent as you can see in the example. Indeed, changing the triangulation of a model does not change its geometric shape, and therefore the set of </a:t>
            </a:r>
            <a:r>
              <a:rPr lang="en-US" baseline="0" dirty="0" err="1" smtClean="0"/>
              <a:t>microtiles</a:t>
            </a:r>
            <a:r>
              <a:rPr lang="en-US" baseline="0" dirty="0" smtClean="0"/>
              <a:t> stays the same. This is an advantage because it generalizes our approach, but will create some problems later on.</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Another problematic aspect are the 1- and 2-slippable regions</a:t>
            </a:r>
            <a:r>
              <a:rPr lang="bg-BG" baseline="0" dirty="0" smtClean="0"/>
              <a:t>. </a:t>
            </a:r>
            <a:r>
              <a:rPr lang="en-US" baseline="0" dirty="0" smtClean="0"/>
              <a:t>They consist of infinitely small </a:t>
            </a:r>
            <a:r>
              <a:rPr lang="en-US" baseline="0" dirty="0" err="1" smtClean="0"/>
              <a:t>slippable</a:t>
            </a:r>
            <a:r>
              <a:rPr lang="en-US" baseline="0" dirty="0" smtClean="0"/>
              <a:t> </a:t>
            </a:r>
            <a:r>
              <a:rPr lang="en-US" baseline="0" dirty="0" err="1" smtClean="0"/>
              <a:t>microtiles</a:t>
            </a:r>
            <a:r>
              <a:rPr lang="en-US" baseline="0" dirty="0" smtClean="0"/>
              <a:t>, which are either a single point with planar neighborhood or a curve segments that you can slide along an edge of the model.</a:t>
            </a:r>
            <a:endParaRPr lang="en-US" dirty="0" smtClean="0"/>
          </a:p>
          <a:p>
            <a:endParaRPr lang="en-US" baseline="0" dirty="0" smtClean="0"/>
          </a:p>
          <a:p>
            <a:endParaRPr lang="en-US" baseline="0" dirty="0" smtClean="0"/>
          </a:p>
          <a:p>
            <a:r>
              <a:rPr lang="en-US" baseline="0" dirty="0" smtClean="0"/>
              <a:t>Lastly, the main problem we want to address is the granularity of the decomposition, which is necessary in order to ensure the ability of creating all possible shape variations, but renders it very impractical for actually creating the pieces and putting them together manually.</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6E98303-E8AB-4B48-9188-73BCA589DADB}" type="slidenum">
              <a:rPr lang="en-US" smtClean="0"/>
              <a:pPr/>
              <a:t>9</a:t>
            </a:fld>
            <a:endParaRPr lang="en-US"/>
          </a:p>
        </p:txBody>
      </p:sp>
    </p:spTree>
    <p:extLst>
      <p:ext uri="{BB962C8B-B14F-4D97-AF65-F5344CB8AC3E}">
        <p14:creationId xmlns:p14="http://schemas.microsoft.com/office/powerpoint/2010/main" val="41088408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9986" name="Rectangle 2"/>
          <p:cNvSpPr>
            <a:spLocks noGrp="1" noChangeArrowheads="1"/>
          </p:cNvSpPr>
          <p:nvPr>
            <p:ph type="ctrTitle"/>
          </p:nvPr>
        </p:nvSpPr>
        <p:spPr>
          <a:xfrm>
            <a:off x="685800" y="2130425"/>
            <a:ext cx="7772400" cy="1298575"/>
          </a:xfrm>
        </p:spPr>
        <p:txBody>
          <a:bodyPr/>
          <a:lstStyle>
            <a:lvl1pPr algn="ctr">
              <a:defRPr b="1"/>
            </a:lvl1pPr>
          </a:lstStyle>
          <a:p>
            <a:r>
              <a:rPr lang="en-US" smtClean="0"/>
              <a:t>Click to edit Master title style</a:t>
            </a:r>
            <a:endParaRPr lang="en-US" dirty="0"/>
          </a:p>
        </p:txBody>
      </p:sp>
      <p:sp>
        <p:nvSpPr>
          <p:cNvPr id="169987" name="Rectangle 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dirty="0" smtClean="0"/>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And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525"/>
            <a:ext cx="6408737" cy="5762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196975"/>
            <a:ext cx="4038600" cy="52562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96975"/>
            <a:ext cx="4038600" cy="52562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525"/>
            <a:ext cx="6408737" cy="5762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196975"/>
            <a:ext cx="8229600" cy="25511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00488"/>
            <a:ext cx="82296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47675" y="0"/>
            <a:ext cx="6408737" cy="576263"/>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196975"/>
            <a:ext cx="4038600" cy="25511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196975"/>
            <a:ext cx="4038600" cy="25511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00488"/>
            <a:ext cx="40386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00488"/>
            <a:ext cx="40386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304800" y="762000"/>
            <a:ext cx="8839200" cy="6096000"/>
          </a:xfrm>
        </p:spPr>
        <p:txBody>
          <a:bodyPr/>
          <a:lstStyle>
            <a:lvl1pPr>
              <a:buClr>
                <a:schemeClr val="bg2"/>
              </a:buClr>
              <a:defRPr/>
            </a:lvl1pPr>
            <a:lvl2pPr marL="742950" indent="-285750">
              <a:buClr>
                <a:schemeClr val="bg2"/>
              </a:buClr>
              <a:buSzPct val="50000"/>
              <a:buFont typeface="Arial" panose="020B0604020202020204" pitchFamily="34" charset="0"/>
              <a:buChar char="►"/>
              <a:defRPr/>
            </a:lvl2pPr>
            <a:lvl3pPr marL="1143000" indent="-228600">
              <a:buFont typeface="Arial" panose="020B0604020202020204" pitchFamily="34" charset="0"/>
              <a:buChar char="–"/>
              <a:defRPr/>
            </a:lvl3pPr>
            <a:lvl4pPr marL="1600200" indent="-228600">
              <a:buFont typeface="Arial" panose="020B0604020202020204" pitchFamily="34" charset="0"/>
              <a:buChar char="–"/>
              <a:defRPr/>
            </a:lvl4pPr>
            <a:lvl5pPr marL="2057400" indent="-228600">
              <a:buFont typeface="Arial" panose="020B0604020202020204" pitchFamily="34" charset="0"/>
              <a:buChar ch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4"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5"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09002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9739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3200" b="1"/>
            </a:lvl1pPr>
          </a:lstStyle>
          <a:p>
            <a:r>
              <a:rPr lang="en-US"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Font typeface="Wingdings" pitchFamily="2" charset="2"/>
              <a:buChar char="§"/>
              <a:defRPr sz="2800"/>
            </a:lvl1pPr>
            <a:lvl2pPr marL="457200" indent="0">
              <a:buFont typeface="Calibri" pitchFamily="34" charset="0"/>
              <a:buChar char="–"/>
              <a:defRPr sz="2400"/>
            </a:lvl2pPr>
            <a:lvl3pPr marL="914400" indent="0">
              <a:buFont typeface="Wingdings" pitchFamily="2" charset="2"/>
              <a:buChar char="§"/>
              <a:defRPr sz="2000"/>
            </a:lvl3pPr>
            <a:lvl4pPr marL="1371600" indent="0">
              <a:buFont typeface="Calibri" pitchFamily="34" charset="0"/>
              <a:buChar char="–"/>
              <a:defRPr sz="1800"/>
            </a:lvl4pPr>
            <a:lvl5pPr marL="1828800" indent="0">
              <a:buFont typeface="Calibri" pitchFamily="34" charset="0"/>
              <a:buChar char="»"/>
              <a:defRPr sz="16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76250"/>
            <a:ext cx="2057400" cy="59769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76250"/>
            <a:ext cx="6019800" cy="59769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4"/>
          <p:cNvSpPr>
            <a:spLocks noChangeArrowheads="1"/>
          </p:cNvSpPr>
          <p:nvPr/>
        </p:nvSpPr>
        <p:spPr bwMode="auto">
          <a:xfrm>
            <a:off x="0" y="0"/>
            <a:ext cx="9144000" cy="533400"/>
          </a:xfrm>
          <a:prstGeom prst="rect">
            <a:avLst/>
          </a:prstGeom>
          <a:gradFill>
            <a:gsLst>
              <a:gs pos="0">
                <a:schemeClr val="accent3"/>
              </a:gs>
              <a:gs pos="81000">
                <a:schemeClr val="bg2">
                  <a:lumMod val="20000"/>
                  <a:lumOff val="80000"/>
                </a:schemeClr>
              </a:gs>
              <a:gs pos="100000">
                <a:schemeClr val="bg2">
                  <a:lumMod val="40000"/>
                  <a:lumOff val="60000"/>
                </a:schemeClr>
              </a:gs>
            </a:gsLst>
            <a:lin ang="18900000" scaled="1"/>
          </a:gradFill>
          <a:ln w="9525">
            <a:noFill/>
            <a:miter lim="800000"/>
            <a:headEnd/>
            <a:tailEnd/>
          </a:ln>
        </p:spPr>
        <p:txBody>
          <a:bodyPr/>
          <a:lstStyle/>
          <a:p>
            <a:endParaRPr lang="en-US" sz="2400" i="0">
              <a:latin typeface="Times New Roman" pitchFamily="18" charset="0"/>
            </a:endParaRPr>
          </a:p>
        </p:txBody>
      </p:sp>
      <p:sp>
        <p:nvSpPr>
          <p:cNvPr id="168962" name="Rectangle 2"/>
          <p:cNvSpPr>
            <a:spLocks noGrp="1" noChangeArrowheads="1"/>
          </p:cNvSpPr>
          <p:nvPr>
            <p:ph type="title"/>
          </p:nvPr>
        </p:nvSpPr>
        <p:spPr bwMode="auto">
          <a:xfrm>
            <a:off x="304800" y="0"/>
            <a:ext cx="6561137" cy="5762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68963" name="Rectangle 3"/>
          <p:cNvSpPr>
            <a:spLocks noGrp="1" noChangeArrowheads="1"/>
          </p:cNvSpPr>
          <p:nvPr>
            <p:ph type="body" idx="1"/>
          </p:nvPr>
        </p:nvSpPr>
        <p:spPr bwMode="auto">
          <a:xfrm>
            <a:off x="304800" y="762000"/>
            <a:ext cx="8839200" cy="5791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336699"/>
              </a:buClr>
              <a:buSzTx/>
              <a:buFont typeface="Wingdings" pitchFamily="2" charset="2"/>
              <a:buChar char="§"/>
              <a:tabLst/>
              <a:defRPr/>
            </a:pPr>
            <a:r>
              <a:rPr kumimoji="0" lang="en-US" sz="2800" b="0" i="0" u="none" strike="noStrike" kern="0" cap="none" spc="0" normalizeH="0" baseline="0" noProof="0" dirty="0" smtClean="0">
                <a:ln>
                  <a:noFill/>
                </a:ln>
                <a:solidFill>
                  <a:srgbClr val="000000"/>
                </a:solidFill>
                <a:effectLst/>
                <a:uLnTx/>
                <a:uFillTx/>
                <a:latin typeface="Constantia" panose="02030602050306030303" pitchFamily="18" charset="0"/>
                <a:ea typeface="+mn-ea"/>
                <a:cs typeface="+mn-cs"/>
              </a:rPr>
              <a:t>Click to edit Master text styles</a:t>
            </a:r>
          </a:p>
          <a:p>
            <a:pPr marL="742950" marR="0" lvl="1" indent="-285750" algn="l" defTabSz="914400" rtl="0" eaLnBrk="1" fontAlgn="base" latinLnBrk="0" hangingPunct="1">
              <a:lnSpc>
                <a:spcPct val="100000"/>
              </a:lnSpc>
              <a:spcBef>
                <a:spcPct val="20000"/>
              </a:spcBef>
              <a:spcAft>
                <a:spcPct val="0"/>
              </a:spcAft>
              <a:buClr>
                <a:srgbClr val="9AAED2"/>
              </a:buClr>
              <a:buSzTx/>
              <a:buFont typeface="Arial" charset="0"/>
              <a:buChar char="–"/>
              <a:tabLst/>
              <a:defRPr/>
            </a:pPr>
            <a:r>
              <a:rPr kumimoji="0" lang="en-US" sz="2400" b="0" i="0" u="none" strike="noStrike" kern="0" cap="none" spc="0" normalizeH="0" baseline="0" noProof="0" dirty="0" smtClean="0">
                <a:ln>
                  <a:noFill/>
                </a:ln>
                <a:solidFill>
                  <a:srgbClr val="000000"/>
                </a:solidFill>
                <a:effectLst/>
                <a:uLnTx/>
                <a:uFillTx/>
                <a:latin typeface="Constantia" panose="02030602050306030303" pitchFamily="18" charset="0"/>
              </a:rPr>
              <a:t>Second level</a:t>
            </a:r>
          </a:p>
          <a:p>
            <a:pPr marL="1143000" marR="0" lvl="2" indent="-228600" algn="l" defTabSz="914400" rtl="0" eaLnBrk="1" fontAlgn="base" latinLnBrk="0" hangingPunct="1">
              <a:lnSpc>
                <a:spcPct val="100000"/>
              </a:lnSpc>
              <a:spcBef>
                <a:spcPct val="20000"/>
              </a:spcBef>
              <a:spcAft>
                <a:spcPct val="0"/>
              </a:spcAft>
              <a:buClr>
                <a:srgbClr val="808080"/>
              </a:buClr>
              <a:buSzTx/>
              <a:buFont typeface="Wingdings" pitchFamily="2" charset="2"/>
              <a:buChar char="§"/>
              <a:tabLst/>
              <a:defRPr/>
            </a:pPr>
            <a:r>
              <a:rPr kumimoji="0" lang="en-US" sz="2200" b="0" i="0" u="none" strike="noStrike" kern="0" cap="none" spc="0" normalizeH="0" baseline="0" noProof="0" dirty="0" smtClean="0">
                <a:ln>
                  <a:noFill/>
                </a:ln>
                <a:solidFill>
                  <a:srgbClr val="000000"/>
                </a:solidFill>
                <a:effectLst/>
                <a:uLnTx/>
                <a:uFillTx/>
                <a:latin typeface="Constantia" panose="02030602050306030303" pitchFamily="18" charset="0"/>
              </a:rPr>
              <a:t>Third level</a:t>
            </a:r>
          </a:p>
          <a:p>
            <a:pPr marL="1600200" marR="0" lvl="3" indent="-228600" algn="l" defTabSz="914400" rtl="0" eaLnBrk="1" fontAlgn="base" latinLnBrk="0" hangingPunct="1">
              <a:lnSpc>
                <a:spcPct val="100000"/>
              </a:lnSpc>
              <a:spcBef>
                <a:spcPct val="20000"/>
              </a:spcBef>
              <a:spcAft>
                <a:spcPct val="0"/>
              </a:spcAft>
              <a:buClr>
                <a:srgbClr val="808080"/>
              </a:buClr>
              <a:buSzTx/>
              <a:buFont typeface="Arial" charset="0"/>
              <a:buChar char="–"/>
              <a:tabLst/>
              <a:defRPr/>
            </a:pPr>
            <a:r>
              <a:rPr kumimoji="0" lang="en-US" sz="2000" b="0" i="0" u="none" strike="noStrike" kern="0" cap="none" spc="0" normalizeH="0" baseline="0" noProof="0" dirty="0" smtClean="0">
                <a:ln>
                  <a:noFill/>
                </a:ln>
                <a:solidFill>
                  <a:srgbClr val="000000"/>
                </a:solidFill>
                <a:effectLst/>
                <a:uLnTx/>
                <a:uFillTx/>
                <a:latin typeface="Constantia" panose="02030602050306030303" pitchFamily="18" charset="0"/>
              </a:rPr>
              <a:t>Fourth level</a:t>
            </a:r>
          </a:p>
          <a:p>
            <a:pPr marL="2057400" marR="0" lvl="4" indent="-228600" algn="l" defTabSz="914400" rtl="0" eaLnBrk="1" fontAlgn="base" latinLnBrk="0" hangingPunct="1">
              <a:lnSpc>
                <a:spcPct val="100000"/>
              </a:lnSpc>
              <a:spcBef>
                <a:spcPct val="20000"/>
              </a:spcBef>
              <a:spcAft>
                <a:spcPct val="0"/>
              </a:spcAft>
              <a:buClr>
                <a:srgbClr val="808080"/>
              </a:buClr>
              <a:buSzTx/>
              <a:buFont typeface="Arial" charset="0"/>
              <a:buChar char="»"/>
              <a:tabLst/>
              <a:defRPr/>
            </a:pPr>
            <a:r>
              <a:rPr kumimoji="0" lang="en-US" sz="1800" b="0" i="0" u="none" strike="noStrike" kern="0" cap="none" spc="0" normalizeH="0" baseline="0" noProof="0" dirty="0" smtClean="0">
                <a:ln>
                  <a:noFill/>
                </a:ln>
                <a:solidFill>
                  <a:srgbClr val="000000"/>
                </a:solidFill>
                <a:effectLst/>
                <a:uLnTx/>
                <a:uFillTx/>
                <a:latin typeface="Constantia" panose="02030602050306030303" pitchFamily="18" charset="0"/>
              </a:rPr>
              <a:t>Fifth level</a:t>
            </a:r>
            <a:endParaRPr kumimoji="0" lang="en-US" sz="1800" b="0" i="0" u="none" strike="noStrike" kern="0" cap="none" spc="0" normalizeH="0" baseline="0" noProof="0" dirty="0">
              <a:ln>
                <a:noFill/>
              </a:ln>
              <a:solidFill>
                <a:srgbClr val="000000"/>
              </a:solidFill>
              <a:effectLst/>
              <a:uLnTx/>
              <a:uFillTx/>
              <a:latin typeface="Constantia" panose="02030602050306030303" pitchFamily="18" charset="0"/>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91" r:id="rId3"/>
    <p:sldLayoutId id="2147483692" r:id="rId4"/>
    <p:sldLayoutId id="2147483668" r:id="rId5"/>
    <p:sldLayoutId id="2147483689" r:id="rId6"/>
    <p:sldLayoutId id="2147483669" r:id="rId7"/>
    <p:sldLayoutId id="2147483670" r:id="rId8"/>
    <p:sldLayoutId id="2147483671" r:id="rId9"/>
    <p:sldLayoutId id="2147483672" r:id="rId10"/>
    <p:sldLayoutId id="2147483673" r:id="rId11"/>
    <p:sldLayoutId id="2147483676" r:id="rId12"/>
  </p:sldLayoutIdLst>
  <p:timing>
    <p:tnLst>
      <p:par>
        <p:cTn id="1" dur="indefinite" restart="never" nodeType="tmRoot"/>
      </p:par>
    </p:tnLst>
  </p:timing>
  <p:hf sldNum="0" hdr="0" dt="0"/>
  <p:txStyles>
    <p:titleStyle>
      <a:lvl1pPr algn="l" rtl="0" eaLnBrk="1" fontAlgn="base" hangingPunct="1">
        <a:spcBef>
          <a:spcPct val="0"/>
        </a:spcBef>
        <a:spcAft>
          <a:spcPct val="0"/>
        </a:spcAft>
        <a:defRPr sz="3200" b="1">
          <a:solidFill>
            <a:schemeClr val="tx2">
              <a:lumMod val="75000"/>
              <a:lumOff val="25000"/>
            </a:schemeClr>
          </a:solidFill>
          <a:latin typeface="Century Gothic" panose="020B0502020202020204" pitchFamily="34" charset="0"/>
          <a:ea typeface="+mj-ea"/>
          <a:cs typeface="+mj-cs"/>
        </a:defRPr>
      </a:lvl1pPr>
      <a:lvl2pPr algn="l" rtl="0" eaLnBrk="1" fontAlgn="base" hangingPunct="1">
        <a:spcBef>
          <a:spcPct val="0"/>
        </a:spcBef>
        <a:spcAft>
          <a:spcPct val="0"/>
        </a:spcAft>
        <a:defRPr sz="3600">
          <a:solidFill>
            <a:srgbClr val="003366"/>
          </a:solidFill>
          <a:latin typeface="Arial" charset="0"/>
        </a:defRPr>
      </a:lvl2pPr>
      <a:lvl3pPr algn="l" rtl="0" eaLnBrk="1" fontAlgn="base" hangingPunct="1">
        <a:spcBef>
          <a:spcPct val="0"/>
        </a:spcBef>
        <a:spcAft>
          <a:spcPct val="0"/>
        </a:spcAft>
        <a:defRPr sz="3600">
          <a:solidFill>
            <a:srgbClr val="003366"/>
          </a:solidFill>
          <a:latin typeface="Arial" charset="0"/>
        </a:defRPr>
      </a:lvl3pPr>
      <a:lvl4pPr algn="l" rtl="0" eaLnBrk="1" fontAlgn="base" hangingPunct="1">
        <a:spcBef>
          <a:spcPct val="0"/>
        </a:spcBef>
        <a:spcAft>
          <a:spcPct val="0"/>
        </a:spcAft>
        <a:defRPr sz="3600">
          <a:solidFill>
            <a:srgbClr val="003366"/>
          </a:solidFill>
          <a:latin typeface="Arial" charset="0"/>
        </a:defRPr>
      </a:lvl4pPr>
      <a:lvl5pPr algn="l" rtl="0" eaLnBrk="1" fontAlgn="base" hangingPunct="1">
        <a:spcBef>
          <a:spcPct val="0"/>
        </a:spcBef>
        <a:spcAft>
          <a:spcPct val="0"/>
        </a:spcAft>
        <a:defRPr sz="3600">
          <a:solidFill>
            <a:srgbClr val="003366"/>
          </a:solidFill>
          <a:latin typeface="Arial" charset="0"/>
        </a:defRPr>
      </a:lvl5pPr>
      <a:lvl6pPr marL="457200" algn="l" rtl="0" eaLnBrk="1" fontAlgn="base" hangingPunct="1">
        <a:spcBef>
          <a:spcPct val="0"/>
        </a:spcBef>
        <a:spcAft>
          <a:spcPct val="0"/>
        </a:spcAft>
        <a:defRPr sz="3600">
          <a:solidFill>
            <a:srgbClr val="003366"/>
          </a:solidFill>
          <a:latin typeface="Arial" charset="0"/>
        </a:defRPr>
      </a:lvl6pPr>
      <a:lvl7pPr marL="914400" algn="l" rtl="0" eaLnBrk="1" fontAlgn="base" hangingPunct="1">
        <a:spcBef>
          <a:spcPct val="0"/>
        </a:spcBef>
        <a:spcAft>
          <a:spcPct val="0"/>
        </a:spcAft>
        <a:defRPr sz="3600">
          <a:solidFill>
            <a:srgbClr val="003366"/>
          </a:solidFill>
          <a:latin typeface="Arial" charset="0"/>
        </a:defRPr>
      </a:lvl7pPr>
      <a:lvl8pPr marL="1371600" algn="l" rtl="0" eaLnBrk="1" fontAlgn="base" hangingPunct="1">
        <a:spcBef>
          <a:spcPct val="0"/>
        </a:spcBef>
        <a:spcAft>
          <a:spcPct val="0"/>
        </a:spcAft>
        <a:defRPr sz="3600">
          <a:solidFill>
            <a:srgbClr val="003366"/>
          </a:solidFill>
          <a:latin typeface="Arial" charset="0"/>
        </a:defRPr>
      </a:lvl8pPr>
      <a:lvl9pPr marL="1828800" algn="l" rtl="0" eaLnBrk="1" fontAlgn="base" hangingPunct="1">
        <a:spcBef>
          <a:spcPct val="0"/>
        </a:spcBef>
        <a:spcAft>
          <a:spcPct val="0"/>
        </a:spcAft>
        <a:defRPr sz="3600">
          <a:solidFill>
            <a:srgbClr val="003366"/>
          </a:solidFill>
          <a:latin typeface="Arial" charset="0"/>
        </a:defRPr>
      </a:lvl9pPr>
    </p:titleStyle>
    <p:bodyStyle>
      <a:lvl1pPr marL="342900" marR="0" indent="-342900" algn="l" defTabSz="914400" rtl="0" eaLnBrk="1" fontAlgn="base" latinLnBrk="0" hangingPunct="1">
        <a:lnSpc>
          <a:spcPct val="100000"/>
        </a:lnSpc>
        <a:spcBef>
          <a:spcPct val="20000"/>
        </a:spcBef>
        <a:spcAft>
          <a:spcPct val="0"/>
        </a:spcAft>
        <a:buClr>
          <a:schemeClr val="bg2"/>
        </a:buClr>
        <a:buSzTx/>
        <a:buFont typeface="Wingdings" pitchFamily="2" charset="2"/>
        <a:buChar char="§"/>
        <a:tabLst/>
        <a:defRPr sz="2800">
          <a:solidFill>
            <a:schemeClr val="tx1"/>
          </a:solidFill>
          <a:latin typeface="Constantia" panose="02030602050306030303" pitchFamily="18" charset="0"/>
          <a:ea typeface="+mn-ea"/>
          <a:cs typeface="+mn-cs"/>
        </a:defRPr>
      </a:lvl1pPr>
      <a:lvl2pPr marL="742950" marR="0" indent="-285750" algn="l" defTabSz="914400" rtl="0" eaLnBrk="1" fontAlgn="base" latinLnBrk="0" hangingPunct="1">
        <a:lnSpc>
          <a:spcPct val="100000"/>
        </a:lnSpc>
        <a:spcBef>
          <a:spcPct val="20000"/>
        </a:spcBef>
        <a:spcAft>
          <a:spcPct val="0"/>
        </a:spcAft>
        <a:buClr>
          <a:schemeClr val="bg2"/>
        </a:buClr>
        <a:buSzPct val="60000"/>
        <a:buFont typeface="Arial" panose="020B0604020202020204" pitchFamily="34" charset="0"/>
        <a:buChar char="►"/>
        <a:tabLst/>
        <a:defRPr sz="2400">
          <a:solidFill>
            <a:schemeClr val="tx1"/>
          </a:solidFill>
          <a:latin typeface="Constantia" panose="02030602050306030303" pitchFamily="18" charset="0"/>
        </a:defRPr>
      </a:lvl2pPr>
      <a:lvl3pPr marL="1143000" marR="0" indent="-228600" algn="l" defTabSz="914400" rtl="0" eaLnBrk="1" fontAlgn="base" latinLnBrk="0" hangingPunct="1">
        <a:lnSpc>
          <a:spcPct val="100000"/>
        </a:lnSpc>
        <a:spcBef>
          <a:spcPct val="20000"/>
        </a:spcBef>
        <a:spcAft>
          <a:spcPct val="0"/>
        </a:spcAft>
        <a:buClr>
          <a:srgbClr val="808080"/>
        </a:buClr>
        <a:buSzTx/>
        <a:buFont typeface="Arial" panose="020B0604020202020204" pitchFamily="34" charset="0"/>
        <a:buChar char="–"/>
        <a:tabLst/>
        <a:defRPr sz="2200">
          <a:solidFill>
            <a:schemeClr val="tx1"/>
          </a:solidFill>
          <a:latin typeface="Constantia" panose="02030602050306030303" pitchFamily="18" charset="0"/>
        </a:defRPr>
      </a:lvl3pPr>
      <a:lvl4pPr marL="1600200" marR="0" indent="-228600" algn="l" defTabSz="914400" rtl="0" eaLnBrk="1" fontAlgn="base" latinLnBrk="0" hangingPunct="1">
        <a:lnSpc>
          <a:spcPct val="100000"/>
        </a:lnSpc>
        <a:spcBef>
          <a:spcPct val="20000"/>
        </a:spcBef>
        <a:spcAft>
          <a:spcPct val="0"/>
        </a:spcAft>
        <a:buClr>
          <a:srgbClr val="808080"/>
        </a:buClr>
        <a:buSzTx/>
        <a:buFont typeface="Arial" charset="0"/>
        <a:buChar char="–"/>
        <a:tabLst/>
        <a:defRPr sz="2000">
          <a:solidFill>
            <a:schemeClr val="tx1"/>
          </a:solidFill>
          <a:latin typeface="Constantia" panose="02030602050306030303" pitchFamily="18" charset="0"/>
        </a:defRPr>
      </a:lvl4pPr>
      <a:lvl5pPr marL="2057400" marR="0" indent="-228600" algn="l" defTabSz="914400" rtl="0" eaLnBrk="1" fontAlgn="base" latinLnBrk="0" hangingPunct="1">
        <a:lnSpc>
          <a:spcPct val="100000"/>
        </a:lnSpc>
        <a:spcBef>
          <a:spcPct val="20000"/>
        </a:spcBef>
        <a:spcAft>
          <a:spcPct val="0"/>
        </a:spcAft>
        <a:buClr>
          <a:srgbClr val="808080"/>
        </a:buClr>
        <a:buSzTx/>
        <a:buFont typeface="Arial" panose="020B0604020202020204" pitchFamily="34" charset="0"/>
        <a:buChar char="–"/>
        <a:tabLst/>
        <a:defRPr>
          <a:solidFill>
            <a:schemeClr val="tx1"/>
          </a:solidFill>
          <a:latin typeface="Constantia" panose="02030602050306030303" pitchFamily="18" charset="0"/>
        </a:defRPr>
      </a:lvl5pPr>
      <a:lvl6pPr marL="2514600" indent="-228600" algn="l" rtl="0" eaLnBrk="1" fontAlgn="base" hangingPunct="1">
        <a:spcBef>
          <a:spcPct val="20000"/>
        </a:spcBef>
        <a:spcAft>
          <a:spcPct val="0"/>
        </a:spcAft>
        <a:buClr>
          <a:schemeClr val="bg2"/>
        </a:buClr>
        <a:buFont typeface="Arial" charset="0"/>
        <a:buChar char="»"/>
        <a:defRPr>
          <a:solidFill>
            <a:schemeClr val="tx1"/>
          </a:solidFill>
          <a:latin typeface="+mn-lt"/>
        </a:defRPr>
      </a:lvl6pPr>
      <a:lvl7pPr marL="2971800" indent="-228600" algn="l" rtl="0" eaLnBrk="1" fontAlgn="base" hangingPunct="1">
        <a:spcBef>
          <a:spcPct val="20000"/>
        </a:spcBef>
        <a:spcAft>
          <a:spcPct val="0"/>
        </a:spcAft>
        <a:buClr>
          <a:schemeClr val="bg2"/>
        </a:buClr>
        <a:buFont typeface="Arial" charset="0"/>
        <a:buChar char="»"/>
        <a:defRPr>
          <a:solidFill>
            <a:schemeClr val="tx1"/>
          </a:solidFill>
          <a:latin typeface="+mn-lt"/>
        </a:defRPr>
      </a:lvl7pPr>
      <a:lvl8pPr marL="3429000" indent="-228600" algn="l" rtl="0" eaLnBrk="1" fontAlgn="base" hangingPunct="1">
        <a:spcBef>
          <a:spcPct val="20000"/>
        </a:spcBef>
        <a:spcAft>
          <a:spcPct val="0"/>
        </a:spcAft>
        <a:buClr>
          <a:schemeClr val="bg2"/>
        </a:buClr>
        <a:buFont typeface="Arial" charset="0"/>
        <a:buChar char="»"/>
        <a:defRPr>
          <a:solidFill>
            <a:schemeClr val="tx1"/>
          </a:solidFill>
          <a:latin typeface="+mn-lt"/>
        </a:defRPr>
      </a:lvl8pPr>
      <a:lvl9pPr marL="3886200" indent="-228600" algn="l" rtl="0" eaLnBrk="1" fontAlgn="base" hangingPunct="1">
        <a:spcBef>
          <a:spcPct val="20000"/>
        </a:spcBef>
        <a:spcAft>
          <a:spcPct val="0"/>
        </a:spcAft>
        <a:buClr>
          <a:schemeClr val="bg2"/>
        </a:buClr>
        <a:buFont typeface="Arial" charset="0"/>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7.png"/><Relationship Id="rId7"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Building Construction Sets</a:t>
            </a:r>
            <a:br>
              <a:rPr lang="en-US" dirty="0" smtClean="0"/>
            </a:br>
            <a:r>
              <a:rPr lang="en-US" dirty="0" smtClean="0"/>
              <a:t>by</a:t>
            </a:r>
            <a:br>
              <a:rPr lang="en-US" dirty="0" smtClean="0"/>
            </a:br>
            <a:r>
              <a:rPr lang="en-US" dirty="0" smtClean="0"/>
              <a:t>Tiling Grammar Simplification</a:t>
            </a:r>
            <a:endParaRPr lang="en-US" dirty="0"/>
          </a:p>
        </p:txBody>
      </p:sp>
      <p:sp>
        <p:nvSpPr>
          <p:cNvPr id="3" name="Subtitle 2"/>
          <p:cNvSpPr>
            <a:spLocks noGrp="1"/>
          </p:cNvSpPr>
          <p:nvPr>
            <p:ph type="subTitle" idx="1"/>
          </p:nvPr>
        </p:nvSpPr>
        <p:spPr>
          <a:xfrm>
            <a:off x="952500" y="3886200"/>
            <a:ext cx="7239000" cy="1752600"/>
          </a:xfrm>
        </p:spPr>
        <p:txBody>
          <a:bodyPr/>
          <a:lstStyle/>
          <a:p>
            <a:r>
              <a:rPr lang="en-US" sz="2400" dirty="0" err="1" smtClean="0">
                <a:solidFill>
                  <a:schemeClr val="tx1">
                    <a:lumMod val="50000"/>
                    <a:lumOff val="50000"/>
                  </a:schemeClr>
                </a:solidFill>
              </a:rPr>
              <a:t>Javor</a:t>
            </a:r>
            <a:r>
              <a:rPr lang="en-US" sz="2400" dirty="0" smtClean="0">
                <a:solidFill>
                  <a:schemeClr val="tx1">
                    <a:lumMod val="50000"/>
                    <a:lumOff val="50000"/>
                  </a:schemeClr>
                </a:solidFill>
              </a:rPr>
              <a:t> </a:t>
            </a:r>
            <a:r>
              <a:rPr lang="en-US" sz="2400" dirty="0" err="1" smtClean="0">
                <a:solidFill>
                  <a:schemeClr val="tx1">
                    <a:lumMod val="50000"/>
                    <a:lumOff val="50000"/>
                  </a:schemeClr>
                </a:solidFill>
              </a:rPr>
              <a:t>Kalojanov</a:t>
            </a:r>
            <a:r>
              <a:rPr lang="en-US" sz="2400" dirty="0" smtClean="0">
                <a:solidFill>
                  <a:schemeClr val="tx1">
                    <a:lumMod val="50000"/>
                    <a:lumOff val="50000"/>
                  </a:schemeClr>
                </a:solidFill>
              </a:rPr>
              <a:t>, Michael Wand, Philipp </a:t>
            </a:r>
            <a:r>
              <a:rPr lang="en-US" sz="2400" dirty="0" err="1" smtClean="0">
                <a:solidFill>
                  <a:schemeClr val="tx1">
                    <a:lumMod val="50000"/>
                    <a:lumOff val="50000"/>
                  </a:schemeClr>
                </a:solidFill>
              </a:rPr>
              <a:t>Slusallek</a:t>
            </a:r>
            <a:endParaRPr lang="en-US" sz="2400" dirty="0" smtClean="0">
              <a:solidFill>
                <a:schemeClr val="tx1">
                  <a:lumMod val="50000"/>
                  <a:lumOff val="50000"/>
                </a:schemeClr>
              </a:solidFill>
            </a:endParaRPr>
          </a:p>
        </p:txBody>
      </p:sp>
    </p:spTree>
  </p:cSld>
  <p:clrMapOvr>
    <a:masterClrMapping/>
  </p:clrMapOvr>
  <p:transition advTm="7226"/>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Graph-Based Tiling Grammar Simplification</a:t>
            </a:r>
            <a:endParaRPr lang="en-US" dirty="0"/>
          </a:p>
        </p:txBody>
      </p:sp>
      <p:sp>
        <p:nvSpPr>
          <p:cNvPr id="3" name="Text Placeholder 2"/>
          <p:cNvSpPr>
            <a:spLocks noGrp="1"/>
          </p:cNvSpPr>
          <p:nvPr>
            <p:ph type="body" idx="1"/>
          </p:nvPr>
        </p:nvSpPr>
        <p:spPr/>
        <p:txBody>
          <a:bodyPr/>
          <a:lstStyle/>
          <a:p>
            <a:r>
              <a:rPr lang="en-US" dirty="0" smtClean="0"/>
              <a:t>Part II</a:t>
            </a:r>
            <a:endParaRPr lang="en-US" dirty="0"/>
          </a:p>
        </p:txBody>
      </p:sp>
      <p:pic>
        <p:nvPicPr>
          <p:cNvPr id="4" name="Picture 2" descr="D:\SkyDrive\Documents\My Papers\ApproximateMicroTiles\HiGraphics\tease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828800"/>
            <a:ext cx="8749977" cy="20574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bwMode="auto">
          <a:xfrm>
            <a:off x="5181600" y="1828800"/>
            <a:ext cx="3962400" cy="2057400"/>
          </a:xfrm>
          <a:prstGeom prst="rect">
            <a:avLst/>
          </a:prstGeom>
          <a:solidFill>
            <a:schemeClr val="bg1">
              <a:alpha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2330046330"/>
      </p:ext>
    </p:extLst>
  </p:cSld>
  <p:clrMapOvr>
    <a:masterClrMapping/>
  </p:clrMapOvr>
  <mc:AlternateContent xmlns:mc="http://schemas.openxmlformats.org/markup-compatibility/2006" xmlns:p14="http://schemas.microsoft.com/office/powerpoint/2010/main">
    <mc:Choice Requires="p14">
      <p:transition spd="slow" p14:dur="2000" advTm="19871"/>
    </mc:Choice>
    <mc:Fallback xmlns="">
      <p:transition spd="slow" advTm="19871"/>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Microtile</a:t>
            </a:r>
            <a:r>
              <a:rPr lang="en-US" dirty="0"/>
              <a:t> Graphs</a:t>
            </a:r>
          </a:p>
        </p:txBody>
      </p:sp>
      <p:sp>
        <p:nvSpPr>
          <p:cNvPr id="3" name="Content Placeholder 2"/>
          <p:cNvSpPr>
            <a:spLocks noGrp="1"/>
          </p:cNvSpPr>
          <p:nvPr>
            <p:ph idx="1"/>
          </p:nvPr>
        </p:nvSpPr>
        <p:spPr/>
        <p:txBody>
          <a:bodyPr/>
          <a:lstStyle/>
          <a:p>
            <a:r>
              <a:rPr lang="en-US" dirty="0" smtClean="0"/>
              <a:t>Second-level </a:t>
            </a:r>
            <a:r>
              <a:rPr lang="en-US" dirty="0"/>
              <a:t>structure</a:t>
            </a:r>
          </a:p>
          <a:p>
            <a:pPr lvl="1"/>
            <a:r>
              <a:rPr lang="en-US" dirty="0"/>
              <a:t>Nodes are </a:t>
            </a:r>
            <a:r>
              <a:rPr lang="en-US" dirty="0" err="1"/>
              <a:t>microtiles</a:t>
            </a:r>
            <a:endParaRPr lang="en-US" dirty="0"/>
          </a:p>
          <a:p>
            <a:pPr lvl="1"/>
            <a:r>
              <a:rPr lang="en-US" dirty="0"/>
              <a:t>Spatially neighboring nodes are </a:t>
            </a:r>
            <a:r>
              <a:rPr lang="en-US" dirty="0" smtClean="0"/>
              <a:t>connected</a:t>
            </a:r>
          </a:p>
          <a:p>
            <a:pPr lvl="1"/>
            <a:r>
              <a:rPr lang="en-US" dirty="0" smtClean="0"/>
              <a:t>Nodes and edges form equivalence classes</a:t>
            </a:r>
            <a:endParaRPr lang="en-US" dirty="0"/>
          </a:p>
          <a:p>
            <a:endParaRPr lang="en-US" dirty="0"/>
          </a:p>
        </p:txBody>
      </p:sp>
      <p:pic>
        <p:nvPicPr>
          <p:cNvPr id="4" name="Picture 3" descr="D:\SkyDrive\Documents\My Papers\ApproximateMicroTiles\3D Printing\figures\tile_graph.e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8116" y="4179678"/>
            <a:ext cx="3653032" cy="2514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D:\SkyDrive\Documents\My Papers\ApproximateMicroTiles\HiGraphics\graph.png"/>
          <p:cNvPicPr>
            <a:picLocks noChangeAspect="1" noChangeArrowheads="1"/>
          </p:cNvPicPr>
          <p:nvPr/>
        </p:nvPicPr>
        <p:blipFill rotWithShape="1">
          <a:blip r:embed="rId4">
            <a:extLst>
              <a:ext uri="{28A0092B-C50C-407E-A947-70E740481C1C}">
                <a14:useLocalDpi xmlns:a14="http://schemas.microsoft.com/office/drawing/2010/main" val="0"/>
              </a:ext>
            </a:extLst>
          </a:blip>
          <a:srcRect r="51916"/>
          <a:stretch/>
        </p:blipFill>
        <p:spPr bwMode="auto">
          <a:xfrm>
            <a:off x="609600" y="3779817"/>
            <a:ext cx="3374678" cy="3078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2912411"/>
      </p:ext>
    </p:extLst>
  </p:cSld>
  <p:clrMapOvr>
    <a:masterClrMapping/>
  </p:clrMapOvr>
  <mc:AlternateContent xmlns:mc="http://schemas.openxmlformats.org/markup-compatibility/2006" xmlns:p14="http://schemas.microsoft.com/office/powerpoint/2010/main">
    <mc:Choice Requires="p14">
      <p:transition spd="slow" p14:dur="2000" advTm="60888"/>
    </mc:Choice>
    <mc:Fallback xmlns="">
      <p:transition spd="slow" advTm="60888"/>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Edge collapses</a:t>
            </a:r>
            <a:endParaRPr lang="en-US" dirty="0"/>
          </a:p>
        </p:txBody>
      </p:sp>
      <p:sp>
        <p:nvSpPr>
          <p:cNvPr id="3" name="Content Placeholder 2"/>
          <p:cNvSpPr>
            <a:spLocks noGrp="1"/>
          </p:cNvSpPr>
          <p:nvPr>
            <p:ph idx="1"/>
          </p:nvPr>
        </p:nvSpPr>
        <p:spPr/>
        <p:txBody>
          <a:bodyPr/>
          <a:lstStyle/>
          <a:p>
            <a:r>
              <a:rPr lang="en-US" dirty="0" smtClean="0"/>
              <a:t>Preserve </a:t>
            </a:r>
            <a:r>
              <a:rPr lang="en-US" dirty="0"/>
              <a:t>geometry</a:t>
            </a:r>
          </a:p>
          <a:p>
            <a:r>
              <a:rPr lang="en-US" dirty="0"/>
              <a:t>Collapse symmetry </a:t>
            </a:r>
            <a:r>
              <a:rPr lang="en-US" dirty="0" smtClean="0"/>
              <a:t>classes</a:t>
            </a:r>
          </a:p>
          <a:p>
            <a:r>
              <a:rPr lang="en-US" dirty="0" smtClean="0"/>
              <a:t>Aggregates segments</a:t>
            </a:r>
            <a:endParaRPr lang="en-US" dirty="0"/>
          </a:p>
          <a:p>
            <a:pPr lvl="1"/>
            <a:r>
              <a:rPr lang="en-US" dirty="0" smtClean="0"/>
              <a:t>Introduces </a:t>
            </a:r>
            <a:r>
              <a:rPr lang="en-US" dirty="0"/>
              <a:t>back </a:t>
            </a:r>
            <a:r>
              <a:rPr lang="en-US" dirty="0" smtClean="0"/>
              <a:t>redundancies</a:t>
            </a:r>
          </a:p>
          <a:p>
            <a:pPr marL="0" indent="0">
              <a:buNone/>
            </a:pPr>
            <a:endParaRPr lang="en-US" dirty="0"/>
          </a:p>
          <a:p>
            <a:endParaRPr lang="en-US" dirty="0"/>
          </a:p>
        </p:txBody>
      </p:sp>
      <p:grpSp>
        <p:nvGrpSpPr>
          <p:cNvPr id="38" name="Group 37"/>
          <p:cNvGrpSpPr>
            <a:grpSpLocks noChangeAspect="1"/>
          </p:cNvGrpSpPr>
          <p:nvPr/>
        </p:nvGrpSpPr>
        <p:grpSpPr bwMode="auto">
          <a:xfrm>
            <a:off x="5343683" y="4034319"/>
            <a:ext cx="3652837" cy="2514600"/>
            <a:chOff x="3079" y="2633"/>
            <a:chExt cx="2301" cy="1584"/>
          </a:xfrm>
        </p:grpSpPr>
        <p:sp>
          <p:nvSpPr>
            <p:cNvPr id="39" name="AutoShape 3"/>
            <p:cNvSpPr>
              <a:spLocks noChangeAspect="1" noChangeArrowheads="1" noTextEdit="1"/>
            </p:cNvSpPr>
            <p:nvPr/>
          </p:nvSpPr>
          <p:spPr bwMode="auto">
            <a:xfrm>
              <a:off x="3079" y="2633"/>
              <a:ext cx="2301" cy="1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6"/>
            <p:cNvSpPr>
              <a:spLocks/>
            </p:cNvSpPr>
            <p:nvPr/>
          </p:nvSpPr>
          <p:spPr bwMode="auto">
            <a:xfrm>
              <a:off x="3868" y="2694"/>
              <a:ext cx="535" cy="112"/>
            </a:xfrm>
            <a:custGeom>
              <a:avLst/>
              <a:gdLst>
                <a:gd name="T0" fmla="*/ 2580 w 2580"/>
                <a:gd name="T1" fmla="*/ 399 h 544"/>
                <a:gd name="T2" fmla="*/ 1119 w 2580"/>
                <a:gd name="T3" fmla="*/ 0 h 544"/>
                <a:gd name="T4" fmla="*/ 0 w 2580"/>
                <a:gd name="T5" fmla="*/ 544 h 544"/>
              </a:gdLst>
              <a:ahLst/>
              <a:cxnLst>
                <a:cxn ang="0">
                  <a:pos x="T0" y="T1"/>
                </a:cxn>
                <a:cxn ang="0">
                  <a:pos x="T2" y="T3"/>
                </a:cxn>
                <a:cxn ang="0">
                  <a:pos x="T4" y="T5"/>
                </a:cxn>
              </a:cxnLst>
              <a:rect l="0" t="0" r="r" b="b"/>
              <a:pathLst>
                <a:path w="2580" h="544">
                  <a:moveTo>
                    <a:pt x="2580" y="399"/>
                  </a:moveTo>
                  <a:lnTo>
                    <a:pt x="1119" y="0"/>
                  </a:lnTo>
                  <a:lnTo>
                    <a:pt x="0" y="544"/>
                  </a:lnTo>
                </a:path>
              </a:pathLst>
            </a:custGeom>
            <a:noFill/>
            <a:ln w="36513" cap="flat">
              <a:solidFill>
                <a:srgbClr val="4E8D8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Line 7"/>
            <p:cNvSpPr>
              <a:spLocks noChangeShapeType="1"/>
            </p:cNvSpPr>
            <p:nvPr/>
          </p:nvSpPr>
          <p:spPr bwMode="auto">
            <a:xfrm flipV="1">
              <a:off x="3620" y="2806"/>
              <a:ext cx="248" cy="115"/>
            </a:xfrm>
            <a:prstGeom prst="line">
              <a:avLst/>
            </a:prstGeom>
            <a:noFill/>
            <a:ln w="36513" cap="flat">
              <a:solidFill>
                <a:srgbClr val="7F8E5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Freeform 8"/>
            <p:cNvSpPr>
              <a:spLocks/>
            </p:cNvSpPr>
            <p:nvPr/>
          </p:nvSpPr>
          <p:spPr bwMode="auto">
            <a:xfrm>
              <a:off x="3140" y="2921"/>
              <a:ext cx="480" cy="343"/>
            </a:xfrm>
            <a:custGeom>
              <a:avLst/>
              <a:gdLst>
                <a:gd name="T0" fmla="*/ 1815 w 2319"/>
                <a:gd name="T1" fmla="*/ 1663 h 1663"/>
                <a:gd name="T2" fmla="*/ 0 w 2319"/>
                <a:gd name="T3" fmla="*/ 1098 h 1663"/>
                <a:gd name="T4" fmla="*/ 2319 w 2319"/>
                <a:gd name="T5" fmla="*/ 0 h 1663"/>
              </a:gdLst>
              <a:ahLst/>
              <a:cxnLst>
                <a:cxn ang="0">
                  <a:pos x="T0" y="T1"/>
                </a:cxn>
                <a:cxn ang="0">
                  <a:pos x="T2" y="T3"/>
                </a:cxn>
                <a:cxn ang="0">
                  <a:pos x="T4" y="T5"/>
                </a:cxn>
              </a:cxnLst>
              <a:rect l="0" t="0" r="r" b="b"/>
              <a:pathLst>
                <a:path w="2319" h="1663">
                  <a:moveTo>
                    <a:pt x="1815" y="1663"/>
                  </a:moveTo>
                  <a:lnTo>
                    <a:pt x="0" y="1098"/>
                  </a:lnTo>
                  <a:lnTo>
                    <a:pt x="2319" y="0"/>
                  </a:lnTo>
                </a:path>
              </a:pathLst>
            </a:custGeom>
            <a:noFill/>
            <a:ln w="36513" cap="flat">
              <a:solidFill>
                <a:srgbClr val="4E8D8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Freeform 9"/>
            <p:cNvSpPr>
              <a:spLocks/>
            </p:cNvSpPr>
            <p:nvPr/>
          </p:nvSpPr>
          <p:spPr bwMode="auto">
            <a:xfrm>
              <a:off x="4002" y="3335"/>
              <a:ext cx="824" cy="204"/>
            </a:xfrm>
            <a:custGeom>
              <a:avLst/>
              <a:gdLst>
                <a:gd name="T0" fmla="*/ 0 w 3981"/>
                <a:gd name="T1" fmla="*/ 302 h 987"/>
                <a:gd name="T2" fmla="*/ 2369 w 3981"/>
                <a:gd name="T3" fmla="*/ 987 h 987"/>
                <a:gd name="T4" fmla="*/ 3981 w 3981"/>
                <a:gd name="T5" fmla="*/ 0 h 987"/>
              </a:gdLst>
              <a:ahLst/>
              <a:cxnLst>
                <a:cxn ang="0">
                  <a:pos x="T0" y="T1"/>
                </a:cxn>
                <a:cxn ang="0">
                  <a:pos x="T2" y="T3"/>
                </a:cxn>
                <a:cxn ang="0">
                  <a:pos x="T4" y="T5"/>
                </a:cxn>
              </a:cxnLst>
              <a:rect l="0" t="0" r="r" b="b"/>
              <a:pathLst>
                <a:path w="3981" h="987">
                  <a:moveTo>
                    <a:pt x="0" y="302"/>
                  </a:moveTo>
                  <a:lnTo>
                    <a:pt x="2369" y="987"/>
                  </a:lnTo>
                  <a:lnTo>
                    <a:pt x="3981" y="0"/>
                  </a:lnTo>
                </a:path>
              </a:pathLst>
            </a:custGeom>
            <a:noFill/>
            <a:ln w="36513" cap="flat">
              <a:solidFill>
                <a:srgbClr val="4E8D8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11"/>
            <p:cNvSpPr>
              <a:spLocks/>
            </p:cNvSpPr>
            <p:nvPr/>
          </p:nvSpPr>
          <p:spPr bwMode="auto">
            <a:xfrm>
              <a:off x="4834" y="2892"/>
              <a:ext cx="485" cy="297"/>
            </a:xfrm>
            <a:custGeom>
              <a:avLst/>
              <a:gdLst>
                <a:gd name="T0" fmla="*/ 1114 w 2344"/>
                <a:gd name="T1" fmla="*/ 1437 h 1437"/>
                <a:gd name="T2" fmla="*/ 2344 w 2344"/>
                <a:gd name="T3" fmla="*/ 671 h 1437"/>
                <a:gd name="T4" fmla="*/ 0 w 2344"/>
                <a:gd name="T5" fmla="*/ 0 h 1437"/>
              </a:gdLst>
              <a:ahLst/>
              <a:cxnLst>
                <a:cxn ang="0">
                  <a:pos x="T0" y="T1"/>
                </a:cxn>
                <a:cxn ang="0">
                  <a:pos x="T2" y="T3"/>
                </a:cxn>
                <a:cxn ang="0">
                  <a:pos x="T4" y="T5"/>
                </a:cxn>
              </a:cxnLst>
              <a:rect l="0" t="0" r="r" b="b"/>
              <a:pathLst>
                <a:path w="2344" h="1437">
                  <a:moveTo>
                    <a:pt x="1114" y="1437"/>
                  </a:moveTo>
                  <a:lnTo>
                    <a:pt x="2344" y="671"/>
                  </a:lnTo>
                  <a:lnTo>
                    <a:pt x="0" y="0"/>
                  </a:lnTo>
                </a:path>
              </a:pathLst>
            </a:custGeom>
            <a:noFill/>
            <a:ln w="36513" cap="flat">
              <a:solidFill>
                <a:srgbClr val="4E8D8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Line 12"/>
            <p:cNvSpPr>
              <a:spLocks noChangeShapeType="1"/>
            </p:cNvSpPr>
            <p:nvPr/>
          </p:nvSpPr>
          <p:spPr bwMode="auto">
            <a:xfrm>
              <a:off x="3515" y="3264"/>
              <a:ext cx="487" cy="133"/>
            </a:xfrm>
            <a:prstGeom prst="line">
              <a:avLst/>
            </a:prstGeom>
            <a:noFill/>
            <a:ln w="36513" cap="flat">
              <a:solidFill>
                <a:srgbClr val="7F8E5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Line 13"/>
            <p:cNvSpPr>
              <a:spLocks noChangeShapeType="1"/>
            </p:cNvSpPr>
            <p:nvPr/>
          </p:nvSpPr>
          <p:spPr bwMode="auto">
            <a:xfrm flipV="1">
              <a:off x="4826" y="3189"/>
              <a:ext cx="238" cy="146"/>
            </a:xfrm>
            <a:prstGeom prst="line">
              <a:avLst/>
            </a:prstGeom>
            <a:noFill/>
            <a:ln w="36513" cap="flat">
              <a:solidFill>
                <a:srgbClr val="7F8E5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Line 14"/>
            <p:cNvSpPr>
              <a:spLocks noChangeShapeType="1"/>
            </p:cNvSpPr>
            <p:nvPr/>
          </p:nvSpPr>
          <p:spPr bwMode="auto">
            <a:xfrm>
              <a:off x="4403" y="2776"/>
              <a:ext cx="431" cy="116"/>
            </a:xfrm>
            <a:prstGeom prst="line">
              <a:avLst/>
            </a:prstGeom>
            <a:noFill/>
            <a:ln w="36513" cap="flat">
              <a:solidFill>
                <a:srgbClr val="7F8E5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Oval 15"/>
            <p:cNvSpPr>
              <a:spLocks noChangeArrowheads="1"/>
            </p:cNvSpPr>
            <p:nvPr/>
          </p:nvSpPr>
          <p:spPr bwMode="auto">
            <a:xfrm>
              <a:off x="4773" y="2832"/>
              <a:ext cx="114" cy="113"/>
            </a:xfrm>
            <a:prstGeom prst="ellipse">
              <a:avLst/>
            </a:prstGeom>
            <a:solidFill>
              <a:srgbClr val="7C90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Oval 16"/>
            <p:cNvSpPr>
              <a:spLocks noChangeArrowheads="1"/>
            </p:cNvSpPr>
            <p:nvPr/>
          </p:nvSpPr>
          <p:spPr bwMode="auto">
            <a:xfrm>
              <a:off x="4342" y="2716"/>
              <a:ext cx="114" cy="113"/>
            </a:xfrm>
            <a:prstGeom prst="ellipse">
              <a:avLst/>
            </a:prstGeom>
            <a:solidFill>
              <a:srgbClr val="7C90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Oval 17"/>
            <p:cNvSpPr>
              <a:spLocks noChangeArrowheads="1"/>
            </p:cNvSpPr>
            <p:nvPr/>
          </p:nvSpPr>
          <p:spPr bwMode="auto">
            <a:xfrm>
              <a:off x="3808" y="2746"/>
              <a:ext cx="113" cy="113"/>
            </a:xfrm>
            <a:prstGeom prst="ellipse">
              <a:avLst/>
            </a:prstGeom>
            <a:solidFill>
              <a:srgbClr val="7C90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Oval 18"/>
            <p:cNvSpPr>
              <a:spLocks noChangeArrowheads="1"/>
            </p:cNvSpPr>
            <p:nvPr/>
          </p:nvSpPr>
          <p:spPr bwMode="auto">
            <a:xfrm>
              <a:off x="3559" y="2860"/>
              <a:ext cx="114" cy="114"/>
            </a:xfrm>
            <a:prstGeom prst="ellipse">
              <a:avLst/>
            </a:prstGeom>
            <a:solidFill>
              <a:srgbClr val="7C90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Oval 19"/>
            <p:cNvSpPr>
              <a:spLocks noChangeArrowheads="1"/>
            </p:cNvSpPr>
            <p:nvPr/>
          </p:nvSpPr>
          <p:spPr bwMode="auto">
            <a:xfrm>
              <a:off x="3455" y="3204"/>
              <a:ext cx="113" cy="113"/>
            </a:xfrm>
            <a:prstGeom prst="ellipse">
              <a:avLst/>
            </a:prstGeom>
            <a:solidFill>
              <a:srgbClr val="7C90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Oval 20"/>
            <p:cNvSpPr>
              <a:spLocks noChangeArrowheads="1"/>
            </p:cNvSpPr>
            <p:nvPr/>
          </p:nvSpPr>
          <p:spPr bwMode="auto">
            <a:xfrm>
              <a:off x="3941" y="3337"/>
              <a:ext cx="114" cy="114"/>
            </a:xfrm>
            <a:prstGeom prst="ellipse">
              <a:avLst/>
            </a:prstGeom>
            <a:solidFill>
              <a:srgbClr val="7C90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Oval 21"/>
            <p:cNvSpPr>
              <a:spLocks noChangeArrowheads="1"/>
            </p:cNvSpPr>
            <p:nvPr/>
          </p:nvSpPr>
          <p:spPr bwMode="auto">
            <a:xfrm>
              <a:off x="4766" y="3274"/>
              <a:ext cx="114" cy="114"/>
            </a:xfrm>
            <a:prstGeom prst="ellipse">
              <a:avLst/>
            </a:prstGeom>
            <a:solidFill>
              <a:srgbClr val="7C90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Oval 22"/>
            <p:cNvSpPr>
              <a:spLocks noChangeArrowheads="1"/>
            </p:cNvSpPr>
            <p:nvPr/>
          </p:nvSpPr>
          <p:spPr bwMode="auto">
            <a:xfrm>
              <a:off x="5004" y="3129"/>
              <a:ext cx="114" cy="113"/>
            </a:xfrm>
            <a:prstGeom prst="ellipse">
              <a:avLst/>
            </a:prstGeom>
            <a:solidFill>
              <a:srgbClr val="7C90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Oval 30"/>
            <p:cNvSpPr>
              <a:spLocks noChangeArrowheads="1"/>
            </p:cNvSpPr>
            <p:nvPr/>
          </p:nvSpPr>
          <p:spPr bwMode="auto">
            <a:xfrm>
              <a:off x="3079" y="3087"/>
              <a:ext cx="114" cy="114"/>
            </a:xfrm>
            <a:prstGeom prst="ellipse">
              <a:avLst/>
            </a:prstGeom>
            <a:solidFill>
              <a:srgbClr val="4E8D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Oval 31"/>
            <p:cNvSpPr>
              <a:spLocks noChangeArrowheads="1"/>
            </p:cNvSpPr>
            <p:nvPr/>
          </p:nvSpPr>
          <p:spPr bwMode="auto">
            <a:xfrm>
              <a:off x="5259" y="2971"/>
              <a:ext cx="114" cy="113"/>
            </a:xfrm>
            <a:prstGeom prst="ellipse">
              <a:avLst/>
            </a:prstGeom>
            <a:solidFill>
              <a:srgbClr val="4E8D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Oval 32"/>
            <p:cNvSpPr>
              <a:spLocks noChangeArrowheads="1"/>
            </p:cNvSpPr>
            <p:nvPr/>
          </p:nvSpPr>
          <p:spPr bwMode="auto">
            <a:xfrm>
              <a:off x="4039" y="2633"/>
              <a:ext cx="114" cy="114"/>
            </a:xfrm>
            <a:prstGeom prst="ellipse">
              <a:avLst/>
            </a:prstGeom>
            <a:solidFill>
              <a:srgbClr val="4E8D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Oval 33"/>
            <p:cNvSpPr>
              <a:spLocks noChangeArrowheads="1"/>
            </p:cNvSpPr>
            <p:nvPr/>
          </p:nvSpPr>
          <p:spPr bwMode="auto">
            <a:xfrm>
              <a:off x="4432" y="3478"/>
              <a:ext cx="114" cy="114"/>
            </a:xfrm>
            <a:prstGeom prst="ellipse">
              <a:avLst/>
            </a:prstGeom>
            <a:solidFill>
              <a:srgbClr val="4E8D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75" name="Group 74"/>
          <p:cNvGrpSpPr/>
          <p:nvPr/>
        </p:nvGrpSpPr>
        <p:grpSpPr>
          <a:xfrm>
            <a:off x="194453" y="3691938"/>
            <a:ext cx="3895735" cy="2922173"/>
            <a:chOff x="272602" y="2405063"/>
            <a:chExt cx="3895735" cy="2922173"/>
          </a:xfrm>
        </p:grpSpPr>
        <p:pic>
          <p:nvPicPr>
            <p:cNvPr id="37" name="Picture 36" descr="D:\SkyDrive\Documents\My Papers\ApproximateMicroTiles\3D Printing\figures\tile_graph.e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405" y="2719250"/>
              <a:ext cx="3653032" cy="2514600"/>
            </a:xfrm>
            <a:prstGeom prst="rect">
              <a:avLst/>
            </a:prstGeom>
            <a:noFill/>
            <a:extLst>
              <a:ext uri="{909E8E84-426E-40DD-AFC4-6F175D3DCCD1}">
                <a14:hiddenFill xmlns:a14="http://schemas.microsoft.com/office/drawing/2010/main">
                  <a:solidFill>
                    <a:srgbClr val="FFFFFF"/>
                  </a:solidFill>
                </a14:hiddenFill>
              </a:ext>
            </a:extLst>
          </p:spPr>
        </p:pic>
        <p:sp>
          <p:nvSpPr>
            <p:cNvPr id="69" name="Oval 68"/>
            <p:cNvSpPr/>
            <p:nvPr/>
          </p:nvSpPr>
          <p:spPr bwMode="auto">
            <a:xfrm>
              <a:off x="3692782" y="2941637"/>
              <a:ext cx="475555" cy="1554163"/>
            </a:xfrm>
            <a:prstGeom prst="ellipse">
              <a:avLst/>
            </a:prstGeom>
            <a:noFill/>
            <a:ln w="38100" cap="flat" cmpd="sng" algn="ctr">
              <a:solidFill>
                <a:srgbClr val="4E8D85"/>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sp>
          <p:nvSpPr>
            <p:cNvPr id="71" name="Oval 70"/>
            <p:cNvSpPr/>
            <p:nvPr/>
          </p:nvSpPr>
          <p:spPr bwMode="auto">
            <a:xfrm>
              <a:off x="1808608" y="2405063"/>
              <a:ext cx="475555" cy="1554163"/>
            </a:xfrm>
            <a:prstGeom prst="ellipse">
              <a:avLst/>
            </a:prstGeom>
            <a:noFill/>
            <a:ln w="38100" cap="flat" cmpd="sng" algn="ctr">
              <a:solidFill>
                <a:srgbClr val="4E8D85"/>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sp>
          <p:nvSpPr>
            <p:cNvPr id="72" name="Oval 71"/>
            <p:cNvSpPr/>
            <p:nvPr/>
          </p:nvSpPr>
          <p:spPr bwMode="auto">
            <a:xfrm>
              <a:off x="272602" y="3199468"/>
              <a:ext cx="475555" cy="1554163"/>
            </a:xfrm>
            <a:prstGeom prst="ellipse">
              <a:avLst/>
            </a:prstGeom>
            <a:noFill/>
            <a:ln w="38100" cap="flat" cmpd="sng" algn="ctr">
              <a:solidFill>
                <a:srgbClr val="4E8D85"/>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sp>
          <p:nvSpPr>
            <p:cNvPr id="73" name="Oval 72"/>
            <p:cNvSpPr/>
            <p:nvPr/>
          </p:nvSpPr>
          <p:spPr bwMode="auto">
            <a:xfrm>
              <a:off x="2408966" y="3773073"/>
              <a:ext cx="475555" cy="1554163"/>
            </a:xfrm>
            <a:prstGeom prst="ellipse">
              <a:avLst/>
            </a:prstGeom>
            <a:noFill/>
            <a:ln w="38100" cap="flat" cmpd="sng" algn="ctr">
              <a:solidFill>
                <a:srgbClr val="4E8D85"/>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grpSp>
      <p:sp>
        <p:nvSpPr>
          <p:cNvPr id="74" name="Right Arrow 73"/>
          <p:cNvSpPr/>
          <p:nvPr/>
        </p:nvSpPr>
        <p:spPr bwMode="auto">
          <a:xfrm>
            <a:off x="4387215" y="4458975"/>
            <a:ext cx="759618" cy="609600"/>
          </a:xfrm>
          <a:prstGeom prst="rightArrow">
            <a:avLst/>
          </a:prstGeom>
          <a:solidFill>
            <a:srgbClr val="4E8D85"/>
          </a:solidFill>
          <a:ln w="9525" cap="flat" cmpd="sng" algn="ctr">
            <a:solidFill>
              <a:srgbClr val="4E8D8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4183222088"/>
      </p:ext>
    </p:extLst>
  </p:cSld>
  <p:clrMapOvr>
    <a:masterClrMapping/>
  </p:clrMapOvr>
  <mc:AlternateContent xmlns:mc="http://schemas.openxmlformats.org/markup-compatibility/2006" xmlns:p14="http://schemas.microsoft.com/office/powerpoint/2010/main">
    <mc:Choice Requires="p14">
      <p:transition spd="slow" p14:dur="2000" advTm="76677"/>
    </mc:Choice>
    <mc:Fallback xmlns="">
      <p:transition spd="slow" advTm="76677"/>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28888" b="34445"/>
          <a:stretch/>
        </p:blipFill>
        <p:spPr>
          <a:xfrm>
            <a:off x="2229632" y="1828800"/>
            <a:ext cx="6914368" cy="2514600"/>
          </a:xfrm>
          <a:prstGeom prst="rect">
            <a:avLst/>
          </a:prstGeom>
        </p:spPr>
      </p:pic>
      <p:sp>
        <p:nvSpPr>
          <p:cNvPr id="2" name="Title 1"/>
          <p:cNvSpPr>
            <a:spLocks noGrp="1"/>
          </p:cNvSpPr>
          <p:nvPr>
            <p:ph type="title"/>
          </p:nvPr>
        </p:nvSpPr>
        <p:spPr>
          <a:xfrm>
            <a:off x="304800" y="-6626"/>
            <a:ext cx="7772400" cy="576263"/>
          </a:xfrm>
        </p:spPr>
        <p:txBody>
          <a:bodyPr/>
          <a:lstStyle/>
          <a:p>
            <a:r>
              <a:rPr lang="en-US" dirty="0" smtClean="0"/>
              <a:t>Tile Replacement</a:t>
            </a:r>
            <a:endParaRPr lang="en-US" dirty="0"/>
          </a:p>
        </p:txBody>
      </p:sp>
      <p:cxnSp>
        <p:nvCxnSpPr>
          <p:cNvPr id="25" name="Straight Connector 24"/>
          <p:cNvCxnSpPr/>
          <p:nvPr/>
        </p:nvCxnSpPr>
        <p:spPr bwMode="auto">
          <a:xfrm flipV="1">
            <a:off x="5256667" y="3508114"/>
            <a:ext cx="666721" cy="3142109"/>
          </a:xfrm>
          <a:prstGeom prst="line">
            <a:avLst/>
          </a:prstGeom>
          <a:solidFill>
            <a:schemeClr val="accent1"/>
          </a:solidFill>
          <a:ln w="25400" cap="flat" cmpd="sng" algn="ctr">
            <a:solidFill>
              <a:schemeClr val="tx1"/>
            </a:solidFill>
            <a:prstDash val="solid"/>
            <a:round/>
            <a:headEnd type="none" w="med" len="med"/>
            <a:tailEnd type="none" w="med" len="med"/>
          </a:ln>
          <a:effectLst/>
        </p:spPr>
      </p:cxnSp>
      <p:sp>
        <p:nvSpPr>
          <p:cNvPr id="3" name="Content Placeholder 2"/>
          <p:cNvSpPr>
            <a:spLocks noGrp="1"/>
          </p:cNvSpPr>
          <p:nvPr>
            <p:ph idx="1"/>
          </p:nvPr>
        </p:nvSpPr>
        <p:spPr/>
        <p:txBody>
          <a:bodyPr/>
          <a:lstStyle/>
          <a:p>
            <a:r>
              <a:rPr lang="en-US" dirty="0" smtClean="0"/>
              <a:t>Approximate </a:t>
            </a:r>
            <a:r>
              <a:rPr lang="en-US" dirty="0"/>
              <a:t>a class/type of tiles with a similar one</a:t>
            </a:r>
          </a:p>
          <a:p>
            <a:endParaRPr lang="en-US" dirty="0" smtClean="0"/>
          </a:p>
        </p:txBody>
      </p:sp>
      <p:cxnSp>
        <p:nvCxnSpPr>
          <p:cNvPr id="28" name="Straight Connector 27"/>
          <p:cNvCxnSpPr/>
          <p:nvPr/>
        </p:nvCxnSpPr>
        <p:spPr bwMode="auto">
          <a:xfrm flipV="1">
            <a:off x="3149017" y="3508115"/>
            <a:ext cx="2301227" cy="3142108"/>
          </a:xfrm>
          <a:prstGeom prst="line">
            <a:avLst/>
          </a:prstGeom>
          <a:solidFill>
            <a:schemeClr val="accent1"/>
          </a:solidFill>
          <a:ln w="25400" cap="flat" cmpd="sng" algn="ctr">
            <a:solidFill>
              <a:schemeClr val="tx1"/>
            </a:solidFill>
            <a:prstDash val="solid"/>
            <a:round/>
            <a:headEnd type="none" w="med" len="med"/>
            <a:tailEnd type="none" w="med" len="med"/>
          </a:ln>
          <a:effectLst/>
        </p:spPr>
      </p:cxnSp>
      <p:grpSp>
        <p:nvGrpSpPr>
          <p:cNvPr id="13" name="Group 12"/>
          <p:cNvGrpSpPr/>
          <p:nvPr/>
        </p:nvGrpSpPr>
        <p:grpSpPr>
          <a:xfrm>
            <a:off x="3145626" y="4584270"/>
            <a:ext cx="2102857" cy="2085714"/>
            <a:chOff x="3962400" y="4495800"/>
            <a:chExt cx="2102857" cy="2085714"/>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2400" y="4495800"/>
              <a:ext cx="2102857" cy="2085714"/>
            </a:xfrm>
            <a:prstGeom prst="rect">
              <a:avLst/>
            </a:prstGeom>
          </p:spPr>
        </p:pic>
        <p:sp>
          <p:nvSpPr>
            <p:cNvPr id="8" name="Rectangle 7"/>
            <p:cNvSpPr/>
            <p:nvPr/>
          </p:nvSpPr>
          <p:spPr bwMode="auto">
            <a:xfrm>
              <a:off x="3962400" y="4504353"/>
              <a:ext cx="2102857" cy="2057400"/>
            </a:xfrm>
            <a:prstGeom prst="rect">
              <a:avLst/>
            </a:prstGeom>
            <a:noFill/>
            <a:ln w="317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sp>
          <p:nvSpPr>
            <p:cNvPr id="10" name="Rectangle 9"/>
            <p:cNvSpPr>
              <a:spLocks noChangeAspect="1"/>
            </p:cNvSpPr>
            <p:nvPr/>
          </p:nvSpPr>
          <p:spPr bwMode="auto">
            <a:xfrm>
              <a:off x="4373924" y="5791200"/>
              <a:ext cx="700952" cy="685800"/>
            </a:xfrm>
            <a:prstGeom prst="rect">
              <a:avLst/>
            </a:prstGeom>
            <a:noFill/>
            <a:ln w="317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grpSp>
      <p:sp>
        <p:nvSpPr>
          <p:cNvPr id="12" name="Rectangle 11"/>
          <p:cNvSpPr>
            <a:spLocks noChangeAspect="1"/>
          </p:cNvSpPr>
          <p:nvPr/>
        </p:nvSpPr>
        <p:spPr bwMode="auto">
          <a:xfrm>
            <a:off x="5450244" y="3048000"/>
            <a:ext cx="473144" cy="462915"/>
          </a:xfrm>
          <a:prstGeom prst="rect">
            <a:avLst/>
          </a:prstGeom>
          <a:noFill/>
          <a:ln w="317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cxnSp>
        <p:nvCxnSpPr>
          <p:cNvPr id="15" name="Straight Connector 14"/>
          <p:cNvCxnSpPr/>
          <p:nvPr/>
        </p:nvCxnSpPr>
        <p:spPr bwMode="auto">
          <a:xfrm>
            <a:off x="2730766" y="4601376"/>
            <a:ext cx="1527336" cy="1278294"/>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16" name="Straight Connector 15"/>
          <p:cNvCxnSpPr/>
          <p:nvPr/>
        </p:nvCxnSpPr>
        <p:spPr bwMode="auto">
          <a:xfrm>
            <a:off x="627909" y="4602703"/>
            <a:ext cx="2929241" cy="1276967"/>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19" name="Straight Connector 18"/>
          <p:cNvCxnSpPr/>
          <p:nvPr/>
        </p:nvCxnSpPr>
        <p:spPr bwMode="auto">
          <a:xfrm flipV="1">
            <a:off x="635344" y="6569519"/>
            <a:ext cx="2913622" cy="69994"/>
          </a:xfrm>
          <a:prstGeom prst="line">
            <a:avLst/>
          </a:prstGeom>
          <a:solidFill>
            <a:schemeClr val="accent1"/>
          </a:solidFill>
          <a:ln w="25400" cap="flat" cmpd="sng" algn="ctr">
            <a:solidFill>
              <a:schemeClr val="tx1"/>
            </a:solidFill>
            <a:prstDash val="solid"/>
            <a:round/>
            <a:headEnd type="none" w="med" len="med"/>
            <a:tailEnd type="none" w="med" len="med"/>
          </a:ln>
          <a:effectLst/>
        </p:spPr>
      </p:cxnSp>
      <p:grpSp>
        <p:nvGrpSpPr>
          <p:cNvPr id="11" name="Group 10"/>
          <p:cNvGrpSpPr/>
          <p:nvPr/>
        </p:nvGrpSpPr>
        <p:grpSpPr>
          <a:xfrm>
            <a:off x="627909" y="4596750"/>
            <a:ext cx="2102857" cy="2057400"/>
            <a:chOff x="1600200" y="4504353"/>
            <a:chExt cx="2102857" cy="2057400"/>
          </a:xfrm>
        </p:grpSpPr>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18078" t="61355" r="51510" b="8645"/>
            <a:stretch/>
          </p:blipFill>
          <p:spPr>
            <a:xfrm>
              <a:off x="1600200" y="4504353"/>
              <a:ext cx="2102857" cy="2057400"/>
            </a:xfrm>
            <a:prstGeom prst="rect">
              <a:avLst/>
            </a:prstGeom>
          </p:spPr>
        </p:pic>
        <p:sp>
          <p:nvSpPr>
            <p:cNvPr id="7" name="Rectangle 6"/>
            <p:cNvSpPr/>
            <p:nvPr/>
          </p:nvSpPr>
          <p:spPr bwMode="auto">
            <a:xfrm>
              <a:off x="1600200" y="4504353"/>
              <a:ext cx="2102857" cy="2057400"/>
            </a:xfrm>
            <a:prstGeom prst="rect">
              <a:avLst/>
            </a:prstGeom>
            <a:noFill/>
            <a:ln w="317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grpSp>
      <p:cxnSp>
        <p:nvCxnSpPr>
          <p:cNvPr id="22" name="Straight Connector 21"/>
          <p:cNvCxnSpPr/>
          <p:nvPr/>
        </p:nvCxnSpPr>
        <p:spPr bwMode="auto">
          <a:xfrm flipV="1">
            <a:off x="2730766" y="6565471"/>
            <a:ext cx="1527336" cy="84752"/>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31" name="Straight Connector 30"/>
          <p:cNvCxnSpPr/>
          <p:nvPr/>
        </p:nvCxnSpPr>
        <p:spPr bwMode="auto">
          <a:xfrm flipV="1">
            <a:off x="3145626" y="3042396"/>
            <a:ext cx="2304617" cy="1550427"/>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35" name="Straight Connector 34"/>
          <p:cNvCxnSpPr/>
          <p:nvPr/>
        </p:nvCxnSpPr>
        <p:spPr bwMode="auto">
          <a:xfrm flipV="1">
            <a:off x="5256667" y="3042396"/>
            <a:ext cx="666721" cy="1541875"/>
          </a:xfrm>
          <a:prstGeom prst="line">
            <a:avLst/>
          </a:prstGeom>
          <a:solidFill>
            <a:schemeClr val="accent1"/>
          </a:solidFill>
          <a:ln w="25400" cap="flat" cmpd="sng" algn="ctr">
            <a:solidFill>
              <a:schemeClr val="tx1"/>
            </a:solidFill>
            <a:prstDash val="solid"/>
            <a:round/>
            <a:headEnd type="none" w="med" len="med"/>
            <a:tailEnd type="none" w="med" len="med"/>
          </a:ln>
          <a:effectLst/>
        </p:spPr>
      </p:cxnSp>
      <p:grpSp>
        <p:nvGrpSpPr>
          <p:cNvPr id="48" name="Group 47"/>
          <p:cNvGrpSpPr/>
          <p:nvPr/>
        </p:nvGrpSpPr>
        <p:grpSpPr>
          <a:xfrm>
            <a:off x="6837975" y="4236242"/>
            <a:ext cx="2402493" cy="2433742"/>
            <a:chOff x="7002302" y="4424258"/>
            <a:chExt cx="2402493" cy="2433742"/>
          </a:xfrm>
        </p:grpSpPr>
        <p:pic>
          <p:nvPicPr>
            <p:cNvPr id="38" name="Picture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49994" y="4772286"/>
              <a:ext cx="2102857" cy="2085714"/>
            </a:xfrm>
            <a:prstGeom prst="rect">
              <a:avLst/>
            </a:prstGeom>
          </p:spPr>
        </p:pic>
        <p:sp>
          <p:nvSpPr>
            <p:cNvPr id="43" name="TextBox 42"/>
            <p:cNvSpPr txBox="1"/>
            <p:nvPr/>
          </p:nvSpPr>
          <p:spPr>
            <a:xfrm>
              <a:off x="7002302" y="4424258"/>
              <a:ext cx="2402493" cy="646331"/>
            </a:xfrm>
            <a:prstGeom prst="rect">
              <a:avLst/>
            </a:prstGeom>
            <a:noFill/>
          </p:spPr>
          <p:txBody>
            <a:bodyPr wrap="square" rtlCol="0">
              <a:spAutoFit/>
            </a:bodyPr>
            <a:lstStyle/>
            <a:p>
              <a:r>
                <a:rPr lang="en-US" dirty="0" smtClean="0"/>
                <a:t>After replacement:</a:t>
              </a:r>
              <a:br>
                <a:rPr lang="en-US" dirty="0" smtClean="0"/>
              </a:br>
              <a:endParaRPr lang="en-US" dirty="0"/>
            </a:p>
          </p:txBody>
        </p:sp>
        <p:sp>
          <p:nvSpPr>
            <p:cNvPr id="46" name="Rectangle 45"/>
            <p:cNvSpPr/>
            <p:nvPr/>
          </p:nvSpPr>
          <p:spPr bwMode="auto">
            <a:xfrm>
              <a:off x="7049994" y="4772286"/>
              <a:ext cx="2102857" cy="2085714"/>
            </a:xfrm>
            <a:prstGeom prst="rect">
              <a:avLst/>
            </a:prstGeom>
            <a:noFill/>
            <a:ln w="317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grpSp>
    </p:spTree>
    <p:extLst>
      <p:ext uri="{BB962C8B-B14F-4D97-AF65-F5344CB8AC3E}">
        <p14:creationId xmlns:p14="http://schemas.microsoft.com/office/powerpoint/2010/main" val="1451940598"/>
      </p:ext>
    </p:extLst>
  </p:cSld>
  <p:clrMapOvr>
    <a:masterClrMapping/>
  </p:clrMapOvr>
  <mc:AlternateContent xmlns:mc="http://schemas.openxmlformats.org/markup-compatibility/2006" xmlns:p14="http://schemas.microsoft.com/office/powerpoint/2010/main">
    <mc:Choice Requires="p14">
      <p:transition spd="slow" p14:dur="2000" advTm="101003"/>
    </mc:Choice>
    <mc:Fallback xmlns="">
      <p:transition spd="slow" advTm="101003"/>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l="-51"/>
          <a:stretch/>
        </p:blipFill>
        <p:spPr>
          <a:xfrm>
            <a:off x="5525641" y="3540764"/>
            <a:ext cx="1951398" cy="1950476"/>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26563" y="522182"/>
            <a:ext cx="1950476" cy="1950476"/>
          </a:xfrm>
          <a:prstGeom prst="rect">
            <a:avLst/>
          </a:prstGeom>
        </p:spPr>
      </p:pic>
      <p:sp>
        <p:nvSpPr>
          <p:cNvPr id="2" name="Title 1"/>
          <p:cNvSpPr>
            <a:spLocks noGrp="1"/>
          </p:cNvSpPr>
          <p:nvPr>
            <p:ph type="title"/>
          </p:nvPr>
        </p:nvSpPr>
        <p:spPr/>
        <p:txBody>
          <a:bodyPr/>
          <a:lstStyle/>
          <a:p>
            <a:r>
              <a:rPr lang="en-US" dirty="0"/>
              <a:t>Optimize for 3D </a:t>
            </a:r>
            <a:r>
              <a:rPr lang="en-US" dirty="0" smtClean="0"/>
              <a:t>Manufacturing</a:t>
            </a:r>
            <a:endParaRPr lang="en-US" dirty="0"/>
          </a:p>
        </p:txBody>
      </p:sp>
      <p:sp>
        <p:nvSpPr>
          <p:cNvPr id="3" name="Content Placeholder 2"/>
          <p:cNvSpPr>
            <a:spLocks noGrp="1"/>
          </p:cNvSpPr>
          <p:nvPr>
            <p:ph idx="1"/>
          </p:nvPr>
        </p:nvSpPr>
        <p:spPr/>
        <p:txBody>
          <a:bodyPr/>
          <a:lstStyle/>
          <a:p>
            <a:r>
              <a:rPr lang="en-US" dirty="0" smtClean="0"/>
              <a:t>Redundancy (w.r.t. r-symmetry)</a:t>
            </a:r>
          </a:p>
          <a:p>
            <a:pPr lvl="1"/>
            <a:r>
              <a:rPr lang="en-US" dirty="0"/>
              <a:t>S</a:t>
            </a:r>
            <a:r>
              <a:rPr lang="en-US" dirty="0" smtClean="0"/>
              <a:t>urface area of </a:t>
            </a:r>
            <a:r>
              <a:rPr lang="en-US" dirty="0" err="1" smtClean="0"/>
              <a:t>microtiles</a:t>
            </a:r>
            <a:endParaRPr lang="en-US" dirty="0" smtClean="0"/>
          </a:p>
          <a:p>
            <a:endParaRPr lang="en-US" dirty="0" smtClean="0"/>
          </a:p>
          <a:p>
            <a:r>
              <a:rPr lang="en-US" dirty="0" smtClean="0"/>
              <a:t>Global symmetry cuts</a:t>
            </a:r>
          </a:p>
          <a:p>
            <a:pPr lvl="1"/>
            <a:r>
              <a:rPr lang="en-US" dirty="0" smtClean="0"/>
              <a:t>Guarantee shape variations</a:t>
            </a:r>
          </a:p>
          <a:p>
            <a:endParaRPr lang="en-US" dirty="0" smtClean="0"/>
          </a:p>
          <a:p>
            <a:r>
              <a:rPr lang="en-US" dirty="0" smtClean="0"/>
              <a:t>Simplicity</a:t>
            </a:r>
            <a:endParaRPr lang="en-US" dirty="0"/>
          </a:p>
          <a:p>
            <a:pPr lvl="1"/>
            <a:r>
              <a:rPr lang="en-US" dirty="0" smtClean="0"/>
              <a:t>Number of </a:t>
            </a:r>
            <a:r>
              <a:rPr lang="en-US" dirty="0" err="1" smtClean="0"/>
              <a:t>microtile</a:t>
            </a:r>
            <a:r>
              <a:rPr lang="en-US" dirty="0" smtClean="0"/>
              <a:t> types (colors)</a:t>
            </a:r>
          </a:p>
          <a:p>
            <a:endParaRPr lang="en-US" dirty="0"/>
          </a:p>
          <a:p>
            <a:r>
              <a:rPr lang="en-US" dirty="0" err="1" smtClean="0"/>
              <a:t>Assemblability</a:t>
            </a:r>
            <a:endParaRPr lang="en-US" dirty="0"/>
          </a:p>
          <a:p>
            <a:pPr lvl="1"/>
            <a:r>
              <a:rPr lang="en-US" dirty="0" smtClean="0"/>
              <a:t>Probability of interlocking components</a:t>
            </a:r>
          </a:p>
          <a:p>
            <a:endParaRPr lang="en-US" dirty="0"/>
          </a:p>
          <a:p>
            <a:endParaRPr lang="en-US" dirty="0"/>
          </a:p>
        </p:txBody>
      </p:sp>
      <p:grpSp>
        <p:nvGrpSpPr>
          <p:cNvPr id="12" name="Group 11"/>
          <p:cNvGrpSpPr/>
          <p:nvPr/>
        </p:nvGrpSpPr>
        <p:grpSpPr>
          <a:xfrm>
            <a:off x="7772400" y="5257800"/>
            <a:ext cx="1195386" cy="1266825"/>
            <a:chOff x="6553200" y="4876800"/>
            <a:chExt cx="1195386" cy="1266825"/>
          </a:xfrm>
        </p:grpSpPr>
        <p:sp>
          <p:nvSpPr>
            <p:cNvPr id="10" name="Freeform 9"/>
            <p:cNvSpPr/>
            <p:nvPr/>
          </p:nvSpPr>
          <p:spPr bwMode="auto">
            <a:xfrm>
              <a:off x="6553200" y="4876800"/>
              <a:ext cx="900112" cy="1266825"/>
            </a:xfrm>
            <a:custGeom>
              <a:avLst/>
              <a:gdLst>
                <a:gd name="connsiteX0" fmla="*/ 609600 w 614362"/>
                <a:gd name="connsiteY0" fmla="*/ 700088 h 1109663"/>
                <a:gd name="connsiteX1" fmla="*/ 614362 w 614362"/>
                <a:gd name="connsiteY1" fmla="*/ 1100138 h 1109663"/>
                <a:gd name="connsiteX2" fmla="*/ 4762 w 614362"/>
                <a:gd name="connsiteY2" fmla="*/ 1109663 h 1109663"/>
                <a:gd name="connsiteX3" fmla="*/ 0 w 614362"/>
                <a:gd name="connsiteY3" fmla="*/ 0 h 1109663"/>
                <a:gd name="connsiteX4" fmla="*/ 585787 w 614362"/>
                <a:gd name="connsiteY4" fmla="*/ 0 h 1109663"/>
                <a:gd name="connsiteX5" fmla="*/ 600075 w 614362"/>
                <a:gd name="connsiteY5" fmla="*/ 504825 h 1109663"/>
                <a:gd name="connsiteX6" fmla="*/ 423862 w 614362"/>
                <a:gd name="connsiteY6" fmla="*/ 495300 h 1109663"/>
                <a:gd name="connsiteX7" fmla="*/ 423862 w 614362"/>
                <a:gd name="connsiteY7" fmla="*/ 138113 h 1109663"/>
                <a:gd name="connsiteX8" fmla="*/ 133350 w 614362"/>
                <a:gd name="connsiteY8" fmla="*/ 142875 h 1109663"/>
                <a:gd name="connsiteX9" fmla="*/ 133350 w 614362"/>
                <a:gd name="connsiteY9" fmla="*/ 962025 h 1109663"/>
                <a:gd name="connsiteX10" fmla="*/ 490537 w 614362"/>
                <a:gd name="connsiteY10" fmla="*/ 966788 h 1109663"/>
                <a:gd name="connsiteX11" fmla="*/ 476250 w 614362"/>
                <a:gd name="connsiteY11" fmla="*/ 652463 h 1109663"/>
                <a:gd name="connsiteX12" fmla="*/ 609600 w 614362"/>
                <a:gd name="connsiteY12" fmla="*/ 700088 h 1109663"/>
                <a:gd name="connsiteX0" fmla="*/ 609600 w 614362"/>
                <a:gd name="connsiteY0" fmla="*/ 700088 h 1109663"/>
                <a:gd name="connsiteX1" fmla="*/ 614362 w 614362"/>
                <a:gd name="connsiteY1" fmla="*/ 1100138 h 1109663"/>
                <a:gd name="connsiteX2" fmla="*/ 4762 w 614362"/>
                <a:gd name="connsiteY2" fmla="*/ 1109663 h 1109663"/>
                <a:gd name="connsiteX3" fmla="*/ 0 w 614362"/>
                <a:gd name="connsiteY3" fmla="*/ 0 h 1109663"/>
                <a:gd name="connsiteX4" fmla="*/ 585787 w 614362"/>
                <a:gd name="connsiteY4" fmla="*/ 0 h 1109663"/>
                <a:gd name="connsiteX5" fmla="*/ 600075 w 614362"/>
                <a:gd name="connsiteY5" fmla="*/ 504825 h 1109663"/>
                <a:gd name="connsiteX6" fmla="*/ 423862 w 614362"/>
                <a:gd name="connsiteY6" fmla="*/ 495300 h 1109663"/>
                <a:gd name="connsiteX7" fmla="*/ 423862 w 614362"/>
                <a:gd name="connsiteY7" fmla="*/ 138113 h 1109663"/>
                <a:gd name="connsiteX8" fmla="*/ 133350 w 614362"/>
                <a:gd name="connsiteY8" fmla="*/ 142875 h 1109663"/>
                <a:gd name="connsiteX9" fmla="*/ 133350 w 614362"/>
                <a:gd name="connsiteY9" fmla="*/ 962025 h 1109663"/>
                <a:gd name="connsiteX10" fmla="*/ 490537 w 614362"/>
                <a:gd name="connsiteY10" fmla="*/ 966788 h 1109663"/>
                <a:gd name="connsiteX11" fmla="*/ 463248 w 614362"/>
                <a:gd name="connsiteY11" fmla="*/ 696266 h 1109663"/>
                <a:gd name="connsiteX12" fmla="*/ 609600 w 614362"/>
                <a:gd name="connsiteY12" fmla="*/ 700088 h 1109663"/>
                <a:gd name="connsiteX0" fmla="*/ 609600 w 614362"/>
                <a:gd name="connsiteY0" fmla="*/ 700088 h 1109663"/>
                <a:gd name="connsiteX1" fmla="*/ 614362 w 614362"/>
                <a:gd name="connsiteY1" fmla="*/ 1100138 h 1109663"/>
                <a:gd name="connsiteX2" fmla="*/ 4762 w 614362"/>
                <a:gd name="connsiteY2" fmla="*/ 1109663 h 1109663"/>
                <a:gd name="connsiteX3" fmla="*/ 0 w 614362"/>
                <a:gd name="connsiteY3" fmla="*/ 0 h 1109663"/>
                <a:gd name="connsiteX4" fmla="*/ 585787 w 614362"/>
                <a:gd name="connsiteY4" fmla="*/ 0 h 1109663"/>
                <a:gd name="connsiteX5" fmla="*/ 600075 w 614362"/>
                <a:gd name="connsiteY5" fmla="*/ 504825 h 1109663"/>
                <a:gd name="connsiteX6" fmla="*/ 423862 w 614362"/>
                <a:gd name="connsiteY6" fmla="*/ 495300 h 1109663"/>
                <a:gd name="connsiteX7" fmla="*/ 423862 w 614362"/>
                <a:gd name="connsiteY7" fmla="*/ 138113 h 1109663"/>
                <a:gd name="connsiteX8" fmla="*/ 133350 w 614362"/>
                <a:gd name="connsiteY8" fmla="*/ 142875 h 1109663"/>
                <a:gd name="connsiteX9" fmla="*/ 133350 w 614362"/>
                <a:gd name="connsiteY9" fmla="*/ 962025 h 1109663"/>
                <a:gd name="connsiteX10" fmla="*/ 461281 w 614362"/>
                <a:gd name="connsiteY10" fmla="*/ 962617 h 1109663"/>
                <a:gd name="connsiteX11" fmla="*/ 463248 w 614362"/>
                <a:gd name="connsiteY11" fmla="*/ 696266 h 1109663"/>
                <a:gd name="connsiteX12" fmla="*/ 609600 w 614362"/>
                <a:gd name="connsiteY12" fmla="*/ 700088 h 1109663"/>
                <a:gd name="connsiteX0" fmla="*/ 609600 w 614362"/>
                <a:gd name="connsiteY0" fmla="*/ 700088 h 1109663"/>
                <a:gd name="connsiteX1" fmla="*/ 614362 w 614362"/>
                <a:gd name="connsiteY1" fmla="*/ 1100138 h 1109663"/>
                <a:gd name="connsiteX2" fmla="*/ 4762 w 614362"/>
                <a:gd name="connsiteY2" fmla="*/ 1109663 h 1109663"/>
                <a:gd name="connsiteX3" fmla="*/ 0 w 614362"/>
                <a:gd name="connsiteY3" fmla="*/ 0 h 1109663"/>
                <a:gd name="connsiteX4" fmla="*/ 585787 w 614362"/>
                <a:gd name="connsiteY4" fmla="*/ 0 h 1109663"/>
                <a:gd name="connsiteX5" fmla="*/ 600075 w 614362"/>
                <a:gd name="connsiteY5" fmla="*/ 504825 h 1109663"/>
                <a:gd name="connsiteX6" fmla="*/ 423862 w 614362"/>
                <a:gd name="connsiteY6" fmla="*/ 495300 h 1109663"/>
                <a:gd name="connsiteX7" fmla="*/ 423862 w 614362"/>
                <a:gd name="connsiteY7" fmla="*/ 138113 h 1109663"/>
                <a:gd name="connsiteX8" fmla="*/ 133350 w 614362"/>
                <a:gd name="connsiteY8" fmla="*/ 142875 h 1109663"/>
                <a:gd name="connsiteX9" fmla="*/ 133350 w 614362"/>
                <a:gd name="connsiteY9" fmla="*/ 962025 h 1109663"/>
                <a:gd name="connsiteX10" fmla="*/ 461281 w 614362"/>
                <a:gd name="connsiteY10" fmla="*/ 964704 h 1109663"/>
                <a:gd name="connsiteX11" fmla="*/ 463248 w 614362"/>
                <a:gd name="connsiteY11" fmla="*/ 696266 h 1109663"/>
                <a:gd name="connsiteX12" fmla="*/ 609600 w 614362"/>
                <a:gd name="connsiteY12" fmla="*/ 700088 h 1109663"/>
                <a:gd name="connsiteX0" fmla="*/ 609600 w 614362"/>
                <a:gd name="connsiteY0" fmla="*/ 700088 h 1109663"/>
                <a:gd name="connsiteX1" fmla="*/ 614362 w 614362"/>
                <a:gd name="connsiteY1" fmla="*/ 1100138 h 1109663"/>
                <a:gd name="connsiteX2" fmla="*/ 4762 w 614362"/>
                <a:gd name="connsiteY2" fmla="*/ 1109663 h 1109663"/>
                <a:gd name="connsiteX3" fmla="*/ 0 w 614362"/>
                <a:gd name="connsiteY3" fmla="*/ 0 h 1109663"/>
                <a:gd name="connsiteX4" fmla="*/ 585787 w 614362"/>
                <a:gd name="connsiteY4" fmla="*/ 0 h 1109663"/>
                <a:gd name="connsiteX5" fmla="*/ 600075 w 614362"/>
                <a:gd name="connsiteY5" fmla="*/ 504825 h 1109663"/>
                <a:gd name="connsiteX6" fmla="*/ 423862 w 614362"/>
                <a:gd name="connsiteY6" fmla="*/ 495300 h 1109663"/>
                <a:gd name="connsiteX7" fmla="*/ 423862 w 614362"/>
                <a:gd name="connsiteY7" fmla="*/ 138113 h 1109663"/>
                <a:gd name="connsiteX8" fmla="*/ 133350 w 614362"/>
                <a:gd name="connsiteY8" fmla="*/ 142875 h 1109663"/>
                <a:gd name="connsiteX9" fmla="*/ 133350 w 614362"/>
                <a:gd name="connsiteY9" fmla="*/ 962025 h 1109663"/>
                <a:gd name="connsiteX10" fmla="*/ 461281 w 614362"/>
                <a:gd name="connsiteY10" fmla="*/ 964704 h 1109663"/>
                <a:gd name="connsiteX11" fmla="*/ 456747 w 614362"/>
                <a:gd name="connsiteY11" fmla="*/ 694180 h 1109663"/>
                <a:gd name="connsiteX12" fmla="*/ 609600 w 614362"/>
                <a:gd name="connsiteY12" fmla="*/ 700088 h 1109663"/>
                <a:gd name="connsiteX0" fmla="*/ 609600 w 614362"/>
                <a:gd name="connsiteY0" fmla="*/ 700088 h 1109663"/>
                <a:gd name="connsiteX1" fmla="*/ 614362 w 614362"/>
                <a:gd name="connsiteY1" fmla="*/ 1100138 h 1109663"/>
                <a:gd name="connsiteX2" fmla="*/ 4762 w 614362"/>
                <a:gd name="connsiteY2" fmla="*/ 1109663 h 1109663"/>
                <a:gd name="connsiteX3" fmla="*/ 0 w 614362"/>
                <a:gd name="connsiteY3" fmla="*/ 0 h 1109663"/>
                <a:gd name="connsiteX4" fmla="*/ 585787 w 614362"/>
                <a:gd name="connsiteY4" fmla="*/ 0 h 1109663"/>
                <a:gd name="connsiteX5" fmla="*/ 600075 w 614362"/>
                <a:gd name="connsiteY5" fmla="*/ 504825 h 1109663"/>
                <a:gd name="connsiteX6" fmla="*/ 423862 w 614362"/>
                <a:gd name="connsiteY6" fmla="*/ 495300 h 1109663"/>
                <a:gd name="connsiteX7" fmla="*/ 423862 w 614362"/>
                <a:gd name="connsiteY7" fmla="*/ 138113 h 1109663"/>
                <a:gd name="connsiteX8" fmla="*/ 133350 w 614362"/>
                <a:gd name="connsiteY8" fmla="*/ 142875 h 1109663"/>
                <a:gd name="connsiteX9" fmla="*/ 133350 w 614362"/>
                <a:gd name="connsiteY9" fmla="*/ 962025 h 1109663"/>
                <a:gd name="connsiteX10" fmla="*/ 461281 w 614362"/>
                <a:gd name="connsiteY10" fmla="*/ 964704 h 1109663"/>
                <a:gd name="connsiteX11" fmla="*/ 456747 w 614362"/>
                <a:gd name="connsiteY11" fmla="*/ 702523 h 1109663"/>
                <a:gd name="connsiteX12" fmla="*/ 609600 w 614362"/>
                <a:gd name="connsiteY12" fmla="*/ 700088 h 1109663"/>
                <a:gd name="connsiteX0" fmla="*/ 609600 w 614362"/>
                <a:gd name="connsiteY0" fmla="*/ 700088 h 1109663"/>
                <a:gd name="connsiteX1" fmla="*/ 614362 w 614362"/>
                <a:gd name="connsiteY1" fmla="*/ 1100138 h 1109663"/>
                <a:gd name="connsiteX2" fmla="*/ 4762 w 614362"/>
                <a:gd name="connsiteY2" fmla="*/ 1109663 h 1109663"/>
                <a:gd name="connsiteX3" fmla="*/ 0 w 614362"/>
                <a:gd name="connsiteY3" fmla="*/ 0 h 1109663"/>
                <a:gd name="connsiteX4" fmla="*/ 585787 w 614362"/>
                <a:gd name="connsiteY4" fmla="*/ 0 h 1109663"/>
                <a:gd name="connsiteX5" fmla="*/ 600075 w 614362"/>
                <a:gd name="connsiteY5" fmla="*/ 504825 h 1109663"/>
                <a:gd name="connsiteX6" fmla="*/ 420612 w 614362"/>
                <a:gd name="connsiteY6" fmla="*/ 503644 h 1109663"/>
                <a:gd name="connsiteX7" fmla="*/ 423862 w 614362"/>
                <a:gd name="connsiteY7" fmla="*/ 138113 h 1109663"/>
                <a:gd name="connsiteX8" fmla="*/ 133350 w 614362"/>
                <a:gd name="connsiteY8" fmla="*/ 142875 h 1109663"/>
                <a:gd name="connsiteX9" fmla="*/ 133350 w 614362"/>
                <a:gd name="connsiteY9" fmla="*/ 962025 h 1109663"/>
                <a:gd name="connsiteX10" fmla="*/ 461281 w 614362"/>
                <a:gd name="connsiteY10" fmla="*/ 964704 h 1109663"/>
                <a:gd name="connsiteX11" fmla="*/ 456747 w 614362"/>
                <a:gd name="connsiteY11" fmla="*/ 702523 h 1109663"/>
                <a:gd name="connsiteX12" fmla="*/ 609600 w 614362"/>
                <a:gd name="connsiteY12" fmla="*/ 700088 h 1109663"/>
                <a:gd name="connsiteX0" fmla="*/ 609600 w 614362"/>
                <a:gd name="connsiteY0" fmla="*/ 700088 h 1109663"/>
                <a:gd name="connsiteX1" fmla="*/ 614362 w 614362"/>
                <a:gd name="connsiteY1" fmla="*/ 1100138 h 1109663"/>
                <a:gd name="connsiteX2" fmla="*/ 4762 w 614362"/>
                <a:gd name="connsiteY2" fmla="*/ 1109663 h 1109663"/>
                <a:gd name="connsiteX3" fmla="*/ 0 w 614362"/>
                <a:gd name="connsiteY3" fmla="*/ 0 h 1109663"/>
                <a:gd name="connsiteX4" fmla="*/ 585787 w 614362"/>
                <a:gd name="connsiteY4" fmla="*/ 0 h 1109663"/>
                <a:gd name="connsiteX5" fmla="*/ 600075 w 614362"/>
                <a:gd name="connsiteY5" fmla="*/ 504825 h 1109663"/>
                <a:gd name="connsiteX6" fmla="*/ 425488 w 614362"/>
                <a:gd name="connsiteY6" fmla="*/ 505729 h 1109663"/>
                <a:gd name="connsiteX7" fmla="*/ 423862 w 614362"/>
                <a:gd name="connsiteY7" fmla="*/ 138113 h 1109663"/>
                <a:gd name="connsiteX8" fmla="*/ 133350 w 614362"/>
                <a:gd name="connsiteY8" fmla="*/ 142875 h 1109663"/>
                <a:gd name="connsiteX9" fmla="*/ 133350 w 614362"/>
                <a:gd name="connsiteY9" fmla="*/ 962025 h 1109663"/>
                <a:gd name="connsiteX10" fmla="*/ 461281 w 614362"/>
                <a:gd name="connsiteY10" fmla="*/ 964704 h 1109663"/>
                <a:gd name="connsiteX11" fmla="*/ 456747 w 614362"/>
                <a:gd name="connsiteY11" fmla="*/ 702523 h 1109663"/>
                <a:gd name="connsiteX12" fmla="*/ 609600 w 614362"/>
                <a:gd name="connsiteY12" fmla="*/ 700088 h 1109663"/>
                <a:gd name="connsiteX0" fmla="*/ 609600 w 614362"/>
                <a:gd name="connsiteY0" fmla="*/ 700088 h 1109663"/>
                <a:gd name="connsiteX1" fmla="*/ 614362 w 614362"/>
                <a:gd name="connsiteY1" fmla="*/ 1100138 h 1109663"/>
                <a:gd name="connsiteX2" fmla="*/ 4762 w 614362"/>
                <a:gd name="connsiteY2" fmla="*/ 1109663 h 1109663"/>
                <a:gd name="connsiteX3" fmla="*/ 0 w 614362"/>
                <a:gd name="connsiteY3" fmla="*/ 0 h 1109663"/>
                <a:gd name="connsiteX4" fmla="*/ 585787 w 614362"/>
                <a:gd name="connsiteY4" fmla="*/ 0 h 1109663"/>
                <a:gd name="connsiteX5" fmla="*/ 600075 w 614362"/>
                <a:gd name="connsiteY5" fmla="*/ 504825 h 1109663"/>
                <a:gd name="connsiteX6" fmla="*/ 425488 w 614362"/>
                <a:gd name="connsiteY6" fmla="*/ 505729 h 1109663"/>
                <a:gd name="connsiteX7" fmla="*/ 433613 w 614362"/>
                <a:gd name="connsiteY7" fmla="*/ 129770 h 1109663"/>
                <a:gd name="connsiteX8" fmla="*/ 133350 w 614362"/>
                <a:gd name="connsiteY8" fmla="*/ 142875 h 1109663"/>
                <a:gd name="connsiteX9" fmla="*/ 133350 w 614362"/>
                <a:gd name="connsiteY9" fmla="*/ 962025 h 1109663"/>
                <a:gd name="connsiteX10" fmla="*/ 461281 w 614362"/>
                <a:gd name="connsiteY10" fmla="*/ 964704 h 1109663"/>
                <a:gd name="connsiteX11" fmla="*/ 456747 w 614362"/>
                <a:gd name="connsiteY11" fmla="*/ 702523 h 1109663"/>
                <a:gd name="connsiteX12" fmla="*/ 609600 w 614362"/>
                <a:gd name="connsiteY12" fmla="*/ 700088 h 1109663"/>
                <a:gd name="connsiteX0" fmla="*/ 609600 w 614362"/>
                <a:gd name="connsiteY0" fmla="*/ 700088 h 1109663"/>
                <a:gd name="connsiteX1" fmla="*/ 614362 w 614362"/>
                <a:gd name="connsiteY1" fmla="*/ 1100138 h 1109663"/>
                <a:gd name="connsiteX2" fmla="*/ 4762 w 614362"/>
                <a:gd name="connsiteY2" fmla="*/ 1109663 h 1109663"/>
                <a:gd name="connsiteX3" fmla="*/ 0 w 614362"/>
                <a:gd name="connsiteY3" fmla="*/ 0 h 1109663"/>
                <a:gd name="connsiteX4" fmla="*/ 585787 w 614362"/>
                <a:gd name="connsiteY4" fmla="*/ 0 h 1109663"/>
                <a:gd name="connsiteX5" fmla="*/ 600075 w 614362"/>
                <a:gd name="connsiteY5" fmla="*/ 504825 h 1109663"/>
                <a:gd name="connsiteX6" fmla="*/ 441742 w 614362"/>
                <a:gd name="connsiteY6" fmla="*/ 507815 h 1109663"/>
                <a:gd name="connsiteX7" fmla="*/ 433613 w 614362"/>
                <a:gd name="connsiteY7" fmla="*/ 129770 h 1109663"/>
                <a:gd name="connsiteX8" fmla="*/ 133350 w 614362"/>
                <a:gd name="connsiteY8" fmla="*/ 142875 h 1109663"/>
                <a:gd name="connsiteX9" fmla="*/ 133350 w 614362"/>
                <a:gd name="connsiteY9" fmla="*/ 962025 h 1109663"/>
                <a:gd name="connsiteX10" fmla="*/ 461281 w 614362"/>
                <a:gd name="connsiteY10" fmla="*/ 964704 h 1109663"/>
                <a:gd name="connsiteX11" fmla="*/ 456747 w 614362"/>
                <a:gd name="connsiteY11" fmla="*/ 702523 h 1109663"/>
                <a:gd name="connsiteX12" fmla="*/ 609600 w 614362"/>
                <a:gd name="connsiteY12" fmla="*/ 700088 h 1109663"/>
                <a:gd name="connsiteX0" fmla="*/ 609600 w 614362"/>
                <a:gd name="connsiteY0" fmla="*/ 700088 h 1109663"/>
                <a:gd name="connsiteX1" fmla="*/ 614362 w 614362"/>
                <a:gd name="connsiteY1" fmla="*/ 1100138 h 1109663"/>
                <a:gd name="connsiteX2" fmla="*/ 4762 w 614362"/>
                <a:gd name="connsiteY2" fmla="*/ 1109663 h 1109663"/>
                <a:gd name="connsiteX3" fmla="*/ 0 w 614362"/>
                <a:gd name="connsiteY3" fmla="*/ 0 h 1109663"/>
                <a:gd name="connsiteX4" fmla="*/ 585787 w 614362"/>
                <a:gd name="connsiteY4" fmla="*/ 0 h 1109663"/>
                <a:gd name="connsiteX5" fmla="*/ 600075 w 614362"/>
                <a:gd name="connsiteY5" fmla="*/ 504825 h 1109663"/>
                <a:gd name="connsiteX6" fmla="*/ 441742 w 614362"/>
                <a:gd name="connsiteY6" fmla="*/ 507815 h 1109663"/>
                <a:gd name="connsiteX7" fmla="*/ 435239 w 614362"/>
                <a:gd name="connsiteY7" fmla="*/ 148543 h 1109663"/>
                <a:gd name="connsiteX8" fmla="*/ 133350 w 614362"/>
                <a:gd name="connsiteY8" fmla="*/ 142875 h 1109663"/>
                <a:gd name="connsiteX9" fmla="*/ 133350 w 614362"/>
                <a:gd name="connsiteY9" fmla="*/ 962025 h 1109663"/>
                <a:gd name="connsiteX10" fmla="*/ 461281 w 614362"/>
                <a:gd name="connsiteY10" fmla="*/ 964704 h 1109663"/>
                <a:gd name="connsiteX11" fmla="*/ 456747 w 614362"/>
                <a:gd name="connsiteY11" fmla="*/ 702523 h 1109663"/>
                <a:gd name="connsiteX12" fmla="*/ 609600 w 614362"/>
                <a:gd name="connsiteY12" fmla="*/ 700088 h 1109663"/>
                <a:gd name="connsiteX0" fmla="*/ 609600 w 614362"/>
                <a:gd name="connsiteY0" fmla="*/ 700088 h 1109663"/>
                <a:gd name="connsiteX1" fmla="*/ 614362 w 614362"/>
                <a:gd name="connsiteY1" fmla="*/ 1100138 h 1109663"/>
                <a:gd name="connsiteX2" fmla="*/ 4762 w 614362"/>
                <a:gd name="connsiteY2" fmla="*/ 1109663 h 1109663"/>
                <a:gd name="connsiteX3" fmla="*/ 0 w 614362"/>
                <a:gd name="connsiteY3" fmla="*/ 0 h 1109663"/>
                <a:gd name="connsiteX4" fmla="*/ 585787 w 614362"/>
                <a:gd name="connsiteY4" fmla="*/ 0 h 1109663"/>
                <a:gd name="connsiteX5" fmla="*/ 600075 w 614362"/>
                <a:gd name="connsiteY5" fmla="*/ 504825 h 1109663"/>
                <a:gd name="connsiteX6" fmla="*/ 441742 w 614362"/>
                <a:gd name="connsiteY6" fmla="*/ 507815 h 1109663"/>
                <a:gd name="connsiteX7" fmla="*/ 440114 w 614362"/>
                <a:gd name="connsiteY7" fmla="*/ 148543 h 1109663"/>
                <a:gd name="connsiteX8" fmla="*/ 133350 w 614362"/>
                <a:gd name="connsiteY8" fmla="*/ 142875 h 1109663"/>
                <a:gd name="connsiteX9" fmla="*/ 133350 w 614362"/>
                <a:gd name="connsiteY9" fmla="*/ 962025 h 1109663"/>
                <a:gd name="connsiteX10" fmla="*/ 461281 w 614362"/>
                <a:gd name="connsiteY10" fmla="*/ 964704 h 1109663"/>
                <a:gd name="connsiteX11" fmla="*/ 456747 w 614362"/>
                <a:gd name="connsiteY11" fmla="*/ 702523 h 1109663"/>
                <a:gd name="connsiteX12" fmla="*/ 609600 w 614362"/>
                <a:gd name="connsiteY12" fmla="*/ 700088 h 1109663"/>
                <a:gd name="connsiteX0" fmla="*/ 609600 w 614362"/>
                <a:gd name="connsiteY0" fmla="*/ 700088 h 1109663"/>
                <a:gd name="connsiteX1" fmla="*/ 614362 w 614362"/>
                <a:gd name="connsiteY1" fmla="*/ 1100138 h 1109663"/>
                <a:gd name="connsiteX2" fmla="*/ 4762 w 614362"/>
                <a:gd name="connsiteY2" fmla="*/ 1109663 h 1109663"/>
                <a:gd name="connsiteX3" fmla="*/ 0 w 614362"/>
                <a:gd name="connsiteY3" fmla="*/ 0 h 1109663"/>
                <a:gd name="connsiteX4" fmla="*/ 585787 w 614362"/>
                <a:gd name="connsiteY4" fmla="*/ 0 h 1109663"/>
                <a:gd name="connsiteX5" fmla="*/ 600075 w 614362"/>
                <a:gd name="connsiteY5" fmla="*/ 504825 h 1109663"/>
                <a:gd name="connsiteX6" fmla="*/ 440117 w 614362"/>
                <a:gd name="connsiteY6" fmla="*/ 507815 h 1109663"/>
                <a:gd name="connsiteX7" fmla="*/ 440114 w 614362"/>
                <a:gd name="connsiteY7" fmla="*/ 148543 h 1109663"/>
                <a:gd name="connsiteX8" fmla="*/ 133350 w 614362"/>
                <a:gd name="connsiteY8" fmla="*/ 142875 h 1109663"/>
                <a:gd name="connsiteX9" fmla="*/ 133350 w 614362"/>
                <a:gd name="connsiteY9" fmla="*/ 962025 h 1109663"/>
                <a:gd name="connsiteX10" fmla="*/ 461281 w 614362"/>
                <a:gd name="connsiteY10" fmla="*/ 964704 h 1109663"/>
                <a:gd name="connsiteX11" fmla="*/ 456747 w 614362"/>
                <a:gd name="connsiteY11" fmla="*/ 702523 h 1109663"/>
                <a:gd name="connsiteX12" fmla="*/ 609600 w 614362"/>
                <a:gd name="connsiteY12" fmla="*/ 700088 h 1109663"/>
                <a:gd name="connsiteX0" fmla="*/ 609600 w 614362"/>
                <a:gd name="connsiteY0" fmla="*/ 700088 h 1109663"/>
                <a:gd name="connsiteX1" fmla="*/ 614362 w 614362"/>
                <a:gd name="connsiteY1" fmla="*/ 1100138 h 1109663"/>
                <a:gd name="connsiteX2" fmla="*/ 4762 w 614362"/>
                <a:gd name="connsiteY2" fmla="*/ 1109663 h 1109663"/>
                <a:gd name="connsiteX3" fmla="*/ 0 w 614362"/>
                <a:gd name="connsiteY3" fmla="*/ 0 h 1109663"/>
                <a:gd name="connsiteX4" fmla="*/ 585787 w 614362"/>
                <a:gd name="connsiteY4" fmla="*/ 0 h 1109663"/>
                <a:gd name="connsiteX5" fmla="*/ 587073 w 614362"/>
                <a:gd name="connsiteY5" fmla="*/ 504825 h 1109663"/>
                <a:gd name="connsiteX6" fmla="*/ 440117 w 614362"/>
                <a:gd name="connsiteY6" fmla="*/ 507815 h 1109663"/>
                <a:gd name="connsiteX7" fmla="*/ 440114 w 614362"/>
                <a:gd name="connsiteY7" fmla="*/ 148543 h 1109663"/>
                <a:gd name="connsiteX8" fmla="*/ 133350 w 614362"/>
                <a:gd name="connsiteY8" fmla="*/ 142875 h 1109663"/>
                <a:gd name="connsiteX9" fmla="*/ 133350 w 614362"/>
                <a:gd name="connsiteY9" fmla="*/ 962025 h 1109663"/>
                <a:gd name="connsiteX10" fmla="*/ 461281 w 614362"/>
                <a:gd name="connsiteY10" fmla="*/ 964704 h 1109663"/>
                <a:gd name="connsiteX11" fmla="*/ 456747 w 614362"/>
                <a:gd name="connsiteY11" fmla="*/ 702523 h 1109663"/>
                <a:gd name="connsiteX12" fmla="*/ 609600 w 614362"/>
                <a:gd name="connsiteY12" fmla="*/ 700088 h 1109663"/>
                <a:gd name="connsiteX0" fmla="*/ 609600 w 614362"/>
                <a:gd name="connsiteY0" fmla="*/ 700088 h 1109663"/>
                <a:gd name="connsiteX1" fmla="*/ 614362 w 614362"/>
                <a:gd name="connsiteY1" fmla="*/ 1100138 h 1109663"/>
                <a:gd name="connsiteX2" fmla="*/ 4762 w 614362"/>
                <a:gd name="connsiteY2" fmla="*/ 1109663 h 1109663"/>
                <a:gd name="connsiteX3" fmla="*/ 0 w 614362"/>
                <a:gd name="connsiteY3" fmla="*/ 0 h 1109663"/>
                <a:gd name="connsiteX4" fmla="*/ 606915 w 614362"/>
                <a:gd name="connsiteY4" fmla="*/ 0 h 1109663"/>
                <a:gd name="connsiteX5" fmla="*/ 587073 w 614362"/>
                <a:gd name="connsiteY5" fmla="*/ 504825 h 1109663"/>
                <a:gd name="connsiteX6" fmla="*/ 440117 w 614362"/>
                <a:gd name="connsiteY6" fmla="*/ 507815 h 1109663"/>
                <a:gd name="connsiteX7" fmla="*/ 440114 w 614362"/>
                <a:gd name="connsiteY7" fmla="*/ 148543 h 1109663"/>
                <a:gd name="connsiteX8" fmla="*/ 133350 w 614362"/>
                <a:gd name="connsiteY8" fmla="*/ 142875 h 1109663"/>
                <a:gd name="connsiteX9" fmla="*/ 133350 w 614362"/>
                <a:gd name="connsiteY9" fmla="*/ 962025 h 1109663"/>
                <a:gd name="connsiteX10" fmla="*/ 461281 w 614362"/>
                <a:gd name="connsiteY10" fmla="*/ 964704 h 1109663"/>
                <a:gd name="connsiteX11" fmla="*/ 456747 w 614362"/>
                <a:gd name="connsiteY11" fmla="*/ 702523 h 1109663"/>
                <a:gd name="connsiteX12" fmla="*/ 609600 w 614362"/>
                <a:gd name="connsiteY12" fmla="*/ 700088 h 1109663"/>
                <a:gd name="connsiteX0" fmla="*/ 609600 w 614362"/>
                <a:gd name="connsiteY0" fmla="*/ 700088 h 1109663"/>
                <a:gd name="connsiteX1" fmla="*/ 614362 w 614362"/>
                <a:gd name="connsiteY1" fmla="*/ 1100138 h 1109663"/>
                <a:gd name="connsiteX2" fmla="*/ 4762 w 614362"/>
                <a:gd name="connsiteY2" fmla="*/ 1109663 h 1109663"/>
                <a:gd name="connsiteX3" fmla="*/ 0 w 614362"/>
                <a:gd name="connsiteY3" fmla="*/ 0 h 1109663"/>
                <a:gd name="connsiteX4" fmla="*/ 606915 w 614362"/>
                <a:gd name="connsiteY4" fmla="*/ 0 h 1109663"/>
                <a:gd name="connsiteX5" fmla="*/ 609827 w 614362"/>
                <a:gd name="connsiteY5" fmla="*/ 504825 h 1109663"/>
                <a:gd name="connsiteX6" fmla="*/ 440117 w 614362"/>
                <a:gd name="connsiteY6" fmla="*/ 507815 h 1109663"/>
                <a:gd name="connsiteX7" fmla="*/ 440114 w 614362"/>
                <a:gd name="connsiteY7" fmla="*/ 148543 h 1109663"/>
                <a:gd name="connsiteX8" fmla="*/ 133350 w 614362"/>
                <a:gd name="connsiteY8" fmla="*/ 142875 h 1109663"/>
                <a:gd name="connsiteX9" fmla="*/ 133350 w 614362"/>
                <a:gd name="connsiteY9" fmla="*/ 962025 h 1109663"/>
                <a:gd name="connsiteX10" fmla="*/ 461281 w 614362"/>
                <a:gd name="connsiteY10" fmla="*/ 964704 h 1109663"/>
                <a:gd name="connsiteX11" fmla="*/ 456747 w 614362"/>
                <a:gd name="connsiteY11" fmla="*/ 702523 h 1109663"/>
                <a:gd name="connsiteX12" fmla="*/ 609600 w 614362"/>
                <a:gd name="connsiteY12" fmla="*/ 700088 h 1109663"/>
                <a:gd name="connsiteX0" fmla="*/ 609600 w 614362"/>
                <a:gd name="connsiteY0" fmla="*/ 700088 h 1109663"/>
                <a:gd name="connsiteX1" fmla="*/ 614362 w 614362"/>
                <a:gd name="connsiteY1" fmla="*/ 1100138 h 1109663"/>
                <a:gd name="connsiteX2" fmla="*/ 4762 w 614362"/>
                <a:gd name="connsiteY2" fmla="*/ 1109663 h 1109663"/>
                <a:gd name="connsiteX3" fmla="*/ 0 w 614362"/>
                <a:gd name="connsiteY3" fmla="*/ 0 h 1109663"/>
                <a:gd name="connsiteX4" fmla="*/ 606915 w 614362"/>
                <a:gd name="connsiteY4" fmla="*/ 0 h 1109663"/>
                <a:gd name="connsiteX5" fmla="*/ 609827 w 614362"/>
                <a:gd name="connsiteY5" fmla="*/ 504825 h 1109663"/>
                <a:gd name="connsiteX6" fmla="*/ 440117 w 614362"/>
                <a:gd name="connsiteY6" fmla="*/ 507815 h 1109663"/>
                <a:gd name="connsiteX7" fmla="*/ 440114 w 614362"/>
                <a:gd name="connsiteY7" fmla="*/ 148543 h 1109663"/>
                <a:gd name="connsiteX8" fmla="*/ 133350 w 614362"/>
                <a:gd name="connsiteY8" fmla="*/ 142875 h 1109663"/>
                <a:gd name="connsiteX9" fmla="*/ 133350 w 614362"/>
                <a:gd name="connsiteY9" fmla="*/ 962025 h 1109663"/>
                <a:gd name="connsiteX10" fmla="*/ 448279 w 614362"/>
                <a:gd name="connsiteY10" fmla="*/ 964704 h 1109663"/>
                <a:gd name="connsiteX11" fmla="*/ 456747 w 614362"/>
                <a:gd name="connsiteY11" fmla="*/ 702523 h 1109663"/>
                <a:gd name="connsiteX12" fmla="*/ 609600 w 614362"/>
                <a:gd name="connsiteY12" fmla="*/ 700088 h 1109663"/>
                <a:gd name="connsiteX0" fmla="*/ 609600 w 614362"/>
                <a:gd name="connsiteY0" fmla="*/ 700088 h 1109663"/>
                <a:gd name="connsiteX1" fmla="*/ 614362 w 614362"/>
                <a:gd name="connsiteY1" fmla="*/ 1100138 h 1109663"/>
                <a:gd name="connsiteX2" fmla="*/ 4762 w 614362"/>
                <a:gd name="connsiteY2" fmla="*/ 1109663 h 1109663"/>
                <a:gd name="connsiteX3" fmla="*/ 0 w 614362"/>
                <a:gd name="connsiteY3" fmla="*/ 0 h 1109663"/>
                <a:gd name="connsiteX4" fmla="*/ 606915 w 614362"/>
                <a:gd name="connsiteY4" fmla="*/ 0 h 1109663"/>
                <a:gd name="connsiteX5" fmla="*/ 609827 w 614362"/>
                <a:gd name="connsiteY5" fmla="*/ 504825 h 1109663"/>
                <a:gd name="connsiteX6" fmla="*/ 440117 w 614362"/>
                <a:gd name="connsiteY6" fmla="*/ 507815 h 1109663"/>
                <a:gd name="connsiteX7" fmla="*/ 440114 w 614362"/>
                <a:gd name="connsiteY7" fmla="*/ 148543 h 1109663"/>
                <a:gd name="connsiteX8" fmla="*/ 133350 w 614362"/>
                <a:gd name="connsiteY8" fmla="*/ 142875 h 1109663"/>
                <a:gd name="connsiteX9" fmla="*/ 133350 w 614362"/>
                <a:gd name="connsiteY9" fmla="*/ 962025 h 1109663"/>
                <a:gd name="connsiteX10" fmla="*/ 448279 w 614362"/>
                <a:gd name="connsiteY10" fmla="*/ 964704 h 1109663"/>
                <a:gd name="connsiteX11" fmla="*/ 445370 w 614362"/>
                <a:gd name="connsiteY11" fmla="*/ 702523 h 1109663"/>
                <a:gd name="connsiteX12" fmla="*/ 609600 w 614362"/>
                <a:gd name="connsiteY12" fmla="*/ 700088 h 1109663"/>
                <a:gd name="connsiteX0" fmla="*/ 609600 w 614362"/>
                <a:gd name="connsiteY0" fmla="*/ 700088 h 1109663"/>
                <a:gd name="connsiteX1" fmla="*/ 614362 w 614362"/>
                <a:gd name="connsiteY1" fmla="*/ 1100138 h 1109663"/>
                <a:gd name="connsiteX2" fmla="*/ 4762 w 614362"/>
                <a:gd name="connsiteY2" fmla="*/ 1109663 h 1109663"/>
                <a:gd name="connsiteX3" fmla="*/ 0 w 614362"/>
                <a:gd name="connsiteY3" fmla="*/ 0 h 1109663"/>
                <a:gd name="connsiteX4" fmla="*/ 606915 w 614362"/>
                <a:gd name="connsiteY4" fmla="*/ 0 h 1109663"/>
                <a:gd name="connsiteX5" fmla="*/ 609827 w 614362"/>
                <a:gd name="connsiteY5" fmla="*/ 504825 h 1109663"/>
                <a:gd name="connsiteX6" fmla="*/ 440117 w 614362"/>
                <a:gd name="connsiteY6" fmla="*/ 507815 h 1109663"/>
                <a:gd name="connsiteX7" fmla="*/ 440114 w 614362"/>
                <a:gd name="connsiteY7" fmla="*/ 148543 h 1109663"/>
                <a:gd name="connsiteX8" fmla="*/ 133350 w 614362"/>
                <a:gd name="connsiteY8" fmla="*/ 161647 h 1109663"/>
                <a:gd name="connsiteX9" fmla="*/ 133350 w 614362"/>
                <a:gd name="connsiteY9" fmla="*/ 962025 h 1109663"/>
                <a:gd name="connsiteX10" fmla="*/ 448279 w 614362"/>
                <a:gd name="connsiteY10" fmla="*/ 964704 h 1109663"/>
                <a:gd name="connsiteX11" fmla="*/ 445370 w 614362"/>
                <a:gd name="connsiteY11" fmla="*/ 702523 h 1109663"/>
                <a:gd name="connsiteX12" fmla="*/ 609600 w 614362"/>
                <a:gd name="connsiteY12" fmla="*/ 700088 h 1109663"/>
                <a:gd name="connsiteX0" fmla="*/ 609600 w 614362"/>
                <a:gd name="connsiteY0" fmla="*/ 700088 h 1109663"/>
                <a:gd name="connsiteX1" fmla="*/ 614362 w 614362"/>
                <a:gd name="connsiteY1" fmla="*/ 1100138 h 1109663"/>
                <a:gd name="connsiteX2" fmla="*/ 4762 w 614362"/>
                <a:gd name="connsiteY2" fmla="*/ 1109663 h 1109663"/>
                <a:gd name="connsiteX3" fmla="*/ 0 w 614362"/>
                <a:gd name="connsiteY3" fmla="*/ 0 h 1109663"/>
                <a:gd name="connsiteX4" fmla="*/ 606915 w 614362"/>
                <a:gd name="connsiteY4" fmla="*/ 0 h 1109663"/>
                <a:gd name="connsiteX5" fmla="*/ 609827 w 614362"/>
                <a:gd name="connsiteY5" fmla="*/ 504825 h 1109663"/>
                <a:gd name="connsiteX6" fmla="*/ 440117 w 614362"/>
                <a:gd name="connsiteY6" fmla="*/ 507815 h 1109663"/>
                <a:gd name="connsiteX7" fmla="*/ 440114 w 614362"/>
                <a:gd name="connsiteY7" fmla="*/ 165229 h 1109663"/>
                <a:gd name="connsiteX8" fmla="*/ 133350 w 614362"/>
                <a:gd name="connsiteY8" fmla="*/ 161647 h 1109663"/>
                <a:gd name="connsiteX9" fmla="*/ 133350 w 614362"/>
                <a:gd name="connsiteY9" fmla="*/ 962025 h 1109663"/>
                <a:gd name="connsiteX10" fmla="*/ 448279 w 614362"/>
                <a:gd name="connsiteY10" fmla="*/ 964704 h 1109663"/>
                <a:gd name="connsiteX11" fmla="*/ 445370 w 614362"/>
                <a:gd name="connsiteY11" fmla="*/ 702523 h 1109663"/>
                <a:gd name="connsiteX12" fmla="*/ 609600 w 614362"/>
                <a:gd name="connsiteY12" fmla="*/ 700088 h 1109663"/>
                <a:gd name="connsiteX0" fmla="*/ 609600 w 614362"/>
                <a:gd name="connsiteY0" fmla="*/ 700088 h 1109663"/>
                <a:gd name="connsiteX1" fmla="*/ 614362 w 614362"/>
                <a:gd name="connsiteY1" fmla="*/ 1100138 h 1109663"/>
                <a:gd name="connsiteX2" fmla="*/ 4762 w 614362"/>
                <a:gd name="connsiteY2" fmla="*/ 1109663 h 1109663"/>
                <a:gd name="connsiteX3" fmla="*/ 0 w 614362"/>
                <a:gd name="connsiteY3" fmla="*/ 0 h 1109663"/>
                <a:gd name="connsiteX4" fmla="*/ 606915 w 614362"/>
                <a:gd name="connsiteY4" fmla="*/ 0 h 1109663"/>
                <a:gd name="connsiteX5" fmla="*/ 609827 w 614362"/>
                <a:gd name="connsiteY5" fmla="*/ 504825 h 1109663"/>
                <a:gd name="connsiteX6" fmla="*/ 441742 w 614362"/>
                <a:gd name="connsiteY6" fmla="*/ 499472 h 1109663"/>
                <a:gd name="connsiteX7" fmla="*/ 440114 w 614362"/>
                <a:gd name="connsiteY7" fmla="*/ 165229 h 1109663"/>
                <a:gd name="connsiteX8" fmla="*/ 133350 w 614362"/>
                <a:gd name="connsiteY8" fmla="*/ 161647 h 1109663"/>
                <a:gd name="connsiteX9" fmla="*/ 133350 w 614362"/>
                <a:gd name="connsiteY9" fmla="*/ 962025 h 1109663"/>
                <a:gd name="connsiteX10" fmla="*/ 448279 w 614362"/>
                <a:gd name="connsiteY10" fmla="*/ 964704 h 1109663"/>
                <a:gd name="connsiteX11" fmla="*/ 445370 w 614362"/>
                <a:gd name="connsiteY11" fmla="*/ 702523 h 1109663"/>
                <a:gd name="connsiteX12" fmla="*/ 609600 w 614362"/>
                <a:gd name="connsiteY12" fmla="*/ 700088 h 1109663"/>
                <a:gd name="connsiteX0" fmla="*/ 609600 w 614362"/>
                <a:gd name="connsiteY0" fmla="*/ 700088 h 1109663"/>
                <a:gd name="connsiteX1" fmla="*/ 614362 w 614362"/>
                <a:gd name="connsiteY1" fmla="*/ 1100138 h 1109663"/>
                <a:gd name="connsiteX2" fmla="*/ 4762 w 614362"/>
                <a:gd name="connsiteY2" fmla="*/ 1109663 h 1109663"/>
                <a:gd name="connsiteX3" fmla="*/ 0 w 614362"/>
                <a:gd name="connsiteY3" fmla="*/ 0 h 1109663"/>
                <a:gd name="connsiteX4" fmla="*/ 606915 w 614362"/>
                <a:gd name="connsiteY4" fmla="*/ 0 h 1109663"/>
                <a:gd name="connsiteX5" fmla="*/ 609827 w 614362"/>
                <a:gd name="connsiteY5" fmla="*/ 504825 h 1109663"/>
                <a:gd name="connsiteX6" fmla="*/ 443367 w 614362"/>
                <a:gd name="connsiteY6" fmla="*/ 507815 h 1109663"/>
                <a:gd name="connsiteX7" fmla="*/ 440114 w 614362"/>
                <a:gd name="connsiteY7" fmla="*/ 165229 h 1109663"/>
                <a:gd name="connsiteX8" fmla="*/ 133350 w 614362"/>
                <a:gd name="connsiteY8" fmla="*/ 161647 h 1109663"/>
                <a:gd name="connsiteX9" fmla="*/ 133350 w 614362"/>
                <a:gd name="connsiteY9" fmla="*/ 962025 h 1109663"/>
                <a:gd name="connsiteX10" fmla="*/ 448279 w 614362"/>
                <a:gd name="connsiteY10" fmla="*/ 964704 h 1109663"/>
                <a:gd name="connsiteX11" fmla="*/ 445370 w 614362"/>
                <a:gd name="connsiteY11" fmla="*/ 702523 h 1109663"/>
                <a:gd name="connsiteX12" fmla="*/ 609600 w 614362"/>
                <a:gd name="connsiteY12" fmla="*/ 700088 h 1109663"/>
                <a:gd name="connsiteX0" fmla="*/ 609600 w 614362"/>
                <a:gd name="connsiteY0" fmla="*/ 700088 h 1109663"/>
                <a:gd name="connsiteX1" fmla="*/ 614362 w 614362"/>
                <a:gd name="connsiteY1" fmla="*/ 1100138 h 1109663"/>
                <a:gd name="connsiteX2" fmla="*/ 4762 w 614362"/>
                <a:gd name="connsiteY2" fmla="*/ 1109663 h 1109663"/>
                <a:gd name="connsiteX3" fmla="*/ 0 w 614362"/>
                <a:gd name="connsiteY3" fmla="*/ 0 h 1109663"/>
                <a:gd name="connsiteX4" fmla="*/ 606915 w 614362"/>
                <a:gd name="connsiteY4" fmla="*/ 0 h 1109663"/>
                <a:gd name="connsiteX5" fmla="*/ 609827 w 614362"/>
                <a:gd name="connsiteY5" fmla="*/ 504825 h 1109663"/>
                <a:gd name="connsiteX6" fmla="*/ 436866 w 614362"/>
                <a:gd name="connsiteY6" fmla="*/ 499472 h 1109663"/>
                <a:gd name="connsiteX7" fmla="*/ 440114 w 614362"/>
                <a:gd name="connsiteY7" fmla="*/ 165229 h 1109663"/>
                <a:gd name="connsiteX8" fmla="*/ 133350 w 614362"/>
                <a:gd name="connsiteY8" fmla="*/ 161647 h 1109663"/>
                <a:gd name="connsiteX9" fmla="*/ 133350 w 614362"/>
                <a:gd name="connsiteY9" fmla="*/ 962025 h 1109663"/>
                <a:gd name="connsiteX10" fmla="*/ 448279 w 614362"/>
                <a:gd name="connsiteY10" fmla="*/ 964704 h 1109663"/>
                <a:gd name="connsiteX11" fmla="*/ 445370 w 614362"/>
                <a:gd name="connsiteY11" fmla="*/ 702523 h 1109663"/>
                <a:gd name="connsiteX12" fmla="*/ 609600 w 614362"/>
                <a:gd name="connsiteY12" fmla="*/ 700088 h 1109663"/>
                <a:gd name="connsiteX0" fmla="*/ 609600 w 614362"/>
                <a:gd name="connsiteY0" fmla="*/ 700088 h 1109663"/>
                <a:gd name="connsiteX1" fmla="*/ 614362 w 614362"/>
                <a:gd name="connsiteY1" fmla="*/ 1100138 h 1109663"/>
                <a:gd name="connsiteX2" fmla="*/ 4762 w 614362"/>
                <a:gd name="connsiteY2" fmla="*/ 1109663 h 1109663"/>
                <a:gd name="connsiteX3" fmla="*/ 0 w 614362"/>
                <a:gd name="connsiteY3" fmla="*/ 0 h 1109663"/>
                <a:gd name="connsiteX4" fmla="*/ 606915 w 614362"/>
                <a:gd name="connsiteY4" fmla="*/ 0 h 1109663"/>
                <a:gd name="connsiteX5" fmla="*/ 609827 w 614362"/>
                <a:gd name="connsiteY5" fmla="*/ 504825 h 1109663"/>
                <a:gd name="connsiteX6" fmla="*/ 436866 w 614362"/>
                <a:gd name="connsiteY6" fmla="*/ 505728 h 1109663"/>
                <a:gd name="connsiteX7" fmla="*/ 440114 w 614362"/>
                <a:gd name="connsiteY7" fmla="*/ 165229 h 1109663"/>
                <a:gd name="connsiteX8" fmla="*/ 133350 w 614362"/>
                <a:gd name="connsiteY8" fmla="*/ 161647 h 1109663"/>
                <a:gd name="connsiteX9" fmla="*/ 133350 w 614362"/>
                <a:gd name="connsiteY9" fmla="*/ 962025 h 1109663"/>
                <a:gd name="connsiteX10" fmla="*/ 448279 w 614362"/>
                <a:gd name="connsiteY10" fmla="*/ 964704 h 1109663"/>
                <a:gd name="connsiteX11" fmla="*/ 445370 w 614362"/>
                <a:gd name="connsiteY11" fmla="*/ 702523 h 1109663"/>
                <a:gd name="connsiteX12" fmla="*/ 609600 w 614362"/>
                <a:gd name="connsiteY12" fmla="*/ 700088 h 1109663"/>
                <a:gd name="connsiteX0" fmla="*/ 609600 w 614362"/>
                <a:gd name="connsiteY0" fmla="*/ 700088 h 1109663"/>
                <a:gd name="connsiteX1" fmla="*/ 614362 w 614362"/>
                <a:gd name="connsiteY1" fmla="*/ 1100138 h 1109663"/>
                <a:gd name="connsiteX2" fmla="*/ 4762 w 614362"/>
                <a:gd name="connsiteY2" fmla="*/ 1109663 h 1109663"/>
                <a:gd name="connsiteX3" fmla="*/ 0 w 614362"/>
                <a:gd name="connsiteY3" fmla="*/ 0 h 1109663"/>
                <a:gd name="connsiteX4" fmla="*/ 606915 w 614362"/>
                <a:gd name="connsiteY4" fmla="*/ 0 h 1109663"/>
                <a:gd name="connsiteX5" fmla="*/ 609827 w 614362"/>
                <a:gd name="connsiteY5" fmla="*/ 504825 h 1109663"/>
                <a:gd name="connsiteX6" fmla="*/ 436866 w 614362"/>
                <a:gd name="connsiteY6" fmla="*/ 505728 h 1109663"/>
                <a:gd name="connsiteX7" fmla="*/ 438489 w 614362"/>
                <a:gd name="connsiteY7" fmla="*/ 163143 h 1109663"/>
                <a:gd name="connsiteX8" fmla="*/ 133350 w 614362"/>
                <a:gd name="connsiteY8" fmla="*/ 161647 h 1109663"/>
                <a:gd name="connsiteX9" fmla="*/ 133350 w 614362"/>
                <a:gd name="connsiteY9" fmla="*/ 962025 h 1109663"/>
                <a:gd name="connsiteX10" fmla="*/ 448279 w 614362"/>
                <a:gd name="connsiteY10" fmla="*/ 964704 h 1109663"/>
                <a:gd name="connsiteX11" fmla="*/ 445370 w 614362"/>
                <a:gd name="connsiteY11" fmla="*/ 702523 h 1109663"/>
                <a:gd name="connsiteX12" fmla="*/ 609600 w 614362"/>
                <a:gd name="connsiteY12" fmla="*/ 700088 h 1109663"/>
                <a:gd name="connsiteX0" fmla="*/ 609600 w 614362"/>
                <a:gd name="connsiteY0" fmla="*/ 700088 h 1109663"/>
                <a:gd name="connsiteX1" fmla="*/ 614362 w 614362"/>
                <a:gd name="connsiteY1" fmla="*/ 1100138 h 1109663"/>
                <a:gd name="connsiteX2" fmla="*/ 4762 w 614362"/>
                <a:gd name="connsiteY2" fmla="*/ 1109663 h 1109663"/>
                <a:gd name="connsiteX3" fmla="*/ 0 w 614362"/>
                <a:gd name="connsiteY3" fmla="*/ 0 h 1109663"/>
                <a:gd name="connsiteX4" fmla="*/ 606915 w 614362"/>
                <a:gd name="connsiteY4" fmla="*/ 0 h 1109663"/>
                <a:gd name="connsiteX5" fmla="*/ 609827 w 614362"/>
                <a:gd name="connsiteY5" fmla="*/ 471452 h 1109663"/>
                <a:gd name="connsiteX6" fmla="*/ 436866 w 614362"/>
                <a:gd name="connsiteY6" fmla="*/ 505728 h 1109663"/>
                <a:gd name="connsiteX7" fmla="*/ 438489 w 614362"/>
                <a:gd name="connsiteY7" fmla="*/ 163143 h 1109663"/>
                <a:gd name="connsiteX8" fmla="*/ 133350 w 614362"/>
                <a:gd name="connsiteY8" fmla="*/ 161647 h 1109663"/>
                <a:gd name="connsiteX9" fmla="*/ 133350 w 614362"/>
                <a:gd name="connsiteY9" fmla="*/ 962025 h 1109663"/>
                <a:gd name="connsiteX10" fmla="*/ 448279 w 614362"/>
                <a:gd name="connsiteY10" fmla="*/ 964704 h 1109663"/>
                <a:gd name="connsiteX11" fmla="*/ 445370 w 614362"/>
                <a:gd name="connsiteY11" fmla="*/ 702523 h 1109663"/>
                <a:gd name="connsiteX12" fmla="*/ 609600 w 614362"/>
                <a:gd name="connsiteY12" fmla="*/ 700088 h 1109663"/>
                <a:gd name="connsiteX0" fmla="*/ 609600 w 614362"/>
                <a:gd name="connsiteY0" fmla="*/ 700088 h 1109663"/>
                <a:gd name="connsiteX1" fmla="*/ 614362 w 614362"/>
                <a:gd name="connsiteY1" fmla="*/ 1100138 h 1109663"/>
                <a:gd name="connsiteX2" fmla="*/ 4762 w 614362"/>
                <a:gd name="connsiteY2" fmla="*/ 1109663 h 1109663"/>
                <a:gd name="connsiteX3" fmla="*/ 0 w 614362"/>
                <a:gd name="connsiteY3" fmla="*/ 0 h 1109663"/>
                <a:gd name="connsiteX4" fmla="*/ 606915 w 614362"/>
                <a:gd name="connsiteY4" fmla="*/ 0 h 1109663"/>
                <a:gd name="connsiteX5" fmla="*/ 609827 w 614362"/>
                <a:gd name="connsiteY5" fmla="*/ 471452 h 1109663"/>
                <a:gd name="connsiteX6" fmla="*/ 440116 w 614362"/>
                <a:gd name="connsiteY6" fmla="*/ 470269 h 1109663"/>
                <a:gd name="connsiteX7" fmla="*/ 438489 w 614362"/>
                <a:gd name="connsiteY7" fmla="*/ 163143 h 1109663"/>
                <a:gd name="connsiteX8" fmla="*/ 133350 w 614362"/>
                <a:gd name="connsiteY8" fmla="*/ 161647 h 1109663"/>
                <a:gd name="connsiteX9" fmla="*/ 133350 w 614362"/>
                <a:gd name="connsiteY9" fmla="*/ 962025 h 1109663"/>
                <a:gd name="connsiteX10" fmla="*/ 448279 w 614362"/>
                <a:gd name="connsiteY10" fmla="*/ 964704 h 1109663"/>
                <a:gd name="connsiteX11" fmla="*/ 445370 w 614362"/>
                <a:gd name="connsiteY11" fmla="*/ 702523 h 1109663"/>
                <a:gd name="connsiteX12" fmla="*/ 609600 w 614362"/>
                <a:gd name="connsiteY12" fmla="*/ 700088 h 1109663"/>
                <a:gd name="connsiteX0" fmla="*/ 609600 w 614362"/>
                <a:gd name="connsiteY0" fmla="*/ 700088 h 1109663"/>
                <a:gd name="connsiteX1" fmla="*/ 614362 w 614362"/>
                <a:gd name="connsiteY1" fmla="*/ 1100138 h 1109663"/>
                <a:gd name="connsiteX2" fmla="*/ 4762 w 614362"/>
                <a:gd name="connsiteY2" fmla="*/ 1109663 h 1109663"/>
                <a:gd name="connsiteX3" fmla="*/ 0 w 614362"/>
                <a:gd name="connsiteY3" fmla="*/ 0 h 1109663"/>
                <a:gd name="connsiteX4" fmla="*/ 606915 w 614362"/>
                <a:gd name="connsiteY4" fmla="*/ 0 h 1109663"/>
                <a:gd name="connsiteX5" fmla="*/ 609827 w 614362"/>
                <a:gd name="connsiteY5" fmla="*/ 471452 h 1109663"/>
                <a:gd name="connsiteX6" fmla="*/ 440116 w 614362"/>
                <a:gd name="connsiteY6" fmla="*/ 470269 h 1109663"/>
                <a:gd name="connsiteX7" fmla="*/ 438489 w 614362"/>
                <a:gd name="connsiteY7" fmla="*/ 163143 h 1109663"/>
                <a:gd name="connsiteX8" fmla="*/ 133350 w 614362"/>
                <a:gd name="connsiteY8" fmla="*/ 161647 h 1109663"/>
                <a:gd name="connsiteX9" fmla="*/ 133350 w 614362"/>
                <a:gd name="connsiteY9" fmla="*/ 962025 h 1109663"/>
                <a:gd name="connsiteX10" fmla="*/ 441778 w 614362"/>
                <a:gd name="connsiteY10" fmla="*/ 960532 h 1109663"/>
                <a:gd name="connsiteX11" fmla="*/ 445370 w 614362"/>
                <a:gd name="connsiteY11" fmla="*/ 702523 h 1109663"/>
                <a:gd name="connsiteX12" fmla="*/ 609600 w 614362"/>
                <a:gd name="connsiteY12" fmla="*/ 700088 h 1109663"/>
                <a:gd name="connsiteX0" fmla="*/ 609600 w 614362"/>
                <a:gd name="connsiteY0" fmla="*/ 700088 h 1109663"/>
                <a:gd name="connsiteX1" fmla="*/ 614362 w 614362"/>
                <a:gd name="connsiteY1" fmla="*/ 1100138 h 1109663"/>
                <a:gd name="connsiteX2" fmla="*/ 4762 w 614362"/>
                <a:gd name="connsiteY2" fmla="*/ 1109663 h 1109663"/>
                <a:gd name="connsiteX3" fmla="*/ 0 w 614362"/>
                <a:gd name="connsiteY3" fmla="*/ 0 h 1109663"/>
                <a:gd name="connsiteX4" fmla="*/ 606915 w 614362"/>
                <a:gd name="connsiteY4" fmla="*/ 0 h 1109663"/>
                <a:gd name="connsiteX5" fmla="*/ 609827 w 614362"/>
                <a:gd name="connsiteY5" fmla="*/ 471452 h 1109663"/>
                <a:gd name="connsiteX6" fmla="*/ 440116 w 614362"/>
                <a:gd name="connsiteY6" fmla="*/ 470269 h 1109663"/>
                <a:gd name="connsiteX7" fmla="*/ 438489 w 614362"/>
                <a:gd name="connsiteY7" fmla="*/ 163143 h 1109663"/>
                <a:gd name="connsiteX8" fmla="*/ 133350 w 614362"/>
                <a:gd name="connsiteY8" fmla="*/ 161647 h 1109663"/>
                <a:gd name="connsiteX9" fmla="*/ 133350 w 614362"/>
                <a:gd name="connsiteY9" fmla="*/ 962025 h 1109663"/>
                <a:gd name="connsiteX10" fmla="*/ 449904 w 614362"/>
                <a:gd name="connsiteY10" fmla="*/ 956360 h 1109663"/>
                <a:gd name="connsiteX11" fmla="*/ 445370 w 614362"/>
                <a:gd name="connsiteY11" fmla="*/ 702523 h 1109663"/>
                <a:gd name="connsiteX12" fmla="*/ 609600 w 614362"/>
                <a:gd name="connsiteY12" fmla="*/ 700088 h 1109663"/>
                <a:gd name="connsiteX0" fmla="*/ 609600 w 614362"/>
                <a:gd name="connsiteY0" fmla="*/ 700088 h 1109663"/>
                <a:gd name="connsiteX1" fmla="*/ 614362 w 614362"/>
                <a:gd name="connsiteY1" fmla="*/ 1100138 h 1109663"/>
                <a:gd name="connsiteX2" fmla="*/ 4762 w 614362"/>
                <a:gd name="connsiteY2" fmla="*/ 1109663 h 1109663"/>
                <a:gd name="connsiteX3" fmla="*/ 0 w 614362"/>
                <a:gd name="connsiteY3" fmla="*/ 0 h 1109663"/>
                <a:gd name="connsiteX4" fmla="*/ 606915 w 614362"/>
                <a:gd name="connsiteY4" fmla="*/ 0 h 1109663"/>
                <a:gd name="connsiteX5" fmla="*/ 609827 w 614362"/>
                <a:gd name="connsiteY5" fmla="*/ 471452 h 1109663"/>
                <a:gd name="connsiteX6" fmla="*/ 440116 w 614362"/>
                <a:gd name="connsiteY6" fmla="*/ 470269 h 1109663"/>
                <a:gd name="connsiteX7" fmla="*/ 438489 w 614362"/>
                <a:gd name="connsiteY7" fmla="*/ 163143 h 1109663"/>
                <a:gd name="connsiteX8" fmla="*/ 133350 w 614362"/>
                <a:gd name="connsiteY8" fmla="*/ 161647 h 1109663"/>
                <a:gd name="connsiteX9" fmla="*/ 133350 w 614362"/>
                <a:gd name="connsiteY9" fmla="*/ 962025 h 1109663"/>
                <a:gd name="connsiteX10" fmla="*/ 443403 w 614362"/>
                <a:gd name="connsiteY10" fmla="*/ 952189 h 1109663"/>
                <a:gd name="connsiteX11" fmla="*/ 445370 w 614362"/>
                <a:gd name="connsiteY11" fmla="*/ 702523 h 1109663"/>
                <a:gd name="connsiteX12" fmla="*/ 609600 w 614362"/>
                <a:gd name="connsiteY12" fmla="*/ 700088 h 1109663"/>
                <a:gd name="connsiteX0" fmla="*/ 609600 w 614362"/>
                <a:gd name="connsiteY0" fmla="*/ 700088 h 1109663"/>
                <a:gd name="connsiteX1" fmla="*/ 614362 w 614362"/>
                <a:gd name="connsiteY1" fmla="*/ 1100138 h 1109663"/>
                <a:gd name="connsiteX2" fmla="*/ 4762 w 614362"/>
                <a:gd name="connsiteY2" fmla="*/ 1109663 h 1109663"/>
                <a:gd name="connsiteX3" fmla="*/ 0 w 614362"/>
                <a:gd name="connsiteY3" fmla="*/ 0 h 1109663"/>
                <a:gd name="connsiteX4" fmla="*/ 606915 w 614362"/>
                <a:gd name="connsiteY4" fmla="*/ 0 h 1109663"/>
                <a:gd name="connsiteX5" fmla="*/ 609827 w 614362"/>
                <a:gd name="connsiteY5" fmla="*/ 471452 h 1109663"/>
                <a:gd name="connsiteX6" fmla="*/ 440116 w 614362"/>
                <a:gd name="connsiteY6" fmla="*/ 470269 h 1109663"/>
                <a:gd name="connsiteX7" fmla="*/ 438489 w 614362"/>
                <a:gd name="connsiteY7" fmla="*/ 163143 h 1109663"/>
                <a:gd name="connsiteX8" fmla="*/ 133350 w 614362"/>
                <a:gd name="connsiteY8" fmla="*/ 161647 h 1109663"/>
                <a:gd name="connsiteX9" fmla="*/ 133350 w 614362"/>
                <a:gd name="connsiteY9" fmla="*/ 962025 h 1109663"/>
                <a:gd name="connsiteX10" fmla="*/ 443403 w 614362"/>
                <a:gd name="connsiteY10" fmla="*/ 964704 h 1109663"/>
                <a:gd name="connsiteX11" fmla="*/ 445370 w 614362"/>
                <a:gd name="connsiteY11" fmla="*/ 702523 h 1109663"/>
                <a:gd name="connsiteX12" fmla="*/ 609600 w 614362"/>
                <a:gd name="connsiteY12" fmla="*/ 700088 h 1109663"/>
                <a:gd name="connsiteX0" fmla="*/ 609600 w 614362"/>
                <a:gd name="connsiteY0" fmla="*/ 700088 h 1109663"/>
                <a:gd name="connsiteX1" fmla="*/ 614362 w 614362"/>
                <a:gd name="connsiteY1" fmla="*/ 1100138 h 1109663"/>
                <a:gd name="connsiteX2" fmla="*/ 4762 w 614362"/>
                <a:gd name="connsiteY2" fmla="*/ 1109663 h 1109663"/>
                <a:gd name="connsiteX3" fmla="*/ 0 w 614362"/>
                <a:gd name="connsiteY3" fmla="*/ 0 h 1109663"/>
                <a:gd name="connsiteX4" fmla="*/ 606915 w 614362"/>
                <a:gd name="connsiteY4" fmla="*/ 0 h 1109663"/>
                <a:gd name="connsiteX5" fmla="*/ 609827 w 614362"/>
                <a:gd name="connsiteY5" fmla="*/ 471452 h 1109663"/>
                <a:gd name="connsiteX6" fmla="*/ 440116 w 614362"/>
                <a:gd name="connsiteY6" fmla="*/ 470269 h 1109663"/>
                <a:gd name="connsiteX7" fmla="*/ 438489 w 614362"/>
                <a:gd name="connsiteY7" fmla="*/ 163143 h 1109663"/>
                <a:gd name="connsiteX8" fmla="*/ 133350 w 614362"/>
                <a:gd name="connsiteY8" fmla="*/ 161647 h 1109663"/>
                <a:gd name="connsiteX9" fmla="*/ 133350 w 614362"/>
                <a:gd name="connsiteY9" fmla="*/ 962025 h 1109663"/>
                <a:gd name="connsiteX10" fmla="*/ 446653 w 614362"/>
                <a:gd name="connsiteY10" fmla="*/ 956360 h 1109663"/>
                <a:gd name="connsiteX11" fmla="*/ 445370 w 614362"/>
                <a:gd name="connsiteY11" fmla="*/ 702523 h 1109663"/>
                <a:gd name="connsiteX12" fmla="*/ 609600 w 614362"/>
                <a:gd name="connsiteY12" fmla="*/ 700088 h 1109663"/>
                <a:gd name="connsiteX0" fmla="*/ 609600 w 614362"/>
                <a:gd name="connsiteY0" fmla="*/ 700088 h 1109663"/>
                <a:gd name="connsiteX1" fmla="*/ 614362 w 614362"/>
                <a:gd name="connsiteY1" fmla="*/ 1100138 h 1109663"/>
                <a:gd name="connsiteX2" fmla="*/ 4762 w 614362"/>
                <a:gd name="connsiteY2" fmla="*/ 1109663 h 1109663"/>
                <a:gd name="connsiteX3" fmla="*/ 0 w 614362"/>
                <a:gd name="connsiteY3" fmla="*/ 0 h 1109663"/>
                <a:gd name="connsiteX4" fmla="*/ 606915 w 614362"/>
                <a:gd name="connsiteY4" fmla="*/ 0 h 1109663"/>
                <a:gd name="connsiteX5" fmla="*/ 609827 w 614362"/>
                <a:gd name="connsiteY5" fmla="*/ 471452 h 1109663"/>
                <a:gd name="connsiteX6" fmla="*/ 440116 w 614362"/>
                <a:gd name="connsiteY6" fmla="*/ 470269 h 1109663"/>
                <a:gd name="connsiteX7" fmla="*/ 438489 w 614362"/>
                <a:gd name="connsiteY7" fmla="*/ 163143 h 1109663"/>
                <a:gd name="connsiteX8" fmla="*/ 133350 w 614362"/>
                <a:gd name="connsiteY8" fmla="*/ 161647 h 1109663"/>
                <a:gd name="connsiteX9" fmla="*/ 133350 w 614362"/>
                <a:gd name="connsiteY9" fmla="*/ 962025 h 1109663"/>
                <a:gd name="connsiteX10" fmla="*/ 443402 w 614362"/>
                <a:gd name="connsiteY10" fmla="*/ 956360 h 1109663"/>
                <a:gd name="connsiteX11" fmla="*/ 445370 w 614362"/>
                <a:gd name="connsiteY11" fmla="*/ 702523 h 1109663"/>
                <a:gd name="connsiteX12" fmla="*/ 609600 w 614362"/>
                <a:gd name="connsiteY12" fmla="*/ 700088 h 1109663"/>
                <a:gd name="connsiteX0" fmla="*/ 609600 w 614362"/>
                <a:gd name="connsiteY0" fmla="*/ 700088 h 1109663"/>
                <a:gd name="connsiteX1" fmla="*/ 614362 w 614362"/>
                <a:gd name="connsiteY1" fmla="*/ 1100138 h 1109663"/>
                <a:gd name="connsiteX2" fmla="*/ 4762 w 614362"/>
                <a:gd name="connsiteY2" fmla="*/ 1109663 h 1109663"/>
                <a:gd name="connsiteX3" fmla="*/ 0 w 614362"/>
                <a:gd name="connsiteY3" fmla="*/ 0 h 1109663"/>
                <a:gd name="connsiteX4" fmla="*/ 606915 w 614362"/>
                <a:gd name="connsiteY4" fmla="*/ 0 h 1109663"/>
                <a:gd name="connsiteX5" fmla="*/ 609827 w 614362"/>
                <a:gd name="connsiteY5" fmla="*/ 471452 h 1109663"/>
                <a:gd name="connsiteX6" fmla="*/ 440116 w 614362"/>
                <a:gd name="connsiteY6" fmla="*/ 470269 h 1109663"/>
                <a:gd name="connsiteX7" fmla="*/ 438489 w 614362"/>
                <a:gd name="connsiteY7" fmla="*/ 163143 h 1109663"/>
                <a:gd name="connsiteX8" fmla="*/ 133350 w 614362"/>
                <a:gd name="connsiteY8" fmla="*/ 161647 h 1109663"/>
                <a:gd name="connsiteX9" fmla="*/ 136601 w 614362"/>
                <a:gd name="connsiteY9" fmla="*/ 949510 h 1109663"/>
                <a:gd name="connsiteX10" fmla="*/ 443402 w 614362"/>
                <a:gd name="connsiteY10" fmla="*/ 956360 h 1109663"/>
                <a:gd name="connsiteX11" fmla="*/ 445370 w 614362"/>
                <a:gd name="connsiteY11" fmla="*/ 702523 h 1109663"/>
                <a:gd name="connsiteX12" fmla="*/ 609600 w 614362"/>
                <a:gd name="connsiteY12" fmla="*/ 700088 h 1109663"/>
                <a:gd name="connsiteX0" fmla="*/ 609600 w 614362"/>
                <a:gd name="connsiteY0" fmla="*/ 700088 h 1109663"/>
                <a:gd name="connsiteX1" fmla="*/ 614362 w 614362"/>
                <a:gd name="connsiteY1" fmla="*/ 1100138 h 1109663"/>
                <a:gd name="connsiteX2" fmla="*/ 4762 w 614362"/>
                <a:gd name="connsiteY2" fmla="*/ 1109663 h 1109663"/>
                <a:gd name="connsiteX3" fmla="*/ 0 w 614362"/>
                <a:gd name="connsiteY3" fmla="*/ 0 h 1109663"/>
                <a:gd name="connsiteX4" fmla="*/ 606915 w 614362"/>
                <a:gd name="connsiteY4" fmla="*/ 0 h 1109663"/>
                <a:gd name="connsiteX5" fmla="*/ 609827 w 614362"/>
                <a:gd name="connsiteY5" fmla="*/ 471452 h 1109663"/>
                <a:gd name="connsiteX6" fmla="*/ 440116 w 614362"/>
                <a:gd name="connsiteY6" fmla="*/ 470269 h 1109663"/>
                <a:gd name="connsiteX7" fmla="*/ 438489 w 614362"/>
                <a:gd name="connsiteY7" fmla="*/ 163143 h 1109663"/>
                <a:gd name="connsiteX8" fmla="*/ 133350 w 614362"/>
                <a:gd name="connsiteY8" fmla="*/ 161647 h 1109663"/>
                <a:gd name="connsiteX9" fmla="*/ 136601 w 614362"/>
                <a:gd name="connsiteY9" fmla="*/ 951596 h 1109663"/>
                <a:gd name="connsiteX10" fmla="*/ 443402 w 614362"/>
                <a:gd name="connsiteY10" fmla="*/ 956360 h 1109663"/>
                <a:gd name="connsiteX11" fmla="*/ 445370 w 614362"/>
                <a:gd name="connsiteY11" fmla="*/ 702523 h 1109663"/>
                <a:gd name="connsiteX12" fmla="*/ 609600 w 614362"/>
                <a:gd name="connsiteY12" fmla="*/ 700088 h 1109663"/>
                <a:gd name="connsiteX0" fmla="*/ 609600 w 614362"/>
                <a:gd name="connsiteY0" fmla="*/ 700088 h 1109663"/>
                <a:gd name="connsiteX1" fmla="*/ 614362 w 614362"/>
                <a:gd name="connsiteY1" fmla="*/ 1100138 h 1109663"/>
                <a:gd name="connsiteX2" fmla="*/ 4762 w 614362"/>
                <a:gd name="connsiteY2" fmla="*/ 1109663 h 1109663"/>
                <a:gd name="connsiteX3" fmla="*/ 0 w 614362"/>
                <a:gd name="connsiteY3" fmla="*/ 0 h 1109663"/>
                <a:gd name="connsiteX4" fmla="*/ 606915 w 614362"/>
                <a:gd name="connsiteY4" fmla="*/ 0 h 1109663"/>
                <a:gd name="connsiteX5" fmla="*/ 609827 w 614362"/>
                <a:gd name="connsiteY5" fmla="*/ 471452 h 1109663"/>
                <a:gd name="connsiteX6" fmla="*/ 440116 w 614362"/>
                <a:gd name="connsiteY6" fmla="*/ 470269 h 1109663"/>
                <a:gd name="connsiteX7" fmla="*/ 438489 w 614362"/>
                <a:gd name="connsiteY7" fmla="*/ 163143 h 1109663"/>
                <a:gd name="connsiteX8" fmla="*/ 133350 w 614362"/>
                <a:gd name="connsiteY8" fmla="*/ 161647 h 1109663"/>
                <a:gd name="connsiteX9" fmla="*/ 136601 w 614362"/>
                <a:gd name="connsiteY9" fmla="*/ 951596 h 1109663"/>
                <a:gd name="connsiteX10" fmla="*/ 445028 w 614362"/>
                <a:gd name="connsiteY10" fmla="*/ 950103 h 1109663"/>
                <a:gd name="connsiteX11" fmla="*/ 445370 w 614362"/>
                <a:gd name="connsiteY11" fmla="*/ 702523 h 1109663"/>
                <a:gd name="connsiteX12" fmla="*/ 609600 w 614362"/>
                <a:gd name="connsiteY12" fmla="*/ 700088 h 1109663"/>
                <a:gd name="connsiteX0" fmla="*/ 609600 w 614362"/>
                <a:gd name="connsiteY0" fmla="*/ 700088 h 1109663"/>
                <a:gd name="connsiteX1" fmla="*/ 614362 w 614362"/>
                <a:gd name="connsiteY1" fmla="*/ 1100138 h 1109663"/>
                <a:gd name="connsiteX2" fmla="*/ 4762 w 614362"/>
                <a:gd name="connsiteY2" fmla="*/ 1109663 h 1109663"/>
                <a:gd name="connsiteX3" fmla="*/ 0 w 614362"/>
                <a:gd name="connsiteY3" fmla="*/ 0 h 1109663"/>
                <a:gd name="connsiteX4" fmla="*/ 606915 w 614362"/>
                <a:gd name="connsiteY4" fmla="*/ 0 h 1109663"/>
                <a:gd name="connsiteX5" fmla="*/ 609827 w 614362"/>
                <a:gd name="connsiteY5" fmla="*/ 471452 h 1109663"/>
                <a:gd name="connsiteX6" fmla="*/ 440116 w 614362"/>
                <a:gd name="connsiteY6" fmla="*/ 470269 h 1109663"/>
                <a:gd name="connsiteX7" fmla="*/ 438489 w 614362"/>
                <a:gd name="connsiteY7" fmla="*/ 163143 h 1109663"/>
                <a:gd name="connsiteX8" fmla="*/ 133350 w 614362"/>
                <a:gd name="connsiteY8" fmla="*/ 161647 h 1109663"/>
                <a:gd name="connsiteX9" fmla="*/ 136601 w 614362"/>
                <a:gd name="connsiteY9" fmla="*/ 951596 h 1109663"/>
                <a:gd name="connsiteX10" fmla="*/ 443402 w 614362"/>
                <a:gd name="connsiteY10" fmla="*/ 948018 h 1109663"/>
                <a:gd name="connsiteX11" fmla="*/ 445370 w 614362"/>
                <a:gd name="connsiteY11" fmla="*/ 702523 h 1109663"/>
                <a:gd name="connsiteX12" fmla="*/ 609600 w 614362"/>
                <a:gd name="connsiteY12" fmla="*/ 700088 h 1109663"/>
                <a:gd name="connsiteX0" fmla="*/ 609600 w 614362"/>
                <a:gd name="connsiteY0" fmla="*/ 700088 h 1109663"/>
                <a:gd name="connsiteX1" fmla="*/ 614362 w 614362"/>
                <a:gd name="connsiteY1" fmla="*/ 1100138 h 1109663"/>
                <a:gd name="connsiteX2" fmla="*/ 4762 w 614362"/>
                <a:gd name="connsiteY2" fmla="*/ 1109663 h 1109663"/>
                <a:gd name="connsiteX3" fmla="*/ 0 w 614362"/>
                <a:gd name="connsiteY3" fmla="*/ 0 h 1109663"/>
                <a:gd name="connsiteX4" fmla="*/ 606915 w 614362"/>
                <a:gd name="connsiteY4" fmla="*/ 0 h 1109663"/>
                <a:gd name="connsiteX5" fmla="*/ 609827 w 614362"/>
                <a:gd name="connsiteY5" fmla="*/ 471452 h 1109663"/>
                <a:gd name="connsiteX6" fmla="*/ 440116 w 614362"/>
                <a:gd name="connsiteY6" fmla="*/ 470269 h 1109663"/>
                <a:gd name="connsiteX7" fmla="*/ 438489 w 614362"/>
                <a:gd name="connsiteY7" fmla="*/ 163143 h 1109663"/>
                <a:gd name="connsiteX8" fmla="*/ 133350 w 614362"/>
                <a:gd name="connsiteY8" fmla="*/ 161647 h 1109663"/>
                <a:gd name="connsiteX9" fmla="*/ 136601 w 614362"/>
                <a:gd name="connsiteY9" fmla="*/ 951596 h 1109663"/>
                <a:gd name="connsiteX10" fmla="*/ 443402 w 614362"/>
                <a:gd name="connsiteY10" fmla="*/ 948018 h 1109663"/>
                <a:gd name="connsiteX11" fmla="*/ 442119 w 614362"/>
                <a:gd name="connsiteY11" fmla="*/ 700438 h 1109663"/>
                <a:gd name="connsiteX12" fmla="*/ 609600 w 614362"/>
                <a:gd name="connsiteY12" fmla="*/ 700088 h 1109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362" h="1109663">
                  <a:moveTo>
                    <a:pt x="609600" y="700088"/>
                  </a:moveTo>
                  <a:cubicBezTo>
                    <a:pt x="611187" y="833438"/>
                    <a:pt x="612775" y="966788"/>
                    <a:pt x="614362" y="1100138"/>
                  </a:cubicBezTo>
                  <a:lnTo>
                    <a:pt x="4762" y="1109663"/>
                  </a:lnTo>
                  <a:cubicBezTo>
                    <a:pt x="3175" y="739775"/>
                    <a:pt x="1587" y="369888"/>
                    <a:pt x="0" y="0"/>
                  </a:cubicBezTo>
                  <a:lnTo>
                    <a:pt x="606915" y="0"/>
                  </a:lnTo>
                  <a:cubicBezTo>
                    <a:pt x="607344" y="168275"/>
                    <a:pt x="609398" y="303177"/>
                    <a:pt x="609827" y="471452"/>
                  </a:cubicBezTo>
                  <a:lnTo>
                    <a:pt x="440116" y="470269"/>
                  </a:lnTo>
                  <a:cubicBezTo>
                    <a:pt x="441199" y="348425"/>
                    <a:pt x="437406" y="284987"/>
                    <a:pt x="438489" y="163143"/>
                  </a:cubicBezTo>
                  <a:lnTo>
                    <a:pt x="133350" y="161647"/>
                  </a:lnTo>
                  <a:cubicBezTo>
                    <a:pt x="134434" y="424268"/>
                    <a:pt x="135517" y="688975"/>
                    <a:pt x="136601" y="951596"/>
                  </a:cubicBezTo>
                  <a:lnTo>
                    <a:pt x="443402" y="948018"/>
                  </a:lnTo>
                  <a:cubicBezTo>
                    <a:pt x="444058" y="859234"/>
                    <a:pt x="441463" y="789222"/>
                    <a:pt x="442119" y="700438"/>
                  </a:cubicBezTo>
                  <a:lnTo>
                    <a:pt x="609600" y="700088"/>
                  </a:lnTo>
                  <a:close/>
                </a:path>
              </a:pathLst>
            </a:custGeom>
            <a:solidFill>
              <a:schemeClr val="bg2">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sp>
          <p:nvSpPr>
            <p:cNvPr id="11" name="Freeform 10"/>
            <p:cNvSpPr/>
            <p:nvPr/>
          </p:nvSpPr>
          <p:spPr bwMode="auto">
            <a:xfrm>
              <a:off x="6774655" y="5055396"/>
              <a:ext cx="973931" cy="883443"/>
            </a:xfrm>
            <a:custGeom>
              <a:avLst/>
              <a:gdLst>
                <a:gd name="connsiteX0" fmla="*/ 419100 w 1014412"/>
                <a:gd name="connsiteY0" fmla="*/ 211931 h 1271587"/>
                <a:gd name="connsiteX1" fmla="*/ 0 w 1014412"/>
                <a:gd name="connsiteY1" fmla="*/ 209550 h 1271587"/>
                <a:gd name="connsiteX2" fmla="*/ 2381 w 1014412"/>
                <a:gd name="connsiteY2" fmla="*/ 1095375 h 1271587"/>
                <a:gd name="connsiteX3" fmla="*/ 440531 w 1014412"/>
                <a:gd name="connsiteY3" fmla="*/ 1097756 h 1271587"/>
                <a:gd name="connsiteX4" fmla="*/ 433387 w 1014412"/>
                <a:gd name="connsiteY4" fmla="*/ 802481 h 1271587"/>
                <a:gd name="connsiteX5" fmla="*/ 704850 w 1014412"/>
                <a:gd name="connsiteY5" fmla="*/ 795337 h 1271587"/>
                <a:gd name="connsiteX6" fmla="*/ 714375 w 1014412"/>
                <a:gd name="connsiteY6" fmla="*/ 1271587 h 1271587"/>
                <a:gd name="connsiteX7" fmla="*/ 1014412 w 1014412"/>
                <a:gd name="connsiteY7" fmla="*/ 1266825 h 1271587"/>
                <a:gd name="connsiteX8" fmla="*/ 988219 w 1014412"/>
                <a:gd name="connsiteY8" fmla="*/ 0 h 1271587"/>
                <a:gd name="connsiteX9" fmla="*/ 695325 w 1014412"/>
                <a:gd name="connsiteY9" fmla="*/ 0 h 1271587"/>
                <a:gd name="connsiteX10" fmla="*/ 707231 w 1014412"/>
                <a:gd name="connsiteY10" fmla="*/ 564356 h 1271587"/>
                <a:gd name="connsiteX11" fmla="*/ 426244 w 1014412"/>
                <a:gd name="connsiteY11" fmla="*/ 561975 h 1271587"/>
                <a:gd name="connsiteX12" fmla="*/ 419100 w 1014412"/>
                <a:gd name="connsiteY12" fmla="*/ 211931 h 1271587"/>
                <a:gd name="connsiteX0" fmla="*/ 419100 w 1014412"/>
                <a:gd name="connsiteY0" fmla="*/ 211931 h 1271587"/>
                <a:gd name="connsiteX1" fmla="*/ 0 w 1014412"/>
                <a:gd name="connsiteY1" fmla="*/ 209550 h 1271587"/>
                <a:gd name="connsiteX2" fmla="*/ 2381 w 1014412"/>
                <a:gd name="connsiteY2" fmla="*/ 1095375 h 1271587"/>
                <a:gd name="connsiteX3" fmla="*/ 440531 w 1014412"/>
                <a:gd name="connsiteY3" fmla="*/ 1097756 h 1271587"/>
                <a:gd name="connsiteX4" fmla="*/ 433387 w 1014412"/>
                <a:gd name="connsiteY4" fmla="*/ 802481 h 1271587"/>
                <a:gd name="connsiteX5" fmla="*/ 704850 w 1014412"/>
                <a:gd name="connsiteY5" fmla="*/ 795337 h 1271587"/>
                <a:gd name="connsiteX6" fmla="*/ 714375 w 1014412"/>
                <a:gd name="connsiteY6" fmla="*/ 1271587 h 1271587"/>
                <a:gd name="connsiteX7" fmla="*/ 1014412 w 1014412"/>
                <a:gd name="connsiteY7" fmla="*/ 1266825 h 1271587"/>
                <a:gd name="connsiteX8" fmla="*/ 988219 w 1014412"/>
                <a:gd name="connsiteY8" fmla="*/ 0 h 1271587"/>
                <a:gd name="connsiteX9" fmla="*/ 695325 w 1014412"/>
                <a:gd name="connsiteY9" fmla="*/ 16669 h 1271587"/>
                <a:gd name="connsiteX10" fmla="*/ 707231 w 1014412"/>
                <a:gd name="connsiteY10" fmla="*/ 564356 h 1271587"/>
                <a:gd name="connsiteX11" fmla="*/ 426244 w 1014412"/>
                <a:gd name="connsiteY11" fmla="*/ 561975 h 1271587"/>
                <a:gd name="connsiteX12" fmla="*/ 419100 w 1014412"/>
                <a:gd name="connsiteY12" fmla="*/ 211931 h 1271587"/>
                <a:gd name="connsiteX0" fmla="*/ 419100 w 1014412"/>
                <a:gd name="connsiteY0" fmla="*/ 195262 h 1254918"/>
                <a:gd name="connsiteX1" fmla="*/ 0 w 1014412"/>
                <a:gd name="connsiteY1" fmla="*/ 192881 h 1254918"/>
                <a:gd name="connsiteX2" fmla="*/ 2381 w 1014412"/>
                <a:gd name="connsiteY2" fmla="*/ 1078706 h 1254918"/>
                <a:gd name="connsiteX3" fmla="*/ 440531 w 1014412"/>
                <a:gd name="connsiteY3" fmla="*/ 1081087 h 1254918"/>
                <a:gd name="connsiteX4" fmla="*/ 433387 w 1014412"/>
                <a:gd name="connsiteY4" fmla="*/ 785812 h 1254918"/>
                <a:gd name="connsiteX5" fmla="*/ 704850 w 1014412"/>
                <a:gd name="connsiteY5" fmla="*/ 778668 h 1254918"/>
                <a:gd name="connsiteX6" fmla="*/ 714375 w 1014412"/>
                <a:gd name="connsiteY6" fmla="*/ 1254918 h 1254918"/>
                <a:gd name="connsiteX7" fmla="*/ 1014412 w 1014412"/>
                <a:gd name="connsiteY7" fmla="*/ 1250156 h 1254918"/>
                <a:gd name="connsiteX8" fmla="*/ 988219 w 1014412"/>
                <a:gd name="connsiteY8" fmla="*/ 0 h 1254918"/>
                <a:gd name="connsiteX9" fmla="*/ 695325 w 1014412"/>
                <a:gd name="connsiteY9" fmla="*/ 0 h 1254918"/>
                <a:gd name="connsiteX10" fmla="*/ 707231 w 1014412"/>
                <a:gd name="connsiteY10" fmla="*/ 547687 h 1254918"/>
                <a:gd name="connsiteX11" fmla="*/ 426244 w 1014412"/>
                <a:gd name="connsiteY11" fmla="*/ 545306 h 1254918"/>
                <a:gd name="connsiteX12" fmla="*/ 419100 w 1014412"/>
                <a:gd name="connsiteY12" fmla="*/ 195262 h 1254918"/>
                <a:gd name="connsiteX0" fmla="*/ 419100 w 1014412"/>
                <a:gd name="connsiteY0" fmla="*/ 197644 h 1257300"/>
                <a:gd name="connsiteX1" fmla="*/ 0 w 1014412"/>
                <a:gd name="connsiteY1" fmla="*/ 195263 h 1257300"/>
                <a:gd name="connsiteX2" fmla="*/ 2381 w 1014412"/>
                <a:gd name="connsiteY2" fmla="*/ 1081088 h 1257300"/>
                <a:gd name="connsiteX3" fmla="*/ 440531 w 1014412"/>
                <a:gd name="connsiteY3" fmla="*/ 1083469 h 1257300"/>
                <a:gd name="connsiteX4" fmla="*/ 433387 w 1014412"/>
                <a:gd name="connsiteY4" fmla="*/ 788194 h 1257300"/>
                <a:gd name="connsiteX5" fmla="*/ 704850 w 1014412"/>
                <a:gd name="connsiteY5" fmla="*/ 781050 h 1257300"/>
                <a:gd name="connsiteX6" fmla="*/ 714375 w 1014412"/>
                <a:gd name="connsiteY6" fmla="*/ 1257300 h 1257300"/>
                <a:gd name="connsiteX7" fmla="*/ 1014412 w 1014412"/>
                <a:gd name="connsiteY7" fmla="*/ 1252538 h 1257300"/>
                <a:gd name="connsiteX8" fmla="*/ 988219 w 1014412"/>
                <a:gd name="connsiteY8" fmla="*/ 0 h 1257300"/>
                <a:gd name="connsiteX9" fmla="*/ 695325 w 1014412"/>
                <a:gd name="connsiteY9" fmla="*/ 2382 h 1257300"/>
                <a:gd name="connsiteX10" fmla="*/ 707231 w 1014412"/>
                <a:gd name="connsiteY10" fmla="*/ 550069 h 1257300"/>
                <a:gd name="connsiteX11" fmla="*/ 426244 w 1014412"/>
                <a:gd name="connsiteY11" fmla="*/ 547688 h 1257300"/>
                <a:gd name="connsiteX12" fmla="*/ 419100 w 1014412"/>
                <a:gd name="connsiteY12" fmla="*/ 197644 h 1257300"/>
                <a:gd name="connsiteX0" fmla="*/ 419100 w 1014412"/>
                <a:gd name="connsiteY0" fmla="*/ 197644 h 1257300"/>
                <a:gd name="connsiteX1" fmla="*/ 0 w 1014412"/>
                <a:gd name="connsiteY1" fmla="*/ 195263 h 1257300"/>
                <a:gd name="connsiteX2" fmla="*/ 2381 w 1014412"/>
                <a:gd name="connsiteY2" fmla="*/ 1081088 h 1257300"/>
                <a:gd name="connsiteX3" fmla="*/ 440531 w 1014412"/>
                <a:gd name="connsiteY3" fmla="*/ 1083469 h 1257300"/>
                <a:gd name="connsiteX4" fmla="*/ 433387 w 1014412"/>
                <a:gd name="connsiteY4" fmla="*/ 788194 h 1257300"/>
                <a:gd name="connsiteX5" fmla="*/ 704850 w 1014412"/>
                <a:gd name="connsiteY5" fmla="*/ 781050 h 1257300"/>
                <a:gd name="connsiteX6" fmla="*/ 714375 w 1014412"/>
                <a:gd name="connsiteY6" fmla="*/ 1257300 h 1257300"/>
                <a:gd name="connsiteX7" fmla="*/ 1014412 w 1014412"/>
                <a:gd name="connsiteY7" fmla="*/ 1252538 h 1257300"/>
                <a:gd name="connsiteX8" fmla="*/ 988219 w 1014412"/>
                <a:gd name="connsiteY8" fmla="*/ 0 h 1257300"/>
                <a:gd name="connsiteX9" fmla="*/ 704850 w 1014412"/>
                <a:gd name="connsiteY9" fmla="*/ 1 h 1257300"/>
                <a:gd name="connsiteX10" fmla="*/ 707231 w 1014412"/>
                <a:gd name="connsiteY10" fmla="*/ 550069 h 1257300"/>
                <a:gd name="connsiteX11" fmla="*/ 426244 w 1014412"/>
                <a:gd name="connsiteY11" fmla="*/ 547688 h 1257300"/>
                <a:gd name="connsiteX12" fmla="*/ 419100 w 1014412"/>
                <a:gd name="connsiteY12" fmla="*/ 197644 h 1257300"/>
                <a:gd name="connsiteX0" fmla="*/ 419100 w 1014412"/>
                <a:gd name="connsiteY0" fmla="*/ 197644 h 1257300"/>
                <a:gd name="connsiteX1" fmla="*/ 0 w 1014412"/>
                <a:gd name="connsiteY1" fmla="*/ 195263 h 1257300"/>
                <a:gd name="connsiteX2" fmla="*/ 2381 w 1014412"/>
                <a:gd name="connsiteY2" fmla="*/ 1081088 h 1257300"/>
                <a:gd name="connsiteX3" fmla="*/ 440531 w 1014412"/>
                <a:gd name="connsiteY3" fmla="*/ 1083469 h 1257300"/>
                <a:gd name="connsiteX4" fmla="*/ 433387 w 1014412"/>
                <a:gd name="connsiteY4" fmla="*/ 788194 h 1257300"/>
                <a:gd name="connsiteX5" fmla="*/ 704850 w 1014412"/>
                <a:gd name="connsiteY5" fmla="*/ 781050 h 1257300"/>
                <a:gd name="connsiteX6" fmla="*/ 714375 w 1014412"/>
                <a:gd name="connsiteY6" fmla="*/ 1257300 h 1257300"/>
                <a:gd name="connsiteX7" fmla="*/ 1014412 w 1014412"/>
                <a:gd name="connsiteY7" fmla="*/ 1252538 h 1257300"/>
                <a:gd name="connsiteX8" fmla="*/ 988219 w 1014412"/>
                <a:gd name="connsiteY8" fmla="*/ 0 h 1257300"/>
                <a:gd name="connsiteX9" fmla="*/ 702469 w 1014412"/>
                <a:gd name="connsiteY9" fmla="*/ 1 h 1257300"/>
                <a:gd name="connsiteX10" fmla="*/ 707231 w 1014412"/>
                <a:gd name="connsiteY10" fmla="*/ 550069 h 1257300"/>
                <a:gd name="connsiteX11" fmla="*/ 426244 w 1014412"/>
                <a:gd name="connsiteY11" fmla="*/ 547688 h 1257300"/>
                <a:gd name="connsiteX12" fmla="*/ 419100 w 1014412"/>
                <a:gd name="connsiteY12" fmla="*/ 197644 h 1257300"/>
                <a:gd name="connsiteX0" fmla="*/ 419100 w 992981"/>
                <a:gd name="connsiteY0" fmla="*/ 197644 h 1257300"/>
                <a:gd name="connsiteX1" fmla="*/ 0 w 992981"/>
                <a:gd name="connsiteY1" fmla="*/ 195263 h 1257300"/>
                <a:gd name="connsiteX2" fmla="*/ 2381 w 992981"/>
                <a:gd name="connsiteY2" fmla="*/ 1081088 h 1257300"/>
                <a:gd name="connsiteX3" fmla="*/ 440531 w 992981"/>
                <a:gd name="connsiteY3" fmla="*/ 1083469 h 1257300"/>
                <a:gd name="connsiteX4" fmla="*/ 433387 w 992981"/>
                <a:gd name="connsiteY4" fmla="*/ 788194 h 1257300"/>
                <a:gd name="connsiteX5" fmla="*/ 704850 w 992981"/>
                <a:gd name="connsiteY5" fmla="*/ 781050 h 1257300"/>
                <a:gd name="connsiteX6" fmla="*/ 714375 w 992981"/>
                <a:gd name="connsiteY6" fmla="*/ 1257300 h 1257300"/>
                <a:gd name="connsiteX7" fmla="*/ 992981 w 992981"/>
                <a:gd name="connsiteY7" fmla="*/ 1252538 h 1257300"/>
                <a:gd name="connsiteX8" fmla="*/ 988219 w 992981"/>
                <a:gd name="connsiteY8" fmla="*/ 0 h 1257300"/>
                <a:gd name="connsiteX9" fmla="*/ 702469 w 992981"/>
                <a:gd name="connsiteY9" fmla="*/ 1 h 1257300"/>
                <a:gd name="connsiteX10" fmla="*/ 707231 w 992981"/>
                <a:gd name="connsiteY10" fmla="*/ 550069 h 1257300"/>
                <a:gd name="connsiteX11" fmla="*/ 426244 w 992981"/>
                <a:gd name="connsiteY11" fmla="*/ 547688 h 1257300"/>
                <a:gd name="connsiteX12" fmla="*/ 419100 w 992981"/>
                <a:gd name="connsiteY12" fmla="*/ 197644 h 1257300"/>
                <a:gd name="connsiteX0" fmla="*/ 419100 w 992981"/>
                <a:gd name="connsiteY0" fmla="*/ 197644 h 1257300"/>
                <a:gd name="connsiteX1" fmla="*/ 0 w 992981"/>
                <a:gd name="connsiteY1" fmla="*/ 195263 h 1257300"/>
                <a:gd name="connsiteX2" fmla="*/ 2381 w 992981"/>
                <a:gd name="connsiteY2" fmla="*/ 1081088 h 1257300"/>
                <a:gd name="connsiteX3" fmla="*/ 440531 w 992981"/>
                <a:gd name="connsiteY3" fmla="*/ 1083469 h 1257300"/>
                <a:gd name="connsiteX4" fmla="*/ 433387 w 992981"/>
                <a:gd name="connsiteY4" fmla="*/ 788194 h 1257300"/>
                <a:gd name="connsiteX5" fmla="*/ 704850 w 992981"/>
                <a:gd name="connsiteY5" fmla="*/ 781050 h 1257300"/>
                <a:gd name="connsiteX6" fmla="*/ 707231 w 992981"/>
                <a:gd name="connsiteY6" fmla="*/ 1257300 h 1257300"/>
                <a:gd name="connsiteX7" fmla="*/ 992981 w 992981"/>
                <a:gd name="connsiteY7" fmla="*/ 1252538 h 1257300"/>
                <a:gd name="connsiteX8" fmla="*/ 988219 w 992981"/>
                <a:gd name="connsiteY8" fmla="*/ 0 h 1257300"/>
                <a:gd name="connsiteX9" fmla="*/ 702469 w 992981"/>
                <a:gd name="connsiteY9" fmla="*/ 1 h 1257300"/>
                <a:gd name="connsiteX10" fmla="*/ 707231 w 992981"/>
                <a:gd name="connsiteY10" fmla="*/ 550069 h 1257300"/>
                <a:gd name="connsiteX11" fmla="*/ 426244 w 992981"/>
                <a:gd name="connsiteY11" fmla="*/ 547688 h 1257300"/>
                <a:gd name="connsiteX12" fmla="*/ 419100 w 992981"/>
                <a:gd name="connsiteY12" fmla="*/ 197644 h 1257300"/>
                <a:gd name="connsiteX0" fmla="*/ 419100 w 992981"/>
                <a:gd name="connsiteY0" fmla="*/ 197644 h 1259681"/>
                <a:gd name="connsiteX1" fmla="*/ 0 w 992981"/>
                <a:gd name="connsiteY1" fmla="*/ 195263 h 1259681"/>
                <a:gd name="connsiteX2" fmla="*/ 2381 w 992981"/>
                <a:gd name="connsiteY2" fmla="*/ 1081088 h 1259681"/>
                <a:gd name="connsiteX3" fmla="*/ 440531 w 992981"/>
                <a:gd name="connsiteY3" fmla="*/ 1083469 h 1259681"/>
                <a:gd name="connsiteX4" fmla="*/ 433387 w 992981"/>
                <a:gd name="connsiteY4" fmla="*/ 788194 h 1259681"/>
                <a:gd name="connsiteX5" fmla="*/ 704850 w 992981"/>
                <a:gd name="connsiteY5" fmla="*/ 781050 h 1259681"/>
                <a:gd name="connsiteX6" fmla="*/ 711993 w 992981"/>
                <a:gd name="connsiteY6" fmla="*/ 1259681 h 1259681"/>
                <a:gd name="connsiteX7" fmla="*/ 992981 w 992981"/>
                <a:gd name="connsiteY7" fmla="*/ 1252538 h 1259681"/>
                <a:gd name="connsiteX8" fmla="*/ 988219 w 992981"/>
                <a:gd name="connsiteY8" fmla="*/ 0 h 1259681"/>
                <a:gd name="connsiteX9" fmla="*/ 702469 w 992981"/>
                <a:gd name="connsiteY9" fmla="*/ 1 h 1259681"/>
                <a:gd name="connsiteX10" fmla="*/ 707231 w 992981"/>
                <a:gd name="connsiteY10" fmla="*/ 550069 h 1259681"/>
                <a:gd name="connsiteX11" fmla="*/ 426244 w 992981"/>
                <a:gd name="connsiteY11" fmla="*/ 547688 h 1259681"/>
                <a:gd name="connsiteX12" fmla="*/ 419100 w 992981"/>
                <a:gd name="connsiteY12" fmla="*/ 197644 h 1259681"/>
                <a:gd name="connsiteX0" fmla="*/ 419100 w 992981"/>
                <a:gd name="connsiteY0" fmla="*/ 197644 h 1252538"/>
                <a:gd name="connsiteX1" fmla="*/ 0 w 992981"/>
                <a:gd name="connsiteY1" fmla="*/ 195263 h 1252538"/>
                <a:gd name="connsiteX2" fmla="*/ 2381 w 992981"/>
                <a:gd name="connsiteY2" fmla="*/ 1081088 h 1252538"/>
                <a:gd name="connsiteX3" fmla="*/ 440531 w 992981"/>
                <a:gd name="connsiteY3" fmla="*/ 1083469 h 1252538"/>
                <a:gd name="connsiteX4" fmla="*/ 433387 w 992981"/>
                <a:gd name="connsiteY4" fmla="*/ 788194 h 1252538"/>
                <a:gd name="connsiteX5" fmla="*/ 704850 w 992981"/>
                <a:gd name="connsiteY5" fmla="*/ 781050 h 1252538"/>
                <a:gd name="connsiteX6" fmla="*/ 711993 w 992981"/>
                <a:gd name="connsiteY6" fmla="*/ 1252537 h 1252538"/>
                <a:gd name="connsiteX7" fmla="*/ 992981 w 992981"/>
                <a:gd name="connsiteY7" fmla="*/ 1252538 h 1252538"/>
                <a:gd name="connsiteX8" fmla="*/ 988219 w 992981"/>
                <a:gd name="connsiteY8" fmla="*/ 0 h 1252538"/>
                <a:gd name="connsiteX9" fmla="*/ 702469 w 992981"/>
                <a:gd name="connsiteY9" fmla="*/ 1 h 1252538"/>
                <a:gd name="connsiteX10" fmla="*/ 707231 w 992981"/>
                <a:gd name="connsiteY10" fmla="*/ 550069 h 1252538"/>
                <a:gd name="connsiteX11" fmla="*/ 426244 w 992981"/>
                <a:gd name="connsiteY11" fmla="*/ 547688 h 1252538"/>
                <a:gd name="connsiteX12" fmla="*/ 419100 w 992981"/>
                <a:gd name="connsiteY12" fmla="*/ 197644 h 1252538"/>
                <a:gd name="connsiteX0" fmla="*/ 419100 w 992981"/>
                <a:gd name="connsiteY0" fmla="*/ 197644 h 1252538"/>
                <a:gd name="connsiteX1" fmla="*/ 0 w 992981"/>
                <a:gd name="connsiteY1" fmla="*/ 195263 h 1252538"/>
                <a:gd name="connsiteX2" fmla="*/ 2381 w 992981"/>
                <a:gd name="connsiteY2" fmla="*/ 1081088 h 1252538"/>
                <a:gd name="connsiteX3" fmla="*/ 433387 w 992981"/>
                <a:gd name="connsiteY3" fmla="*/ 1083469 h 1252538"/>
                <a:gd name="connsiteX4" fmla="*/ 433387 w 992981"/>
                <a:gd name="connsiteY4" fmla="*/ 788194 h 1252538"/>
                <a:gd name="connsiteX5" fmla="*/ 704850 w 992981"/>
                <a:gd name="connsiteY5" fmla="*/ 781050 h 1252538"/>
                <a:gd name="connsiteX6" fmla="*/ 711993 w 992981"/>
                <a:gd name="connsiteY6" fmla="*/ 1252537 h 1252538"/>
                <a:gd name="connsiteX7" fmla="*/ 992981 w 992981"/>
                <a:gd name="connsiteY7" fmla="*/ 1252538 h 1252538"/>
                <a:gd name="connsiteX8" fmla="*/ 988219 w 992981"/>
                <a:gd name="connsiteY8" fmla="*/ 0 h 1252538"/>
                <a:gd name="connsiteX9" fmla="*/ 702469 w 992981"/>
                <a:gd name="connsiteY9" fmla="*/ 1 h 1252538"/>
                <a:gd name="connsiteX10" fmla="*/ 707231 w 992981"/>
                <a:gd name="connsiteY10" fmla="*/ 550069 h 1252538"/>
                <a:gd name="connsiteX11" fmla="*/ 426244 w 992981"/>
                <a:gd name="connsiteY11" fmla="*/ 547688 h 1252538"/>
                <a:gd name="connsiteX12" fmla="*/ 419100 w 992981"/>
                <a:gd name="connsiteY12" fmla="*/ 197644 h 1252538"/>
                <a:gd name="connsiteX0" fmla="*/ 419100 w 992981"/>
                <a:gd name="connsiteY0" fmla="*/ 197644 h 1252538"/>
                <a:gd name="connsiteX1" fmla="*/ 0 w 992981"/>
                <a:gd name="connsiteY1" fmla="*/ 195263 h 1252538"/>
                <a:gd name="connsiteX2" fmla="*/ 2381 w 992981"/>
                <a:gd name="connsiteY2" fmla="*/ 1081088 h 1252538"/>
                <a:gd name="connsiteX3" fmla="*/ 435768 w 992981"/>
                <a:gd name="connsiteY3" fmla="*/ 1083469 h 1252538"/>
                <a:gd name="connsiteX4" fmla="*/ 433387 w 992981"/>
                <a:gd name="connsiteY4" fmla="*/ 788194 h 1252538"/>
                <a:gd name="connsiteX5" fmla="*/ 704850 w 992981"/>
                <a:gd name="connsiteY5" fmla="*/ 781050 h 1252538"/>
                <a:gd name="connsiteX6" fmla="*/ 711993 w 992981"/>
                <a:gd name="connsiteY6" fmla="*/ 1252537 h 1252538"/>
                <a:gd name="connsiteX7" fmla="*/ 992981 w 992981"/>
                <a:gd name="connsiteY7" fmla="*/ 1252538 h 1252538"/>
                <a:gd name="connsiteX8" fmla="*/ 988219 w 992981"/>
                <a:gd name="connsiteY8" fmla="*/ 0 h 1252538"/>
                <a:gd name="connsiteX9" fmla="*/ 702469 w 992981"/>
                <a:gd name="connsiteY9" fmla="*/ 1 h 1252538"/>
                <a:gd name="connsiteX10" fmla="*/ 707231 w 992981"/>
                <a:gd name="connsiteY10" fmla="*/ 550069 h 1252538"/>
                <a:gd name="connsiteX11" fmla="*/ 426244 w 992981"/>
                <a:gd name="connsiteY11" fmla="*/ 547688 h 1252538"/>
                <a:gd name="connsiteX12" fmla="*/ 419100 w 992981"/>
                <a:gd name="connsiteY12" fmla="*/ 197644 h 1252538"/>
                <a:gd name="connsiteX0" fmla="*/ 433388 w 992981"/>
                <a:gd name="connsiteY0" fmla="*/ 195262 h 1252538"/>
                <a:gd name="connsiteX1" fmla="*/ 0 w 992981"/>
                <a:gd name="connsiteY1" fmla="*/ 195263 h 1252538"/>
                <a:gd name="connsiteX2" fmla="*/ 2381 w 992981"/>
                <a:gd name="connsiteY2" fmla="*/ 1081088 h 1252538"/>
                <a:gd name="connsiteX3" fmla="*/ 435768 w 992981"/>
                <a:gd name="connsiteY3" fmla="*/ 1083469 h 1252538"/>
                <a:gd name="connsiteX4" fmla="*/ 433387 w 992981"/>
                <a:gd name="connsiteY4" fmla="*/ 788194 h 1252538"/>
                <a:gd name="connsiteX5" fmla="*/ 704850 w 992981"/>
                <a:gd name="connsiteY5" fmla="*/ 781050 h 1252538"/>
                <a:gd name="connsiteX6" fmla="*/ 711993 w 992981"/>
                <a:gd name="connsiteY6" fmla="*/ 1252537 h 1252538"/>
                <a:gd name="connsiteX7" fmla="*/ 992981 w 992981"/>
                <a:gd name="connsiteY7" fmla="*/ 1252538 h 1252538"/>
                <a:gd name="connsiteX8" fmla="*/ 988219 w 992981"/>
                <a:gd name="connsiteY8" fmla="*/ 0 h 1252538"/>
                <a:gd name="connsiteX9" fmla="*/ 702469 w 992981"/>
                <a:gd name="connsiteY9" fmla="*/ 1 h 1252538"/>
                <a:gd name="connsiteX10" fmla="*/ 707231 w 992981"/>
                <a:gd name="connsiteY10" fmla="*/ 550069 h 1252538"/>
                <a:gd name="connsiteX11" fmla="*/ 426244 w 992981"/>
                <a:gd name="connsiteY11" fmla="*/ 547688 h 1252538"/>
                <a:gd name="connsiteX12" fmla="*/ 433388 w 992981"/>
                <a:gd name="connsiteY12" fmla="*/ 195262 h 1252538"/>
                <a:gd name="connsiteX0" fmla="*/ 423863 w 992981"/>
                <a:gd name="connsiteY0" fmla="*/ 195262 h 1252538"/>
                <a:gd name="connsiteX1" fmla="*/ 0 w 992981"/>
                <a:gd name="connsiteY1" fmla="*/ 195263 h 1252538"/>
                <a:gd name="connsiteX2" fmla="*/ 2381 w 992981"/>
                <a:gd name="connsiteY2" fmla="*/ 1081088 h 1252538"/>
                <a:gd name="connsiteX3" fmla="*/ 435768 w 992981"/>
                <a:gd name="connsiteY3" fmla="*/ 1083469 h 1252538"/>
                <a:gd name="connsiteX4" fmla="*/ 433387 w 992981"/>
                <a:gd name="connsiteY4" fmla="*/ 788194 h 1252538"/>
                <a:gd name="connsiteX5" fmla="*/ 704850 w 992981"/>
                <a:gd name="connsiteY5" fmla="*/ 781050 h 1252538"/>
                <a:gd name="connsiteX6" fmla="*/ 711993 w 992981"/>
                <a:gd name="connsiteY6" fmla="*/ 1252537 h 1252538"/>
                <a:gd name="connsiteX7" fmla="*/ 992981 w 992981"/>
                <a:gd name="connsiteY7" fmla="*/ 1252538 h 1252538"/>
                <a:gd name="connsiteX8" fmla="*/ 988219 w 992981"/>
                <a:gd name="connsiteY8" fmla="*/ 0 h 1252538"/>
                <a:gd name="connsiteX9" fmla="*/ 702469 w 992981"/>
                <a:gd name="connsiteY9" fmla="*/ 1 h 1252538"/>
                <a:gd name="connsiteX10" fmla="*/ 707231 w 992981"/>
                <a:gd name="connsiteY10" fmla="*/ 550069 h 1252538"/>
                <a:gd name="connsiteX11" fmla="*/ 426244 w 992981"/>
                <a:gd name="connsiteY11" fmla="*/ 547688 h 1252538"/>
                <a:gd name="connsiteX12" fmla="*/ 423863 w 992981"/>
                <a:gd name="connsiteY12" fmla="*/ 195262 h 1252538"/>
                <a:gd name="connsiteX0" fmla="*/ 423863 w 992981"/>
                <a:gd name="connsiteY0" fmla="*/ 195262 h 1252538"/>
                <a:gd name="connsiteX1" fmla="*/ 0 w 992981"/>
                <a:gd name="connsiteY1" fmla="*/ 195263 h 1252538"/>
                <a:gd name="connsiteX2" fmla="*/ 2381 w 992981"/>
                <a:gd name="connsiteY2" fmla="*/ 1081088 h 1252538"/>
                <a:gd name="connsiteX3" fmla="*/ 435768 w 992981"/>
                <a:gd name="connsiteY3" fmla="*/ 1083469 h 1252538"/>
                <a:gd name="connsiteX4" fmla="*/ 433387 w 992981"/>
                <a:gd name="connsiteY4" fmla="*/ 788194 h 1252538"/>
                <a:gd name="connsiteX5" fmla="*/ 702469 w 992981"/>
                <a:gd name="connsiteY5" fmla="*/ 785813 h 1252538"/>
                <a:gd name="connsiteX6" fmla="*/ 711993 w 992981"/>
                <a:gd name="connsiteY6" fmla="*/ 1252537 h 1252538"/>
                <a:gd name="connsiteX7" fmla="*/ 992981 w 992981"/>
                <a:gd name="connsiteY7" fmla="*/ 1252538 h 1252538"/>
                <a:gd name="connsiteX8" fmla="*/ 988219 w 992981"/>
                <a:gd name="connsiteY8" fmla="*/ 0 h 1252538"/>
                <a:gd name="connsiteX9" fmla="*/ 702469 w 992981"/>
                <a:gd name="connsiteY9" fmla="*/ 1 h 1252538"/>
                <a:gd name="connsiteX10" fmla="*/ 707231 w 992981"/>
                <a:gd name="connsiteY10" fmla="*/ 550069 h 1252538"/>
                <a:gd name="connsiteX11" fmla="*/ 426244 w 992981"/>
                <a:gd name="connsiteY11" fmla="*/ 547688 h 1252538"/>
                <a:gd name="connsiteX12" fmla="*/ 423863 w 992981"/>
                <a:gd name="connsiteY12" fmla="*/ 195262 h 1252538"/>
                <a:gd name="connsiteX0" fmla="*/ 423863 w 992981"/>
                <a:gd name="connsiteY0" fmla="*/ 195262 h 1252538"/>
                <a:gd name="connsiteX1" fmla="*/ 0 w 992981"/>
                <a:gd name="connsiteY1" fmla="*/ 195263 h 1252538"/>
                <a:gd name="connsiteX2" fmla="*/ 2381 w 992981"/>
                <a:gd name="connsiteY2" fmla="*/ 1081088 h 1252538"/>
                <a:gd name="connsiteX3" fmla="*/ 435768 w 992981"/>
                <a:gd name="connsiteY3" fmla="*/ 1083469 h 1252538"/>
                <a:gd name="connsiteX4" fmla="*/ 433387 w 992981"/>
                <a:gd name="connsiteY4" fmla="*/ 788194 h 1252538"/>
                <a:gd name="connsiteX5" fmla="*/ 702469 w 992981"/>
                <a:gd name="connsiteY5" fmla="*/ 785813 h 1252538"/>
                <a:gd name="connsiteX6" fmla="*/ 711993 w 992981"/>
                <a:gd name="connsiteY6" fmla="*/ 1252537 h 1252538"/>
                <a:gd name="connsiteX7" fmla="*/ 992981 w 992981"/>
                <a:gd name="connsiteY7" fmla="*/ 1252538 h 1252538"/>
                <a:gd name="connsiteX8" fmla="*/ 988219 w 992981"/>
                <a:gd name="connsiteY8" fmla="*/ 0 h 1252538"/>
                <a:gd name="connsiteX9" fmla="*/ 702469 w 992981"/>
                <a:gd name="connsiteY9" fmla="*/ 1 h 1252538"/>
                <a:gd name="connsiteX10" fmla="*/ 711993 w 992981"/>
                <a:gd name="connsiteY10" fmla="*/ 557212 h 1252538"/>
                <a:gd name="connsiteX11" fmla="*/ 426244 w 992981"/>
                <a:gd name="connsiteY11" fmla="*/ 547688 h 1252538"/>
                <a:gd name="connsiteX12" fmla="*/ 423863 w 992981"/>
                <a:gd name="connsiteY12" fmla="*/ 195262 h 1252538"/>
                <a:gd name="connsiteX0" fmla="*/ 423863 w 992981"/>
                <a:gd name="connsiteY0" fmla="*/ 195262 h 1252538"/>
                <a:gd name="connsiteX1" fmla="*/ 0 w 992981"/>
                <a:gd name="connsiteY1" fmla="*/ 195263 h 1252538"/>
                <a:gd name="connsiteX2" fmla="*/ 2381 w 992981"/>
                <a:gd name="connsiteY2" fmla="*/ 1081088 h 1252538"/>
                <a:gd name="connsiteX3" fmla="*/ 435768 w 992981"/>
                <a:gd name="connsiteY3" fmla="*/ 1083469 h 1252538"/>
                <a:gd name="connsiteX4" fmla="*/ 433387 w 992981"/>
                <a:gd name="connsiteY4" fmla="*/ 788194 h 1252538"/>
                <a:gd name="connsiteX5" fmla="*/ 702469 w 992981"/>
                <a:gd name="connsiteY5" fmla="*/ 785813 h 1252538"/>
                <a:gd name="connsiteX6" fmla="*/ 711993 w 992981"/>
                <a:gd name="connsiteY6" fmla="*/ 1252537 h 1252538"/>
                <a:gd name="connsiteX7" fmla="*/ 992981 w 992981"/>
                <a:gd name="connsiteY7" fmla="*/ 1252538 h 1252538"/>
                <a:gd name="connsiteX8" fmla="*/ 988219 w 992981"/>
                <a:gd name="connsiteY8" fmla="*/ 0 h 1252538"/>
                <a:gd name="connsiteX9" fmla="*/ 702469 w 992981"/>
                <a:gd name="connsiteY9" fmla="*/ 1 h 1252538"/>
                <a:gd name="connsiteX10" fmla="*/ 711993 w 992981"/>
                <a:gd name="connsiteY10" fmla="*/ 557212 h 1252538"/>
                <a:gd name="connsiteX11" fmla="*/ 426244 w 992981"/>
                <a:gd name="connsiteY11" fmla="*/ 564357 h 1252538"/>
                <a:gd name="connsiteX12" fmla="*/ 423863 w 992981"/>
                <a:gd name="connsiteY12" fmla="*/ 195262 h 1252538"/>
                <a:gd name="connsiteX0" fmla="*/ 423863 w 992981"/>
                <a:gd name="connsiteY0" fmla="*/ 195262 h 1252538"/>
                <a:gd name="connsiteX1" fmla="*/ 0 w 992981"/>
                <a:gd name="connsiteY1" fmla="*/ 195263 h 1252538"/>
                <a:gd name="connsiteX2" fmla="*/ 2381 w 992981"/>
                <a:gd name="connsiteY2" fmla="*/ 1081088 h 1252538"/>
                <a:gd name="connsiteX3" fmla="*/ 435768 w 992981"/>
                <a:gd name="connsiteY3" fmla="*/ 1083469 h 1252538"/>
                <a:gd name="connsiteX4" fmla="*/ 433387 w 992981"/>
                <a:gd name="connsiteY4" fmla="*/ 788194 h 1252538"/>
                <a:gd name="connsiteX5" fmla="*/ 702469 w 992981"/>
                <a:gd name="connsiteY5" fmla="*/ 785813 h 1252538"/>
                <a:gd name="connsiteX6" fmla="*/ 711993 w 992981"/>
                <a:gd name="connsiteY6" fmla="*/ 1252537 h 1252538"/>
                <a:gd name="connsiteX7" fmla="*/ 992981 w 992981"/>
                <a:gd name="connsiteY7" fmla="*/ 1252538 h 1252538"/>
                <a:gd name="connsiteX8" fmla="*/ 988219 w 992981"/>
                <a:gd name="connsiteY8" fmla="*/ 0 h 1252538"/>
                <a:gd name="connsiteX9" fmla="*/ 702469 w 992981"/>
                <a:gd name="connsiteY9" fmla="*/ 1 h 1252538"/>
                <a:gd name="connsiteX10" fmla="*/ 711993 w 992981"/>
                <a:gd name="connsiteY10" fmla="*/ 557212 h 1252538"/>
                <a:gd name="connsiteX11" fmla="*/ 426244 w 992981"/>
                <a:gd name="connsiteY11" fmla="*/ 557214 h 1252538"/>
                <a:gd name="connsiteX12" fmla="*/ 423863 w 992981"/>
                <a:gd name="connsiteY12" fmla="*/ 195262 h 1252538"/>
                <a:gd name="connsiteX0" fmla="*/ 421482 w 992981"/>
                <a:gd name="connsiteY0" fmla="*/ 209549 h 1252538"/>
                <a:gd name="connsiteX1" fmla="*/ 0 w 992981"/>
                <a:gd name="connsiteY1" fmla="*/ 195263 h 1252538"/>
                <a:gd name="connsiteX2" fmla="*/ 2381 w 992981"/>
                <a:gd name="connsiteY2" fmla="*/ 1081088 h 1252538"/>
                <a:gd name="connsiteX3" fmla="*/ 435768 w 992981"/>
                <a:gd name="connsiteY3" fmla="*/ 1083469 h 1252538"/>
                <a:gd name="connsiteX4" fmla="*/ 433387 w 992981"/>
                <a:gd name="connsiteY4" fmla="*/ 788194 h 1252538"/>
                <a:gd name="connsiteX5" fmla="*/ 702469 w 992981"/>
                <a:gd name="connsiteY5" fmla="*/ 785813 h 1252538"/>
                <a:gd name="connsiteX6" fmla="*/ 711993 w 992981"/>
                <a:gd name="connsiteY6" fmla="*/ 1252537 h 1252538"/>
                <a:gd name="connsiteX7" fmla="*/ 992981 w 992981"/>
                <a:gd name="connsiteY7" fmla="*/ 1252538 h 1252538"/>
                <a:gd name="connsiteX8" fmla="*/ 988219 w 992981"/>
                <a:gd name="connsiteY8" fmla="*/ 0 h 1252538"/>
                <a:gd name="connsiteX9" fmla="*/ 702469 w 992981"/>
                <a:gd name="connsiteY9" fmla="*/ 1 h 1252538"/>
                <a:gd name="connsiteX10" fmla="*/ 711993 w 992981"/>
                <a:gd name="connsiteY10" fmla="*/ 557212 h 1252538"/>
                <a:gd name="connsiteX11" fmla="*/ 426244 w 992981"/>
                <a:gd name="connsiteY11" fmla="*/ 557214 h 1252538"/>
                <a:gd name="connsiteX12" fmla="*/ 421482 w 992981"/>
                <a:gd name="connsiteY12" fmla="*/ 209549 h 1252538"/>
                <a:gd name="connsiteX0" fmla="*/ 421482 w 992981"/>
                <a:gd name="connsiteY0" fmla="*/ 209549 h 1252538"/>
                <a:gd name="connsiteX1" fmla="*/ 0 w 992981"/>
                <a:gd name="connsiteY1" fmla="*/ 211932 h 1252538"/>
                <a:gd name="connsiteX2" fmla="*/ 2381 w 992981"/>
                <a:gd name="connsiteY2" fmla="*/ 1081088 h 1252538"/>
                <a:gd name="connsiteX3" fmla="*/ 435768 w 992981"/>
                <a:gd name="connsiteY3" fmla="*/ 1083469 h 1252538"/>
                <a:gd name="connsiteX4" fmla="*/ 433387 w 992981"/>
                <a:gd name="connsiteY4" fmla="*/ 788194 h 1252538"/>
                <a:gd name="connsiteX5" fmla="*/ 702469 w 992981"/>
                <a:gd name="connsiteY5" fmla="*/ 785813 h 1252538"/>
                <a:gd name="connsiteX6" fmla="*/ 711993 w 992981"/>
                <a:gd name="connsiteY6" fmla="*/ 1252537 h 1252538"/>
                <a:gd name="connsiteX7" fmla="*/ 992981 w 992981"/>
                <a:gd name="connsiteY7" fmla="*/ 1252538 h 1252538"/>
                <a:gd name="connsiteX8" fmla="*/ 988219 w 992981"/>
                <a:gd name="connsiteY8" fmla="*/ 0 h 1252538"/>
                <a:gd name="connsiteX9" fmla="*/ 702469 w 992981"/>
                <a:gd name="connsiteY9" fmla="*/ 1 h 1252538"/>
                <a:gd name="connsiteX10" fmla="*/ 711993 w 992981"/>
                <a:gd name="connsiteY10" fmla="*/ 557212 h 1252538"/>
                <a:gd name="connsiteX11" fmla="*/ 426244 w 992981"/>
                <a:gd name="connsiteY11" fmla="*/ 557214 h 1252538"/>
                <a:gd name="connsiteX12" fmla="*/ 421482 w 992981"/>
                <a:gd name="connsiteY12" fmla="*/ 209549 h 1252538"/>
                <a:gd name="connsiteX0" fmla="*/ 419135 w 990634"/>
                <a:gd name="connsiteY0" fmla="*/ 209549 h 1252538"/>
                <a:gd name="connsiteX1" fmla="*/ 11940 w 990634"/>
                <a:gd name="connsiteY1" fmla="*/ 211932 h 1252538"/>
                <a:gd name="connsiteX2" fmla="*/ 34 w 990634"/>
                <a:gd name="connsiteY2" fmla="*/ 1081088 h 1252538"/>
                <a:gd name="connsiteX3" fmla="*/ 433421 w 990634"/>
                <a:gd name="connsiteY3" fmla="*/ 1083469 h 1252538"/>
                <a:gd name="connsiteX4" fmla="*/ 431040 w 990634"/>
                <a:gd name="connsiteY4" fmla="*/ 788194 h 1252538"/>
                <a:gd name="connsiteX5" fmla="*/ 700122 w 990634"/>
                <a:gd name="connsiteY5" fmla="*/ 785813 h 1252538"/>
                <a:gd name="connsiteX6" fmla="*/ 709646 w 990634"/>
                <a:gd name="connsiteY6" fmla="*/ 1252537 h 1252538"/>
                <a:gd name="connsiteX7" fmla="*/ 990634 w 990634"/>
                <a:gd name="connsiteY7" fmla="*/ 1252538 h 1252538"/>
                <a:gd name="connsiteX8" fmla="*/ 985872 w 990634"/>
                <a:gd name="connsiteY8" fmla="*/ 0 h 1252538"/>
                <a:gd name="connsiteX9" fmla="*/ 700122 w 990634"/>
                <a:gd name="connsiteY9" fmla="*/ 1 h 1252538"/>
                <a:gd name="connsiteX10" fmla="*/ 709646 w 990634"/>
                <a:gd name="connsiteY10" fmla="*/ 557212 h 1252538"/>
                <a:gd name="connsiteX11" fmla="*/ 423897 w 990634"/>
                <a:gd name="connsiteY11" fmla="*/ 557214 h 1252538"/>
                <a:gd name="connsiteX12" fmla="*/ 419135 w 990634"/>
                <a:gd name="connsiteY12" fmla="*/ 209549 h 1252538"/>
                <a:gd name="connsiteX0" fmla="*/ 409610 w 990634"/>
                <a:gd name="connsiteY0" fmla="*/ 209549 h 1252538"/>
                <a:gd name="connsiteX1" fmla="*/ 11940 w 990634"/>
                <a:gd name="connsiteY1" fmla="*/ 211932 h 1252538"/>
                <a:gd name="connsiteX2" fmla="*/ 34 w 990634"/>
                <a:gd name="connsiteY2" fmla="*/ 1081088 h 1252538"/>
                <a:gd name="connsiteX3" fmla="*/ 433421 w 990634"/>
                <a:gd name="connsiteY3" fmla="*/ 1083469 h 1252538"/>
                <a:gd name="connsiteX4" fmla="*/ 431040 w 990634"/>
                <a:gd name="connsiteY4" fmla="*/ 788194 h 1252538"/>
                <a:gd name="connsiteX5" fmla="*/ 700122 w 990634"/>
                <a:gd name="connsiteY5" fmla="*/ 785813 h 1252538"/>
                <a:gd name="connsiteX6" fmla="*/ 709646 w 990634"/>
                <a:gd name="connsiteY6" fmla="*/ 1252537 h 1252538"/>
                <a:gd name="connsiteX7" fmla="*/ 990634 w 990634"/>
                <a:gd name="connsiteY7" fmla="*/ 1252538 h 1252538"/>
                <a:gd name="connsiteX8" fmla="*/ 985872 w 990634"/>
                <a:gd name="connsiteY8" fmla="*/ 0 h 1252538"/>
                <a:gd name="connsiteX9" fmla="*/ 700122 w 990634"/>
                <a:gd name="connsiteY9" fmla="*/ 1 h 1252538"/>
                <a:gd name="connsiteX10" fmla="*/ 709646 w 990634"/>
                <a:gd name="connsiteY10" fmla="*/ 557212 h 1252538"/>
                <a:gd name="connsiteX11" fmla="*/ 423897 w 990634"/>
                <a:gd name="connsiteY11" fmla="*/ 557214 h 1252538"/>
                <a:gd name="connsiteX12" fmla="*/ 409610 w 990634"/>
                <a:gd name="connsiteY12" fmla="*/ 209549 h 1252538"/>
                <a:gd name="connsiteX0" fmla="*/ 409610 w 990634"/>
                <a:gd name="connsiteY0" fmla="*/ 209549 h 1252538"/>
                <a:gd name="connsiteX1" fmla="*/ 11940 w 990634"/>
                <a:gd name="connsiteY1" fmla="*/ 211932 h 1252538"/>
                <a:gd name="connsiteX2" fmla="*/ 34 w 990634"/>
                <a:gd name="connsiteY2" fmla="*/ 1081088 h 1252538"/>
                <a:gd name="connsiteX3" fmla="*/ 433421 w 990634"/>
                <a:gd name="connsiteY3" fmla="*/ 1083469 h 1252538"/>
                <a:gd name="connsiteX4" fmla="*/ 431040 w 990634"/>
                <a:gd name="connsiteY4" fmla="*/ 788194 h 1252538"/>
                <a:gd name="connsiteX5" fmla="*/ 700122 w 990634"/>
                <a:gd name="connsiteY5" fmla="*/ 785813 h 1252538"/>
                <a:gd name="connsiteX6" fmla="*/ 709646 w 990634"/>
                <a:gd name="connsiteY6" fmla="*/ 1252537 h 1252538"/>
                <a:gd name="connsiteX7" fmla="*/ 990634 w 990634"/>
                <a:gd name="connsiteY7" fmla="*/ 1252538 h 1252538"/>
                <a:gd name="connsiteX8" fmla="*/ 985872 w 990634"/>
                <a:gd name="connsiteY8" fmla="*/ 0 h 1252538"/>
                <a:gd name="connsiteX9" fmla="*/ 700122 w 990634"/>
                <a:gd name="connsiteY9" fmla="*/ 1 h 1252538"/>
                <a:gd name="connsiteX10" fmla="*/ 709646 w 990634"/>
                <a:gd name="connsiteY10" fmla="*/ 557212 h 1252538"/>
                <a:gd name="connsiteX11" fmla="*/ 409610 w 990634"/>
                <a:gd name="connsiteY11" fmla="*/ 557214 h 1252538"/>
                <a:gd name="connsiteX12" fmla="*/ 409610 w 990634"/>
                <a:gd name="connsiteY12" fmla="*/ 209549 h 1252538"/>
                <a:gd name="connsiteX0" fmla="*/ 397670 w 978694"/>
                <a:gd name="connsiteY0" fmla="*/ 209549 h 1252538"/>
                <a:gd name="connsiteX1" fmla="*/ 0 w 978694"/>
                <a:gd name="connsiteY1" fmla="*/ 211932 h 1252538"/>
                <a:gd name="connsiteX2" fmla="*/ 4763 w 978694"/>
                <a:gd name="connsiteY2" fmla="*/ 1042988 h 1252538"/>
                <a:gd name="connsiteX3" fmla="*/ 421481 w 978694"/>
                <a:gd name="connsiteY3" fmla="*/ 1083469 h 1252538"/>
                <a:gd name="connsiteX4" fmla="*/ 419100 w 978694"/>
                <a:gd name="connsiteY4" fmla="*/ 788194 h 1252538"/>
                <a:gd name="connsiteX5" fmla="*/ 688182 w 978694"/>
                <a:gd name="connsiteY5" fmla="*/ 785813 h 1252538"/>
                <a:gd name="connsiteX6" fmla="*/ 697706 w 978694"/>
                <a:gd name="connsiteY6" fmla="*/ 1252537 h 1252538"/>
                <a:gd name="connsiteX7" fmla="*/ 978694 w 978694"/>
                <a:gd name="connsiteY7" fmla="*/ 1252538 h 1252538"/>
                <a:gd name="connsiteX8" fmla="*/ 973932 w 978694"/>
                <a:gd name="connsiteY8" fmla="*/ 0 h 1252538"/>
                <a:gd name="connsiteX9" fmla="*/ 688182 w 978694"/>
                <a:gd name="connsiteY9" fmla="*/ 1 h 1252538"/>
                <a:gd name="connsiteX10" fmla="*/ 697706 w 978694"/>
                <a:gd name="connsiteY10" fmla="*/ 557212 h 1252538"/>
                <a:gd name="connsiteX11" fmla="*/ 397670 w 978694"/>
                <a:gd name="connsiteY11" fmla="*/ 557214 h 1252538"/>
                <a:gd name="connsiteX12" fmla="*/ 397670 w 978694"/>
                <a:gd name="connsiteY12" fmla="*/ 209549 h 1252538"/>
                <a:gd name="connsiteX0" fmla="*/ 397670 w 978694"/>
                <a:gd name="connsiteY0" fmla="*/ 209549 h 1252538"/>
                <a:gd name="connsiteX1" fmla="*/ 0 w 978694"/>
                <a:gd name="connsiteY1" fmla="*/ 211932 h 1252538"/>
                <a:gd name="connsiteX2" fmla="*/ 4763 w 978694"/>
                <a:gd name="connsiteY2" fmla="*/ 1042988 h 1252538"/>
                <a:gd name="connsiteX3" fmla="*/ 411956 w 978694"/>
                <a:gd name="connsiteY3" fmla="*/ 1040607 h 1252538"/>
                <a:gd name="connsiteX4" fmla="*/ 419100 w 978694"/>
                <a:gd name="connsiteY4" fmla="*/ 788194 h 1252538"/>
                <a:gd name="connsiteX5" fmla="*/ 688182 w 978694"/>
                <a:gd name="connsiteY5" fmla="*/ 785813 h 1252538"/>
                <a:gd name="connsiteX6" fmla="*/ 697706 w 978694"/>
                <a:gd name="connsiteY6" fmla="*/ 1252537 h 1252538"/>
                <a:gd name="connsiteX7" fmla="*/ 978694 w 978694"/>
                <a:gd name="connsiteY7" fmla="*/ 1252538 h 1252538"/>
                <a:gd name="connsiteX8" fmla="*/ 973932 w 978694"/>
                <a:gd name="connsiteY8" fmla="*/ 0 h 1252538"/>
                <a:gd name="connsiteX9" fmla="*/ 688182 w 978694"/>
                <a:gd name="connsiteY9" fmla="*/ 1 h 1252538"/>
                <a:gd name="connsiteX10" fmla="*/ 697706 w 978694"/>
                <a:gd name="connsiteY10" fmla="*/ 557212 h 1252538"/>
                <a:gd name="connsiteX11" fmla="*/ 397670 w 978694"/>
                <a:gd name="connsiteY11" fmla="*/ 557214 h 1252538"/>
                <a:gd name="connsiteX12" fmla="*/ 397670 w 978694"/>
                <a:gd name="connsiteY12" fmla="*/ 209549 h 1252538"/>
                <a:gd name="connsiteX0" fmla="*/ 397670 w 978694"/>
                <a:gd name="connsiteY0" fmla="*/ 209549 h 1252538"/>
                <a:gd name="connsiteX1" fmla="*/ 0 w 978694"/>
                <a:gd name="connsiteY1" fmla="*/ 211932 h 1252538"/>
                <a:gd name="connsiteX2" fmla="*/ 4763 w 978694"/>
                <a:gd name="connsiteY2" fmla="*/ 1042988 h 1252538"/>
                <a:gd name="connsiteX3" fmla="*/ 411956 w 978694"/>
                <a:gd name="connsiteY3" fmla="*/ 1040607 h 1252538"/>
                <a:gd name="connsiteX4" fmla="*/ 400050 w 978694"/>
                <a:gd name="connsiteY4" fmla="*/ 783432 h 1252538"/>
                <a:gd name="connsiteX5" fmla="*/ 688182 w 978694"/>
                <a:gd name="connsiteY5" fmla="*/ 785813 h 1252538"/>
                <a:gd name="connsiteX6" fmla="*/ 697706 w 978694"/>
                <a:gd name="connsiteY6" fmla="*/ 1252537 h 1252538"/>
                <a:gd name="connsiteX7" fmla="*/ 978694 w 978694"/>
                <a:gd name="connsiteY7" fmla="*/ 1252538 h 1252538"/>
                <a:gd name="connsiteX8" fmla="*/ 973932 w 978694"/>
                <a:gd name="connsiteY8" fmla="*/ 0 h 1252538"/>
                <a:gd name="connsiteX9" fmla="*/ 688182 w 978694"/>
                <a:gd name="connsiteY9" fmla="*/ 1 h 1252538"/>
                <a:gd name="connsiteX10" fmla="*/ 697706 w 978694"/>
                <a:gd name="connsiteY10" fmla="*/ 557212 h 1252538"/>
                <a:gd name="connsiteX11" fmla="*/ 397670 w 978694"/>
                <a:gd name="connsiteY11" fmla="*/ 557214 h 1252538"/>
                <a:gd name="connsiteX12" fmla="*/ 397670 w 978694"/>
                <a:gd name="connsiteY12" fmla="*/ 209549 h 1252538"/>
                <a:gd name="connsiteX0" fmla="*/ 397670 w 978694"/>
                <a:gd name="connsiteY0" fmla="*/ 209549 h 1252538"/>
                <a:gd name="connsiteX1" fmla="*/ 0 w 978694"/>
                <a:gd name="connsiteY1" fmla="*/ 211932 h 1252538"/>
                <a:gd name="connsiteX2" fmla="*/ 4763 w 978694"/>
                <a:gd name="connsiteY2" fmla="*/ 1042988 h 1252538"/>
                <a:gd name="connsiteX3" fmla="*/ 411956 w 978694"/>
                <a:gd name="connsiteY3" fmla="*/ 1040607 h 1252538"/>
                <a:gd name="connsiteX4" fmla="*/ 400050 w 978694"/>
                <a:gd name="connsiteY4" fmla="*/ 783432 h 1252538"/>
                <a:gd name="connsiteX5" fmla="*/ 688182 w 978694"/>
                <a:gd name="connsiteY5" fmla="*/ 776288 h 1252538"/>
                <a:gd name="connsiteX6" fmla="*/ 697706 w 978694"/>
                <a:gd name="connsiteY6" fmla="*/ 1252537 h 1252538"/>
                <a:gd name="connsiteX7" fmla="*/ 978694 w 978694"/>
                <a:gd name="connsiteY7" fmla="*/ 1252538 h 1252538"/>
                <a:gd name="connsiteX8" fmla="*/ 973932 w 978694"/>
                <a:gd name="connsiteY8" fmla="*/ 0 h 1252538"/>
                <a:gd name="connsiteX9" fmla="*/ 688182 w 978694"/>
                <a:gd name="connsiteY9" fmla="*/ 1 h 1252538"/>
                <a:gd name="connsiteX10" fmla="*/ 697706 w 978694"/>
                <a:gd name="connsiteY10" fmla="*/ 557212 h 1252538"/>
                <a:gd name="connsiteX11" fmla="*/ 397670 w 978694"/>
                <a:gd name="connsiteY11" fmla="*/ 557214 h 1252538"/>
                <a:gd name="connsiteX12" fmla="*/ 397670 w 978694"/>
                <a:gd name="connsiteY12" fmla="*/ 209549 h 1252538"/>
                <a:gd name="connsiteX0" fmla="*/ 397670 w 978694"/>
                <a:gd name="connsiteY0" fmla="*/ 209549 h 1252538"/>
                <a:gd name="connsiteX1" fmla="*/ 0 w 978694"/>
                <a:gd name="connsiteY1" fmla="*/ 211932 h 1252538"/>
                <a:gd name="connsiteX2" fmla="*/ 4763 w 978694"/>
                <a:gd name="connsiteY2" fmla="*/ 1042988 h 1252538"/>
                <a:gd name="connsiteX3" fmla="*/ 411956 w 978694"/>
                <a:gd name="connsiteY3" fmla="*/ 1040607 h 1252538"/>
                <a:gd name="connsiteX4" fmla="*/ 404813 w 978694"/>
                <a:gd name="connsiteY4" fmla="*/ 773907 h 1252538"/>
                <a:gd name="connsiteX5" fmla="*/ 688182 w 978694"/>
                <a:gd name="connsiteY5" fmla="*/ 776288 h 1252538"/>
                <a:gd name="connsiteX6" fmla="*/ 697706 w 978694"/>
                <a:gd name="connsiteY6" fmla="*/ 1252537 h 1252538"/>
                <a:gd name="connsiteX7" fmla="*/ 978694 w 978694"/>
                <a:gd name="connsiteY7" fmla="*/ 1252538 h 1252538"/>
                <a:gd name="connsiteX8" fmla="*/ 973932 w 978694"/>
                <a:gd name="connsiteY8" fmla="*/ 0 h 1252538"/>
                <a:gd name="connsiteX9" fmla="*/ 688182 w 978694"/>
                <a:gd name="connsiteY9" fmla="*/ 1 h 1252538"/>
                <a:gd name="connsiteX10" fmla="*/ 697706 w 978694"/>
                <a:gd name="connsiteY10" fmla="*/ 557212 h 1252538"/>
                <a:gd name="connsiteX11" fmla="*/ 397670 w 978694"/>
                <a:gd name="connsiteY11" fmla="*/ 557214 h 1252538"/>
                <a:gd name="connsiteX12" fmla="*/ 397670 w 978694"/>
                <a:gd name="connsiteY12" fmla="*/ 209549 h 1252538"/>
                <a:gd name="connsiteX0" fmla="*/ 397670 w 978694"/>
                <a:gd name="connsiteY0" fmla="*/ 209549 h 1252538"/>
                <a:gd name="connsiteX1" fmla="*/ 0 w 978694"/>
                <a:gd name="connsiteY1" fmla="*/ 211932 h 1252538"/>
                <a:gd name="connsiteX2" fmla="*/ 4763 w 978694"/>
                <a:gd name="connsiteY2" fmla="*/ 1042988 h 1252538"/>
                <a:gd name="connsiteX3" fmla="*/ 404812 w 978694"/>
                <a:gd name="connsiteY3" fmla="*/ 1040607 h 1252538"/>
                <a:gd name="connsiteX4" fmla="*/ 404813 w 978694"/>
                <a:gd name="connsiteY4" fmla="*/ 773907 h 1252538"/>
                <a:gd name="connsiteX5" fmla="*/ 688182 w 978694"/>
                <a:gd name="connsiteY5" fmla="*/ 776288 h 1252538"/>
                <a:gd name="connsiteX6" fmla="*/ 697706 w 978694"/>
                <a:gd name="connsiteY6" fmla="*/ 1252537 h 1252538"/>
                <a:gd name="connsiteX7" fmla="*/ 978694 w 978694"/>
                <a:gd name="connsiteY7" fmla="*/ 1252538 h 1252538"/>
                <a:gd name="connsiteX8" fmla="*/ 973932 w 978694"/>
                <a:gd name="connsiteY8" fmla="*/ 0 h 1252538"/>
                <a:gd name="connsiteX9" fmla="*/ 688182 w 978694"/>
                <a:gd name="connsiteY9" fmla="*/ 1 h 1252538"/>
                <a:gd name="connsiteX10" fmla="*/ 697706 w 978694"/>
                <a:gd name="connsiteY10" fmla="*/ 557212 h 1252538"/>
                <a:gd name="connsiteX11" fmla="*/ 397670 w 978694"/>
                <a:gd name="connsiteY11" fmla="*/ 557214 h 1252538"/>
                <a:gd name="connsiteX12" fmla="*/ 397670 w 978694"/>
                <a:gd name="connsiteY12" fmla="*/ 209549 h 1252538"/>
                <a:gd name="connsiteX0" fmla="*/ 397670 w 978694"/>
                <a:gd name="connsiteY0" fmla="*/ 209549 h 1252538"/>
                <a:gd name="connsiteX1" fmla="*/ 0 w 978694"/>
                <a:gd name="connsiteY1" fmla="*/ 211932 h 1252538"/>
                <a:gd name="connsiteX2" fmla="*/ 4763 w 978694"/>
                <a:gd name="connsiteY2" fmla="*/ 1042988 h 1252538"/>
                <a:gd name="connsiteX3" fmla="*/ 404812 w 978694"/>
                <a:gd name="connsiteY3" fmla="*/ 1040607 h 1252538"/>
                <a:gd name="connsiteX4" fmla="*/ 404813 w 978694"/>
                <a:gd name="connsiteY4" fmla="*/ 773907 h 1252538"/>
                <a:gd name="connsiteX5" fmla="*/ 697707 w 978694"/>
                <a:gd name="connsiteY5" fmla="*/ 776288 h 1252538"/>
                <a:gd name="connsiteX6" fmla="*/ 697706 w 978694"/>
                <a:gd name="connsiteY6" fmla="*/ 1252537 h 1252538"/>
                <a:gd name="connsiteX7" fmla="*/ 978694 w 978694"/>
                <a:gd name="connsiteY7" fmla="*/ 1252538 h 1252538"/>
                <a:gd name="connsiteX8" fmla="*/ 973932 w 978694"/>
                <a:gd name="connsiteY8" fmla="*/ 0 h 1252538"/>
                <a:gd name="connsiteX9" fmla="*/ 688182 w 978694"/>
                <a:gd name="connsiteY9" fmla="*/ 1 h 1252538"/>
                <a:gd name="connsiteX10" fmla="*/ 697706 w 978694"/>
                <a:gd name="connsiteY10" fmla="*/ 557212 h 1252538"/>
                <a:gd name="connsiteX11" fmla="*/ 397670 w 978694"/>
                <a:gd name="connsiteY11" fmla="*/ 557214 h 1252538"/>
                <a:gd name="connsiteX12" fmla="*/ 397670 w 978694"/>
                <a:gd name="connsiteY12" fmla="*/ 209549 h 1252538"/>
                <a:gd name="connsiteX0" fmla="*/ 397670 w 978694"/>
                <a:gd name="connsiteY0" fmla="*/ 209549 h 1252538"/>
                <a:gd name="connsiteX1" fmla="*/ 0 w 978694"/>
                <a:gd name="connsiteY1" fmla="*/ 211932 h 1252538"/>
                <a:gd name="connsiteX2" fmla="*/ 4763 w 978694"/>
                <a:gd name="connsiteY2" fmla="*/ 1042988 h 1252538"/>
                <a:gd name="connsiteX3" fmla="*/ 404812 w 978694"/>
                <a:gd name="connsiteY3" fmla="*/ 1040607 h 1252538"/>
                <a:gd name="connsiteX4" fmla="*/ 404813 w 978694"/>
                <a:gd name="connsiteY4" fmla="*/ 773907 h 1252538"/>
                <a:gd name="connsiteX5" fmla="*/ 697707 w 978694"/>
                <a:gd name="connsiteY5" fmla="*/ 776288 h 1252538"/>
                <a:gd name="connsiteX6" fmla="*/ 714374 w 978694"/>
                <a:gd name="connsiteY6" fmla="*/ 1252537 h 1252538"/>
                <a:gd name="connsiteX7" fmla="*/ 978694 w 978694"/>
                <a:gd name="connsiteY7" fmla="*/ 1252538 h 1252538"/>
                <a:gd name="connsiteX8" fmla="*/ 973932 w 978694"/>
                <a:gd name="connsiteY8" fmla="*/ 0 h 1252538"/>
                <a:gd name="connsiteX9" fmla="*/ 688182 w 978694"/>
                <a:gd name="connsiteY9" fmla="*/ 1 h 1252538"/>
                <a:gd name="connsiteX10" fmla="*/ 697706 w 978694"/>
                <a:gd name="connsiteY10" fmla="*/ 557212 h 1252538"/>
                <a:gd name="connsiteX11" fmla="*/ 397670 w 978694"/>
                <a:gd name="connsiteY11" fmla="*/ 557214 h 1252538"/>
                <a:gd name="connsiteX12" fmla="*/ 397670 w 978694"/>
                <a:gd name="connsiteY12" fmla="*/ 209549 h 1252538"/>
                <a:gd name="connsiteX0" fmla="*/ 397670 w 978694"/>
                <a:gd name="connsiteY0" fmla="*/ 214311 h 1257300"/>
                <a:gd name="connsiteX1" fmla="*/ 0 w 978694"/>
                <a:gd name="connsiteY1" fmla="*/ 216694 h 1257300"/>
                <a:gd name="connsiteX2" fmla="*/ 4763 w 978694"/>
                <a:gd name="connsiteY2" fmla="*/ 1047750 h 1257300"/>
                <a:gd name="connsiteX3" fmla="*/ 404812 w 978694"/>
                <a:gd name="connsiteY3" fmla="*/ 1045369 h 1257300"/>
                <a:gd name="connsiteX4" fmla="*/ 404813 w 978694"/>
                <a:gd name="connsiteY4" fmla="*/ 778669 h 1257300"/>
                <a:gd name="connsiteX5" fmla="*/ 697707 w 978694"/>
                <a:gd name="connsiteY5" fmla="*/ 781050 h 1257300"/>
                <a:gd name="connsiteX6" fmla="*/ 714374 w 978694"/>
                <a:gd name="connsiteY6" fmla="*/ 1257299 h 1257300"/>
                <a:gd name="connsiteX7" fmla="*/ 978694 w 978694"/>
                <a:gd name="connsiteY7" fmla="*/ 1257300 h 1257300"/>
                <a:gd name="connsiteX8" fmla="*/ 973932 w 978694"/>
                <a:gd name="connsiteY8" fmla="*/ 4762 h 1257300"/>
                <a:gd name="connsiteX9" fmla="*/ 704850 w 978694"/>
                <a:gd name="connsiteY9" fmla="*/ 0 h 1257300"/>
                <a:gd name="connsiteX10" fmla="*/ 697706 w 978694"/>
                <a:gd name="connsiteY10" fmla="*/ 561974 h 1257300"/>
                <a:gd name="connsiteX11" fmla="*/ 397670 w 978694"/>
                <a:gd name="connsiteY11" fmla="*/ 561976 h 1257300"/>
                <a:gd name="connsiteX12" fmla="*/ 397670 w 978694"/>
                <a:gd name="connsiteY12" fmla="*/ 214311 h 1257300"/>
                <a:gd name="connsiteX0" fmla="*/ 397670 w 978694"/>
                <a:gd name="connsiteY0" fmla="*/ 214311 h 1257300"/>
                <a:gd name="connsiteX1" fmla="*/ 0 w 978694"/>
                <a:gd name="connsiteY1" fmla="*/ 216694 h 1257300"/>
                <a:gd name="connsiteX2" fmla="*/ 4763 w 978694"/>
                <a:gd name="connsiteY2" fmla="*/ 1047750 h 1257300"/>
                <a:gd name="connsiteX3" fmla="*/ 404812 w 978694"/>
                <a:gd name="connsiteY3" fmla="*/ 1045369 h 1257300"/>
                <a:gd name="connsiteX4" fmla="*/ 404813 w 978694"/>
                <a:gd name="connsiteY4" fmla="*/ 778669 h 1257300"/>
                <a:gd name="connsiteX5" fmla="*/ 697707 w 978694"/>
                <a:gd name="connsiteY5" fmla="*/ 781050 h 1257300"/>
                <a:gd name="connsiteX6" fmla="*/ 714374 w 978694"/>
                <a:gd name="connsiteY6" fmla="*/ 1257299 h 1257300"/>
                <a:gd name="connsiteX7" fmla="*/ 978694 w 978694"/>
                <a:gd name="connsiteY7" fmla="*/ 1257300 h 1257300"/>
                <a:gd name="connsiteX8" fmla="*/ 973932 w 978694"/>
                <a:gd name="connsiteY8" fmla="*/ 4762 h 1257300"/>
                <a:gd name="connsiteX9" fmla="*/ 704850 w 978694"/>
                <a:gd name="connsiteY9" fmla="*/ 0 h 1257300"/>
                <a:gd name="connsiteX10" fmla="*/ 704849 w 978694"/>
                <a:gd name="connsiteY10" fmla="*/ 561974 h 1257300"/>
                <a:gd name="connsiteX11" fmla="*/ 397670 w 978694"/>
                <a:gd name="connsiteY11" fmla="*/ 561976 h 1257300"/>
                <a:gd name="connsiteX12" fmla="*/ 397670 w 978694"/>
                <a:gd name="connsiteY12" fmla="*/ 214311 h 1257300"/>
                <a:gd name="connsiteX0" fmla="*/ 397670 w 978694"/>
                <a:gd name="connsiteY0" fmla="*/ 214311 h 1257300"/>
                <a:gd name="connsiteX1" fmla="*/ 0 w 978694"/>
                <a:gd name="connsiteY1" fmla="*/ 216694 h 1257300"/>
                <a:gd name="connsiteX2" fmla="*/ 4763 w 978694"/>
                <a:gd name="connsiteY2" fmla="*/ 1047750 h 1257300"/>
                <a:gd name="connsiteX3" fmla="*/ 404812 w 978694"/>
                <a:gd name="connsiteY3" fmla="*/ 1045369 h 1257300"/>
                <a:gd name="connsiteX4" fmla="*/ 404813 w 978694"/>
                <a:gd name="connsiteY4" fmla="*/ 778669 h 1257300"/>
                <a:gd name="connsiteX5" fmla="*/ 707232 w 978694"/>
                <a:gd name="connsiteY5" fmla="*/ 781050 h 1257300"/>
                <a:gd name="connsiteX6" fmla="*/ 714374 w 978694"/>
                <a:gd name="connsiteY6" fmla="*/ 1257299 h 1257300"/>
                <a:gd name="connsiteX7" fmla="*/ 978694 w 978694"/>
                <a:gd name="connsiteY7" fmla="*/ 1257300 h 1257300"/>
                <a:gd name="connsiteX8" fmla="*/ 973932 w 978694"/>
                <a:gd name="connsiteY8" fmla="*/ 4762 h 1257300"/>
                <a:gd name="connsiteX9" fmla="*/ 704850 w 978694"/>
                <a:gd name="connsiteY9" fmla="*/ 0 h 1257300"/>
                <a:gd name="connsiteX10" fmla="*/ 704849 w 978694"/>
                <a:gd name="connsiteY10" fmla="*/ 561974 h 1257300"/>
                <a:gd name="connsiteX11" fmla="*/ 397670 w 978694"/>
                <a:gd name="connsiteY11" fmla="*/ 561976 h 1257300"/>
                <a:gd name="connsiteX12" fmla="*/ 397670 w 978694"/>
                <a:gd name="connsiteY12" fmla="*/ 214311 h 1257300"/>
                <a:gd name="connsiteX0" fmla="*/ 397670 w 978694"/>
                <a:gd name="connsiteY0" fmla="*/ 209549 h 1252538"/>
                <a:gd name="connsiteX1" fmla="*/ 0 w 978694"/>
                <a:gd name="connsiteY1" fmla="*/ 211932 h 1252538"/>
                <a:gd name="connsiteX2" fmla="*/ 4763 w 978694"/>
                <a:gd name="connsiteY2" fmla="*/ 1042988 h 1252538"/>
                <a:gd name="connsiteX3" fmla="*/ 404812 w 978694"/>
                <a:gd name="connsiteY3" fmla="*/ 1040607 h 1252538"/>
                <a:gd name="connsiteX4" fmla="*/ 404813 w 978694"/>
                <a:gd name="connsiteY4" fmla="*/ 773907 h 1252538"/>
                <a:gd name="connsiteX5" fmla="*/ 707232 w 978694"/>
                <a:gd name="connsiteY5" fmla="*/ 776288 h 1252538"/>
                <a:gd name="connsiteX6" fmla="*/ 714374 w 978694"/>
                <a:gd name="connsiteY6" fmla="*/ 1252537 h 1252538"/>
                <a:gd name="connsiteX7" fmla="*/ 978694 w 978694"/>
                <a:gd name="connsiteY7" fmla="*/ 1252538 h 1252538"/>
                <a:gd name="connsiteX8" fmla="*/ 973932 w 978694"/>
                <a:gd name="connsiteY8" fmla="*/ 0 h 1252538"/>
                <a:gd name="connsiteX9" fmla="*/ 704850 w 978694"/>
                <a:gd name="connsiteY9" fmla="*/ 178594 h 1252538"/>
                <a:gd name="connsiteX10" fmla="*/ 704849 w 978694"/>
                <a:gd name="connsiteY10" fmla="*/ 557212 h 1252538"/>
                <a:gd name="connsiteX11" fmla="*/ 397670 w 978694"/>
                <a:gd name="connsiteY11" fmla="*/ 557214 h 1252538"/>
                <a:gd name="connsiteX12" fmla="*/ 397670 w 978694"/>
                <a:gd name="connsiteY12" fmla="*/ 209549 h 1252538"/>
                <a:gd name="connsiteX0" fmla="*/ 397670 w 978694"/>
                <a:gd name="connsiteY0" fmla="*/ 47624 h 1090613"/>
                <a:gd name="connsiteX1" fmla="*/ 0 w 978694"/>
                <a:gd name="connsiteY1" fmla="*/ 50007 h 1090613"/>
                <a:gd name="connsiteX2" fmla="*/ 4763 w 978694"/>
                <a:gd name="connsiteY2" fmla="*/ 881063 h 1090613"/>
                <a:gd name="connsiteX3" fmla="*/ 404812 w 978694"/>
                <a:gd name="connsiteY3" fmla="*/ 878682 h 1090613"/>
                <a:gd name="connsiteX4" fmla="*/ 404813 w 978694"/>
                <a:gd name="connsiteY4" fmla="*/ 611982 h 1090613"/>
                <a:gd name="connsiteX5" fmla="*/ 707232 w 978694"/>
                <a:gd name="connsiteY5" fmla="*/ 614363 h 1090613"/>
                <a:gd name="connsiteX6" fmla="*/ 714374 w 978694"/>
                <a:gd name="connsiteY6" fmla="*/ 1090612 h 1090613"/>
                <a:gd name="connsiteX7" fmla="*/ 978694 w 978694"/>
                <a:gd name="connsiteY7" fmla="*/ 1090613 h 1090613"/>
                <a:gd name="connsiteX8" fmla="*/ 969169 w 978694"/>
                <a:gd name="connsiteY8" fmla="*/ 0 h 1090613"/>
                <a:gd name="connsiteX9" fmla="*/ 704850 w 978694"/>
                <a:gd name="connsiteY9" fmla="*/ 16669 h 1090613"/>
                <a:gd name="connsiteX10" fmla="*/ 704849 w 978694"/>
                <a:gd name="connsiteY10" fmla="*/ 395287 h 1090613"/>
                <a:gd name="connsiteX11" fmla="*/ 397670 w 978694"/>
                <a:gd name="connsiteY11" fmla="*/ 395289 h 1090613"/>
                <a:gd name="connsiteX12" fmla="*/ 397670 w 978694"/>
                <a:gd name="connsiteY12" fmla="*/ 47624 h 1090613"/>
                <a:gd name="connsiteX0" fmla="*/ 397670 w 978694"/>
                <a:gd name="connsiteY0" fmla="*/ 38099 h 1081088"/>
                <a:gd name="connsiteX1" fmla="*/ 0 w 978694"/>
                <a:gd name="connsiteY1" fmla="*/ 40482 h 1081088"/>
                <a:gd name="connsiteX2" fmla="*/ 4763 w 978694"/>
                <a:gd name="connsiteY2" fmla="*/ 871538 h 1081088"/>
                <a:gd name="connsiteX3" fmla="*/ 404812 w 978694"/>
                <a:gd name="connsiteY3" fmla="*/ 869157 h 1081088"/>
                <a:gd name="connsiteX4" fmla="*/ 404813 w 978694"/>
                <a:gd name="connsiteY4" fmla="*/ 602457 h 1081088"/>
                <a:gd name="connsiteX5" fmla="*/ 707232 w 978694"/>
                <a:gd name="connsiteY5" fmla="*/ 604838 h 1081088"/>
                <a:gd name="connsiteX6" fmla="*/ 714374 w 978694"/>
                <a:gd name="connsiteY6" fmla="*/ 1081087 h 1081088"/>
                <a:gd name="connsiteX7" fmla="*/ 978694 w 978694"/>
                <a:gd name="connsiteY7" fmla="*/ 1081088 h 1081088"/>
                <a:gd name="connsiteX8" fmla="*/ 969169 w 978694"/>
                <a:gd name="connsiteY8" fmla="*/ 0 h 1081088"/>
                <a:gd name="connsiteX9" fmla="*/ 704850 w 978694"/>
                <a:gd name="connsiteY9" fmla="*/ 7144 h 1081088"/>
                <a:gd name="connsiteX10" fmla="*/ 704849 w 978694"/>
                <a:gd name="connsiteY10" fmla="*/ 385762 h 1081088"/>
                <a:gd name="connsiteX11" fmla="*/ 397670 w 978694"/>
                <a:gd name="connsiteY11" fmla="*/ 385764 h 1081088"/>
                <a:gd name="connsiteX12" fmla="*/ 397670 w 978694"/>
                <a:gd name="connsiteY12" fmla="*/ 38099 h 1081088"/>
                <a:gd name="connsiteX0" fmla="*/ 397670 w 978694"/>
                <a:gd name="connsiteY0" fmla="*/ 38099 h 1081088"/>
                <a:gd name="connsiteX1" fmla="*/ 0 w 978694"/>
                <a:gd name="connsiteY1" fmla="*/ 40482 h 1081088"/>
                <a:gd name="connsiteX2" fmla="*/ 4763 w 978694"/>
                <a:gd name="connsiteY2" fmla="*/ 871538 h 1081088"/>
                <a:gd name="connsiteX3" fmla="*/ 404812 w 978694"/>
                <a:gd name="connsiteY3" fmla="*/ 869157 h 1081088"/>
                <a:gd name="connsiteX4" fmla="*/ 404813 w 978694"/>
                <a:gd name="connsiteY4" fmla="*/ 602457 h 1081088"/>
                <a:gd name="connsiteX5" fmla="*/ 707232 w 978694"/>
                <a:gd name="connsiteY5" fmla="*/ 604838 h 1081088"/>
                <a:gd name="connsiteX6" fmla="*/ 707231 w 978694"/>
                <a:gd name="connsiteY6" fmla="*/ 866774 h 1081088"/>
                <a:gd name="connsiteX7" fmla="*/ 978694 w 978694"/>
                <a:gd name="connsiteY7" fmla="*/ 1081088 h 1081088"/>
                <a:gd name="connsiteX8" fmla="*/ 969169 w 978694"/>
                <a:gd name="connsiteY8" fmla="*/ 0 h 1081088"/>
                <a:gd name="connsiteX9" fmla="*/ 704850 w 978694"/>
                <a:gd name="connsiteY9" fmla="*/ 7144 h 1081088"/>
                <a:gd name="connsiteX10" fmla="*/ 704849 w 978694"/>
                <a:gd name="connsiteY10" fmla="*/ 385762 h 1081088"/>
                <a:gd name="connsiteX11" fmla="*/ 397670 w 978694"/>
                <a:gd name="connsiteY11" fmla="*/ 385764 h 1081088"/>
                <a:gd name="connsiteX12" fmla="*/ 397670 w 978694"/>
                <a:gd name="connsiteY12" fmla="*/ 38099 h 1081088"/>
                <a:gd name="connsiteX0" fmla="*/ 397670 w 973931"/>
                <a:gd name="connsiteY0" fmla="*/ 38099 h 871538"/>
                <a:gd name="connsiteX1" fmla="*/ 0 w 973931"/>
                <a:gd name="connsiteY1" fmla="*/ 40482 h 871538"/>
                <a:gd name="connsiteX2" fmla="*/ 4763 w 973931"/>
                <a:gd name="connsiteY2" fmla="*/ 871538 h 871538"/>
                <a:gd name="connsiteX3" fmla="*/ 404812 w 973931"/>
                <a:gd name="connsiteY3" fmla="*/ 869157 h 871538"/>
                <a:gd name="connsiteX4" fmla="*/ 404813 w 973931"/>
                <a:gd name="connsiteY4" fmla="*/ 602457 h 871538"/>
                <a:gd name="connsiteX5" fmla="*/ 707232 w 973931"/>
                <a:gd name="connsiteY5" fmla="*/ 604838 h 871538"/>
                <a:gd name="connsiteX6" fmla="*/ 707231 w 973931"/>
                <a:gd name="connsiteY6" fmla="*/ 866774 h 871538"/>
                <a:gd name="connsiteX7" fmla="*/ 973931 w 973931"/>
                <a:gd name="connsiteY7" fmla="*/ 871538 h 871538"/>
                <a:gd name="connsiteX8" fmla="*/ 969169 w 973931"/>
                <a:gd name="connsiteY8" fmla="*/ 0 h 871538"/>
                <a:gd name="connsiteX9" fmla="*/ 704850 w 973931"/>
                <a:gd name="connsiteY9" fmla="*/ 7144 h 871538"/>
                <a:gd name="connsiteX10" fmla="*/ 704849 w 973931"/>
                <a:gd name="connsiteY10" fmla="*/ 385762 h 871538"/>
                <a:gd name="connsiteX11" fmla="*/ 397670 w 973931"/>
                <a:gd name="connsiteY11" fmla="*/ 385764 h 871538"/>
                <a:gd name="connsiteX12" fmla="*/ 397670 w 973931"/>
                <a:gd name="connsiteY12" fmla="*/ 38099 h 871538"/>
                <a:gd name="connsiteX0" fmla="*/ 397670 w 973931"/>
                <a:gd name="connsiteY0" fmla="*/ 38099 h 873918"/>
                <a:gd name="connsiteX1" fmla="*/ 0 w 973931"/>
                <a:gd name="connsiteY1" fmla="*/ 40482 h 873918"/>
                <a:gd name="connsiteX2" fmla="*/ 4763 w 973931"/>
                <a:gd name="connsiteY2" fmla="*/ 871538 h 873918"/>
                <a:gd name="connsiteX3" fmla="*/ 404812 w 973931"/>
                <a:gd name="connsiteY3" fmla="*/ 869157 h 873918"/>
                <a:gd name="connsiteX4" fmla="*/ 404813 w 973931"/>
                <a:gd name="connsiteY4" fmla="*/ 602457 h 873918"/>
                <a:gd name="connsiteX5" fmla="*/ 707232 w 973931"/>
                <a:gd name="connsiteY5" fmla="*/ 604838 h 873918"/>
                <a:gd name="connsiteX6" fmla="*/ 707231 w 973931"/>
                <a:gd name="connsiteY6" fmla="*/ 873918 h 873918"/>
                <a:gd name="connsiteX7" fmla="*/ 973931 w 973931"/>
                <a:gd name="connsiteY7" fmla="*/ 871538 h 873918"/>
                <a:gd name="connsiteX8" fmla="*/ 969169 w 973931"/>
                <a:gd name="connsiteY8" fmla="*/ 0 h 873918"/>
                <a:gd name="connsiteX9" fmla="*/ 704850 w 973931"/>
                <a:gd name="connsiteY9" fmla="*/ 7144 h 873918"/>
                <a:gd name="connsiteX10" fmla="*/ 704849 w 973931"/>
                <a:gd name="connsiteY10" fmla="*/ 385762 h 873918"/>
                <a:gd name="connsiteX11" fmla="*/ 397670 w 973931"/>
                <a:gd name="connsiteY11" fmla="*/ 385764 h 873918"/>
                <a:gd name="connsiteX12" fmla="*/ 397670 w 973931"/>
                <a:gd name="connsiteY12" fmla="*/ 38099 h 873918"/>
                <a:gd name="connsiteX0" fmla="*/ 397670 w 973931"/>
                <a:gd name="connsiteY0" fmla="*/ 33336 h 869155"/>
                <a:gd name="connsiteX1" fmla="*/ 0 w 973931"/>
                <a:gd name="connsiteY1" fmla="*/ 35719 h 869155"/>
                <a:gd name="connsiteX2" fmla="*/ 4763 w 973931"/>
                <a:gd name="connsiteY2" fmla="*/ 866775 h 869155"/>
                <a:gd name="connsiteX3" fmla="*/ 404812 w 973931"/>
                <a:gd name="connsiteY3" fmla="*/ 864394 h 869155"/>
                <a:gd name="connsiteX4" fmla="*/ 404813 w 973931"/>
                <a:gd name="connsiteY4" fmla="*/ 597694 h 869155"/>
                <a:gd name="connsiteX5" fmla="*/ 707232 w 973931"/>
                <a:gd name="connsiteY5" fmla="*/ 600075 h 869155"/>
                <a:gd name="connsiteX6" fmla="*/ 707231 w 973931"/>
                <a:gd name="connsiteY6" fmla="*/ 869155 h 869155"/>
                <a:gd name="connsiteX7" fmla="*/ 973931 w 973931"/>
                <a:gd name="connsiteY7" fmla="*/ 866775 h 869155"/>
                <a:gd name="connsiteX8" fmla="*/ 969169 w 973931"/>
                <a:gd name="connsiteY8" fmla="*/ 0 h 869155"/>
                <a:gd name="connsiteX9" fmla="*/ 704850 w 973931"/>
                <a:gd name="connsiteY9" fmla="*/ 2381 h 869155"/>
                <a:gd name="connsiteX10" fmla="*/ 704849 w 973931"/>
                <a:gd name="connsiteY10" fmla="*/ 380999 h 869155"/>
                <a:gd name="connsiteX11" fmla="*/ 397670 w 973931"/>
                <a:gd name="connsiteY11" fmla="*/ 381001 h 869155"/>
                <a:gd name="connsiteX12" fmla="*/ 397670 w 973931"/>
                <a:gd name="connsiteY12" fmla="*/ 33336 h 869155"/>
                <a:gd name="connsiteX0" fmla="*/ 397670 w 973931"/>
                <a:gd name="connsiteY0" fmla="*/ 33336 h 881063"/>
                <a:gd name="connsiteX1" fmla="*/ 0 w 973931"/>
                <a:gd name="connsiteY1" fmla="*/ 35719 h 881063"/>
                <a:gd name="connsiteX2" fmla="*/ 4763 w 973931"/>
                <a:gd name="connsiteY2" fmla="*/ 866775 h 881063"/>
                <a:gd name="connsiteX3" fmla="*/ 404812 w 973931"/>
                <a:gd name="connsiteY3" fmla="*/ 881063 h 881063"/>
                <a:gd name="connsiteX4" fmla="*/ 404813 w 973931"/>
                <a:gd name="connsiteY4" fmla="*/ 597694 h 881063"/>
                <a:gd name="connsiteX5" fmla="*/ 707232 w 973931"/>
                <a:gd name="connsiteY5" fmla="*/ 600075 h 881063"/>
                <a:gd name="connsiteX6" fmla="*/ 707231 w 973931"/>
                <a:gd name="connsiteY6" fmla="*/ 869155 h 881063"/>
                <a:gd name="connsiteX7" fmla="*/ 973931 w 973931"/>
                <a:gd name="connsiteY7" fmla="*/ 866775 h 881063"/>
                <a:gd name="connsiteX8" fmla="*/ 969169 w 973931"/>
                <a:gd name="connsiteY8" fmla="*/ 0 h 881063"/>
                <a:gd name="connsiteX9" fmla="*/ 704850 w 973931"/>
                <a:gd name="connsiteY9" fmla="*/ 2381 h 881063"/>
                <a:gd name="connsiteX10" fmla="*/ 704849 w 973931"/>
                <a:gd name="connsiteY10" fmla="*/ 380999 h 881063"/>
                <a:gd name="connsiteX11" fmla="*/ 397670 w 973931"/>
                <a:gd name="connsiteY11" fmla="*/ 381001 h 881063"/>
                <a:gd name="connsiteX12" fmla="*/ 397670 w 973931"/>
                <a:gd name="connsiteY12" fmla="*/ 33336 h 881063"/>
                <a:gd name="connsiteX0" fmla="*/ 397670 w 973931"/>
                <a:gd name="connsiteY0" fmla="*/ 33336 h 883443"/>
                <a:gd name="connsiteX1" fmla="*/ 0 w 973931"/>
                <a:gd name="connsiteY1" fmla="*/ 35719 h 883443"/>
                <a:gd name="connsiteX2" fmla="*/ 4763 w 973931"/>
                <a:gd name="connsiteY2" fmla="*/ 883443 h 883443"/>
                <a:gd name="connsiteX3" fmla="*/ 404812 w 973931"/>
                <a:gd name="connsiteY3" fmla="*/ 881063 h 883443"/>
                <a:gd name="connsiteX4" fmla="*/ 404813 w 973931"/>
                <a:gd name="connsiteY4" fmla="*/ 597694 h 883443"/>
                <a:gd name="connsiteX5" fmla="*/ 707232 w 973931"/>
                <a:gd name="connsiteY5" fmla="*/ 600075 h 883443"/>
                <a:gd name="connsiteX6" fmla="*/ 707231 w 973931"/>
                <a:gd name="connsiteY6" fmla="*/ 869155 h 883443"/>
                <a:gd name="connsiteX7" fmla="*/ 973931 w 973931"/>
                <a:gd name="connsiteY7" fmla="*/ 866775 h 883443"/>
                <a:gd name="connsiteX8" fmla="*/ 969169 w 973931"/>
                <a:gd name="connsiteY8" fmla="*/ 0 h 883443"/>
                <a:gd name="connsiteX9" fmla="*/ 704850 w 973931"/>
                <a:gd name="connsiteY9" fmla="*/ 2381 h 883443"/>
                <a:gd name="connsiteX10" fmla="*/ 704849 w 973931"/>
                <a:gd name="connsiteY10" fmla="*/ 380999 h 883443"/>
                <a:gd name="connsiteX11" fmla="*/ 397670 w 973931"/>
                <a:gd name="connsiteY11" fmla="*/ 381001 h 883443"/>
                <a:gd name="connsiteX12" fmla="*/ 397670 w 973931"/>
                <a:gd name="connsiteY12" fmla="*/ 33336 h 883443"/>
                <a:gd name="connsiteX0" fmla="*/ 392907 w 973931"/>
                <a:gd name="connsiteY0" fmla="*/ 30955 h 883443"/>
                <a:gd name="connsiteX1" fmla="*/ 0 w 973931"/>
                <a:gd name="connsiteY1" fmla="*/ 35719 h 883443"/>
                <a:gd name="connsiteX2" fmla="*/ 4763 w 973931"/>
                <a:gd name="connsiteY2" fmla="*/ 883443 h 883443"/>
                <a:gd name="connsiteX3" fmla="*/ 404812 w 973931"/>
                <a:gd name="connsiteY3" fmla="*/ 881063 h 883443"/>
                <a:gd name="connsiteX4" fmla="*/ 404813 w 973931"/>
                <a:gd name="connsiteY4" fmla="*/ 597694 h 883443"/>
                <a:gd name="connsiteX5" fmla="*/ 707232 w 973931"/>
                <a:gd name="connsiteY5" fmla="*/ 600075 h 883443"/>
                <a:gd name="connsiteX6" fmla="*/ 707231 w 973931"/>
                <a:gd name="connsiteY6" fmla="*/ 869155 h 883443"/>
                <a:gd name="connsiteX7" fmla="*/ 973931 w 973931"/>
                <a:gd name="connsiteY7" fmla="*/ 866775 h 883443"/>
                <a:gd name="connsiteX8" fmla="*/ 969169 w 973931"/>
                <a:gd name="connsiteY8" fmla="*/ 0 h 883443"/>
                <a:gd name="connsiteX9" fmla="*/ 704850 w 973931"/>
                <a:gd name="connsiteY9" fmla="*/ 2381 h 883443"/>
                <a:gd name="connsiteX10" fmla="*/ 704849 w 973931"/>
                <a:gd name="connsiteY10" fmla="*/ 380999 h 883443"/>
                <a:gd name="connsiteX11" fmla="*/ 397670 w 973931"/>
                <a:gd name="connsiteY11" fmla="*/ 381001 h 883443"/>
                <a:gd name="connsiteX12" fmla="*/ 392907 w 973931"/>
                <a:gd name="connsiteY12" fmla="*/ 30955 h 883443"/>
                <a:gd name="connsiteX0" fmla="*/ 392907 w 973931"/>
                <a:gd name="connsiteY0" fmla="*/ 33336 h 883443"/>
                <a:gd name="connsiteX1" fmla="*/ 0 w 973931"/>
                <a:gd name="connsiteY1" fmla="*/ 35719 h 883443"/>
                <a:gd name="connsiteX2" fmla="*/ 4763 w 973931"/>
                <a:gd name="connsiteY2" fmla="*/ 883443 h 883443"/>
                <a:gd name="connsiteX3" fmla="*/ 404812 w 973931"/>
                <a:gd name="connsiteY3" fmla="*/ 881063 h 883443"/>
                <a:gd name="connsiteX4" fmla="*/ 404813 w 973931"/>
                <a:gd name="connsiteY4" fmla="*/ 597694 h 883443"/>
                <a:gd name="connsiteX5" fmla="*/ 707232 w 973931"/>
                <a:gd name="connsiteY5" fmla="*/ 600075 h 883443"/>
                <a:gd name="connsiteX6" fmla="*/ 707231 w 973931"/>
                <a:gd name="connsiteY6" fmla="*/ 869155 h 883443"/>
                <a:gd name="connsiteX7" fmla="*/ 973931 w 973931"/>
                <a:gd name="connsiteY7" fmla="*/ 866775 h 883443"/>
                <a:gd name="connsiteX8" fmla="*/ 969169 w 973931"/>
                <a:gd name="connsiteY8" fmla="*/ 0 h 883443"/>
                <a:gd name="connsiteX9" fmla="*/ 704850 w 973931"/>
                <a:gd name="connsiteY9" fmla="*/ 2381 h 883443"/>
                <a:gd name="connsiteX10" fmla="*/ 704849 w 973931"/>
                <a:gd name="connsiteY10" fmla="*/ 380999 h 883443"/>
                <a:gd name="connsiteX11" fmla="*/ 397670 w 973931"/>
                <a:gd name="connsiteY11" fmla="*/ 381001 h 883443"/>
                <a:gd name="connsiteX12" fmla="*/ 392907 w 973931"/>
                <a:gd name="connsiteY12" fmla="*/ 33336 h 883443"/>
                <a:gd name="connsiteX0" fmla="*/ 395288 w 973931"/>
                <a:gd name="connsiteY0" fmla="*/ 33336 h 883443"/>
                <a:gd name="connsiteX1" fmla="*/ 0 w 973931"/>
                <a:gd name="connsiteY1" fmla="*/ 35719 h 883443"/>
                <a:gd name="connsiteX2" fmla="*/ 4763 w 973931"/>
                <a:gd name="connsiteY2" fmla="*/ 883443 h 883443"/>
                <a:gd name="connsiteX3" fmla="*/ 404812 w 973931"/>
                <a:gd name="connsiteY3" fmla="*/ 881063 h 883443"/>
                <a:gd name="connsiteX4" fmla="*/ 404813 w 973931"/>
                <a:gd name="connsiteY4" fmla="*/ 597694 h 883443"/>
                <a:gd name="connsiteX5" fmla="*/ 707232 w 973931"/>
                <a:gd name="connsiteY5" fmla="*/ 600075 h 883443"/>
                <a:gd name="connsiteX6" fmla="*/ 707231 w 973931"/>
                <a:gd name="connsiteY6" fmla="*/ 869155 h 883443"/>
                <a:gd name="connsiteX7" fmla="*/ 973931 w 973931"/>
                <a:gd name="connsiteY7" fmla="*/ 866775 h 883443"/>
                <a:gd name="connsiteX8" fmla="*/ 969169 w 973931"/>
                <a:gd name="connsiteY8" fmla="*/ 0 h 883443"/>
                <a:gd name="connsiteX9" fmla="*/ 704850 w 973931"/>
                <a:gd name="connsiteY9" fmla="*/ 2381 h 883443"/>
                <a:gd name="connsiteX10" fmla="*/ 704849 w 973931"/>
                <a:gd name="connsiteY10" fmla="*/ 380999 h 883443"/>
                <a:gd name="connsiteX11" fmla="*/ 397670 w 973931"/>
                <a:gd name="connsiteY11" fmla="*/ 381001 h 883443"/>
                <a:gd name="connsiteX12" fmla="*/ 395288 w 973931"/>
                <a:gd name="connsiteY12" fmla="*/ 33336 h 883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73931" h="883443">
                  <a:moveTo>
                    <a:pt x="395288" y="33336"/>
                  </a:moveTo>
                  <a:lnTo>
                    <a:pt x="0" y="35719"/>
                  </a:lnTo>
                  <a:cubicBezTo>
                    <a:pt x="794" y="330994"/>
                    <a:pt x="3969" y="588168"/>
                    <a:pt x="4763" y="883443"/>
                  </a:cubicBezTo>
                  <a:lnTo>
                    <a:pt x="404812" y="881063"/>
                  </a:lnTo>
                  <a:cubicBezTo>
                    <a:pt x="404018" y="782638"/>
                    <a:pt x="405607" y="696119"/>
                    <a:pt x="404813" y="597694"/>
                  </a:cubicBezTo>
                  <a:lnTo>
                    <a:pt x="707232" y="600075"/>
                  </a:lnTo>
                  <a:cubicBezTo>
                    <a:pt x="708026" y="758825"/>
                    <a:pt x="706437" y="710405"/>
                    <a:pt x="707231" y="869155"/>
                  </a:cubicBezTo>
                  <a:lnTo>
                    <a:pt x="973931" y="866775"/>
                  </a:lnTo>
                  <a:cubicBezTo>
                    <a:pt x="972344" y="449262"/>
                    <a:pt x="970756" y="417513"/>
                    <a:pt x="969169" y="0"/>
                  </a:cubicBezTo>
                  <a:lnTo>
                    <a:pt x="704850" y="2381"/>
                  </a:lnTo>
                  <a:cubicBezTo>
                    <a:pt x="705644" y="185737"/>
                    <a:pt x="704055" y="197643"/>
                    <a:pt x="704849" y="380999"/>
                  </a:cubicBezTo>
                  <a:lnTo>
                    <a:pt x="397670" y="381001"/>
                  </a:lnTo>
                  <a:cubicBezTo>
                    <a:pt x="396876" y="263526"/>
                    <a:pt x="396082" y="150811"/>
                    <a:pt x="395288" y="33336"/>
                  </a:cubicBezTo>
                  <a:close/>
                </a:path>
              </a:pathLst>
            </a:custGeom>
            <a:solidFill>
              <a:schemeClr val="bg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gr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98761" y="1686385"/>
            <a:ext cx="2438095" cy="2438095"/>
          </a:xfrm>
          <a:prstGeom prst="ellipse">
            <a:avLst/>
          </a:prstGeom>
        </p:spPr>
      </p:pic>
      <p:sp>
        <p:nvSpPr>
          <p:cNvPr id="4" name="TextBox 3"/>
          <p:cNvSpPr txBox="1"/>
          <p:nvPr/>
        </p:nvSpPr>
        <p:spPr>
          <a:xfrm>
            <a:off x="7576619" y="808687"/>
            <a:ext cx="1393330" cy="523220"/>
          </a:xfrm>
          <a:prstGeom prst="rect">
            <a:avLst/>
          </a:prstGeom>
          <a:noFill/>
          <a:ln>
            <a:solidFill>
              <a:schemeClr val="tx1"/>
            </a:solidFill>
          </a:ln>
        </p:spPr>
        <p:txBody>
          <a:bodyPr wrap="none" rtlCol="0">
            <a:spAutoFit/>
          </a:bodyPr>
          <a:lstStyle/>
          <a:p>
            <a:r>
              <a:rPr lang="en-US" sz="1400" dirty="0"/>
              <a:t>n</a:t>
            </a:r>
            <a:r>
              <a:rPr lang="en-US" sz="1400" dirty="0" smtClean="0"/>
              <a:t>o redundancy</a:t>
            </a:r>
            <a:br>
              <a:rPr lang="en-US" sz="1400" dirty="0" smtClean="0"/>
            </a:br>
            <a:r>
              <a:rPr lang="en-US" sz="1400" dirty="0" smtClean="0"/>
              <a:t>complex</a:t>
            </a:r>
            <a:endParaRPr lang="en-US" sz="1400" dirty="0"/>
          </a:p>
        </p:txBody>
      </p:sp>
      <p:sp>
        <p:nvSpPr>
          <p:cNvPr id="16" name="TextBox 15"/>
          <p:cNvSpPr txBox="1"/>
          <p:nvPr/>
        </p:nvSpPr>
        <p:spPr>
          <a:xfrm>
            <a:off x="7576619" y="4078622"/>
            <a:ext cx="1460656" cy="523220"/>
          </a:xfrm>
          <a:prstGeom prst="rect">
            <a:avLst/>
          </a:prstGeom>
          <a:noFill/>
          <a:ln>
            <a:solidFill>
              <a:schemeClr val="tx1"/>
            </a:solidFill>
          </a:ln>
        </p:spPr>
        <p:txBody>
          <a:bodyPr wrap="none" rtlCol="0">
            <a:spAutoFit/>
          </a:bodyPr>
          <a:lstStyle/>
          <a:p>
            <a:r>
              <a:rPr lang="en-US" sz="1400" dirty="0"/>
              <a:t>h</a:t>
            </a:r>
            <a:r>
              <a:rPr lang="en-US" sz="1400" dirty="0" smtClean="0"/>
              <a:t>as redundancy</a:t>
            </a:r>
            <a:br>
              <a:rPr lang="en-US" sz="1400" dirty="0" smtClean="0"/>
            </a:br>
            <a:r>
              <a:rPr lang="en-US" sz="1400" dirty="0" smtClean="0"/>
              <a:t>simple</a:t>
            </a:r>
            <a:endParaRPr lang="en-US" sz="1400" dirty="0"/>
          </a:p>
        </p:txBody>
      </p:sp>
      <p:cxnSp>
        <p:nvCxnSpPr>
          <p:cNvPr id="6" name="Straight Arrow Connector 5"/>
          <p:cNvCxnSpPr>
            <a:stCxn id="4" idx="1"/>
          </p:cNvCxnSpPr>
          <p:nvPr/>
        </p:nvCxnSpPr>
        <p:spPr bwMode="auto">
          <a:xfrm flipH="1">
            <a:off x="7315200" y="1070297"/>
            <a:ext cx="261419"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9" name="Straight Arrow Connector 18"/>
          <p:cNvCxnSpPr/>
          <p:nvPr/>
        </p:nvCxnSpPr>
        <p:spPr bwMode="auto">
          <a:xfrm flipH="1">
            <a:off x="7315200" y="4340232"/>
            <a:ext cx="261419"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3334437497"/>
      </p:ext>
    </p:extLst>
  </p:cSld>
  <p:clrMapOvr>
    <a:masterClrMapping/>
  </p:clrMapOvr>
  <mc:AlternateContent xmlns:mc="http://schemas.openxmlformats.org/markup-compatibility/2006" xmlns:p14="http://schemas.microsoft.com/office/powerpoint/2010/main">
    <mc:Choice Requires="p14">
      <p:transition spd="slow" p14:dur="2000" advTm="245276"/>
    </mc:Choice>
    <mc:Fallback xmlns="">
      <p:transition spd="slow" advTm="245276"/>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Optimization Considerations</a:t>
            </a:r>
            <a:endParaRPr lang="en-US" dirty="0"/>
          </a:p>
        </p:txBody>
      </p:sp>
      <p:sp>
        <p:nvSpPr>
          <p:cNvPr id="3" name="Content Placeholder 2"/>
          <p:cNvSpPr>
            <a:spLocks noGrp="1"/>
          </p:cNvSpPr>
          <p:nvPr>
            <p:ph idx="1"/>
          </p:nvPr>
        </p:nvSpPr>
        <p:spPr/>
        <p:txBody>
          <a:bodyPr/>
          <a:lstStyle/>
          <a:p>
            <a:r>
              <a:rPr lang="en-US" sz="2400" dirty="0" smtClean="0"/>
              <a:t>Objective function</a:t>
            </a:r>
          </a:p>
          <a:p>
            <a:pPr lvl="1"/>
            <a:r>
              <a:rPr lang="en-US" sz="2000" dirty="0" smtClean="0"/>
              <a:t>Non-convex, non-continuous</a:t>
            </a:r>
          </a:p>
          <a:p>
            <a:pPr lvl="1"/>
            <a:r>
              <a:rPr lang="en-US" sz="2000" dirty="0" smtClean="0"/>
              <a:t>Cheap evaluation</a:t>
            </a:r>
          </a:p>
          <a:p>
            <a:pPr lvl="1"/>
            <a:r>
              <a:rPr lang="en-US" sz="2000" dirty="0" smtClean="0"/>
              <a:t>Search space is usually small</a:t>
            </a:r>
          </a:p>
          <a:p>
            <a:endParaRPr lang="en-US" sz="2400" dirty="0"/>
          </a:p>
          <a:p>
            <a:r>
              <a:rPr lang="en-US" sz="2400" dirty="0"/>
              <a:t>R</a:t>
            </a:r>
            <a:r>
              <a:rPr lang="en-US" sz="2400" dirty="0" smtClean="0"/>
              <a:t>andom sequences</a:t>
            </a:r>
            <a:r>
              <a:rPr lang="bg-BG" sz="2400" dirty="0" smtClean="0"/>
              <a:t> </a:t>
            </a:r>
            <a:r>
              <a:rPr lang="en-US" sz="2400" dirty="0" smtClean="0"/>
              <a:t>of graph transformations</a:t>
            </a:r>
          </a:p>
          <a:p>
            <a:pPr lvl="1"/>
            <a:r>
              <a:rPr lang="en-US" sz="2000" dirty="0" smtClean="0"/>
              <a:t>Finding global minimum not guaranteed</a:t>
            </a:r>
          </a:p>
          <a:p>
            <a:pPr lvl="1"/>
            <a:r>
              <a:rPr lang="en-US" sz="2000" dirty="0" smtClean="0"/>
              <a:t>Very good results in practice</a:t>
            </a:r>
          </a:p>
          <a:p>
            <a:pPr lvl="1"/>
            <a:r>
              <a:rPr lang="en-US" sz="2000" dirty="0" smtClean="0"/>
              <a:t>Also usable for supervised applications</a:t>
            </a:r>
            <a:endParaRPr lang="en-US" sz="2000" dirty="0"/>
          </a:p>
        </p:txBody>
      </p:sp>
      <p:pic>
        <p:nvPicPr>
          <p:cNvPr id="4" name="Picture 2" descr="D:\SkyDrive\Documents\My Papers\ApproximateMicroTiles\HiGraphics\castle_3_towers00004.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6894"/>
          <a:stretch/>
        </p:blipFill>
        <p:spPr bwMode="auto">
          <a:xfrm>
            <a:off x="318052" y="4304083"/>
            <a:ext cx="3086249" cy="254413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D:\SkyDrive\Documents\My Papers\ApproximateMicroTiles\HiGraphics\castle_3_towers_mod_900005.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6894"/>
          <a:stretch/>
        </p:blipFill>
        <p:spPr bwMode="auto">
          <a:xfrm>
            <a:off x="5146833" y="4313868"/>
            <a:ext cx="3086249" cy="254413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231091" y="5576149"/>
            <a:ext cx="1524000" cy="646331"/>
          </a:xfrm>
          <a:prstGeom prst="rect">
            <a:avLst/>
          </a:prstGeom>
          <a:noFill/>
        </p:spPr>
        <p:txBody>
          <a:bodyPr wrap="square" rtlCol="0">
            <a:spAutoFit/>
          </a:bodyPr>
          <a:lstStyle/>
          <a:p>
            <a:r>
              <a:rPr lang="en-US" dirty="0" smtClean="0"/>
              <a:t>468 pieces</a:t>
            </a:r>
          </a:p>
          <a:p>
            <a:r>
              <a:rPr lang="en-US" dirty="0" smtClean="0"/>
              <a:t>47 types</a:t>
            </a:r>
            <a:endParaRPr lang="en-US" dirty="0"/>
          </a:p>
        </p:txBody>
      </p:sp>
      <p:sp>
        <p:nvSpPr>
          <p:cNvPr id="7" name="TextBox 6"/>
          <p:cNvSpPr txBox="1"/>
          <p:nvPr/>
        </p:nvSpPr>
        <p:spPr>
          <a:xfrm>
            <a:off x="8030566" y="5585934"/>
            <a:ext cx="1524000" cy="646331"/>
          </a:xfrm>
          <a:prstGeom prst="rect">
            <a:avLst/>
          </a:prstGeom>
          <a:noFill/>
        </p:spPr>
        <p:txBody>
          <a:bodyPr wrap="square" rtlCol="0">
            <a:spAutoFit/>
          </a:bodyPr>
          <a:lstStyle/>
          <a:p>
            <a:r>
              <a:rPr lang="en-US" dirty="0" smtClean="0"/>
              <a:t>14 pieces</a:t>
            </a:r>
          </a:p>
          <a:p>
            <a:r>
              <a:rPr lang="en-US" dirty="0" smtClean="0"/>
              <a:t>9 types</a:t>
            </a:r>
            <a:endParaRPr lang="en-US" dirty="0"/>
          </a:p>
        </p:txBody>
      </p:sp>
      <p:sp>
        <p:nvSpPr>
          <p:cNvPr id="8" name="Right Arrow 7"/>
          <p:cNvSpPr/>
          <p:nvPr/>
        </p:nvSpPr>
        <p:spPr bwMode="auto">
          <a:xfrm>
            <a:off x="4114800" y="4940629"/>
            <a:ext cx="759618" cy="609600"/>
          </a:xfrm>
          <a:prstGeom prst="rightArrow">
            <a:avLst/>
          </a:prstGeom>
          <a:solidFill>
            <a:srgbClr val="4E8D85"/>
          </a:solidFill>
          <a:ln w="9525" cap="flat" cmpd="sng" algn="ctr">
            <a:solidFill>
              <a:srgbClr val="4E8D8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13805622"/>
      </p:ext>
    </p:extLst>
  </p:cSld>
  <p:clrMapOvr>
    <a:masterClrMapping/>
  </p:clrMapOvr>
  <mc:AlternateContent xmlns:mc="http://schemas.openxmlformats.org/markup-compatibility/2006" xmlns:p14="http://schemas.microsoft.com/office/powerpoint/2010/main">
    <mc:Choice Requires="p14">
      <p:transition spd="slow" p14:dur="2000" advTm="119696"/>
    </mc:Choice>
    <mc:Fallback xmlns="">
      <p:transition spd="slow" advTm="119696"/>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Manufacturable</a:t>
            </a:r>
            <a:r>
              <a:rPr lang="en-US" dirty="0" smtClean="0"/>
              <a:t> </a:t>
            </a:r>
            <a:r>
              <a:rPr lang="en-US" dirty="0" err="1" smtClean="0"/>
              <a:t>Microtiles</a:t>
            </a:r>
            <a:endParaRPr lang="en-US" dirty="0"/>
          </a:p>
        </p:txBody>
      </p:sp>
      <p:sp>
        <p:nvSpPr>
          <p:cNvPr id="3" name="Text Placeholder 2"/>
          <p:cNvSpPr>
            <a:spLocks noGrp="1"/>
          </p:cNvSpPr>
          <p:nvPr>
            <p:ph type="body" idx="1"/>
          </p:nvPr>
        </p:nvSpPr>
        <p:spPr/>
        <p:txBody>
          <a:bodyPr/>
          <a:lstStyle/>
          <a:p>
            <a:r>
              <a:rPr lang="en-US" dirty="0" smtClean="0"/>
              <a:t>Part III</a:t>
            </a:r>
            <a:endParaRPr lang="en-US" dirty="0"/>
          </a:p>
        </p:txBody>
      </p:sp>
      <p:pic>
        <p:nvPicPr>
          <p:cNvPr id="4" name="Picture 2" descr="D:\SkyDrive\Documents\My Papers\ApproximateMicroTiles\HiGraphics\tease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828800"/>
            <a:ext cx="8749977" cy="20574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bwMode="auto">
          <a:xfrm>
            <a:off x="6781800" y="1828800"/>
            <a:ext cx="2362200" cy="2057400"/>
          </a:xfrm>
          <a:prstGeom prst="rect">
            <a:avLst/>
          </a:prstGeom>
          <a:solidFill>
            <a:schemeClr val="bg1">
              <a:alpha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1869944046"/>
      </p:ext>
    </p:extLst>
  </p:cSld>
  <p:clrMapOvr>
    <a:masterClrMapping/>
  </p:clrMapOvr>
  <mc:AlternateContent xmlns:mc="http://schemas.openxmlformats.org/markup-compatibility/2006" xmlns:p14="http://schemas.microsoft.com/office/powerpoint/2010/main">
    <mc:Choice Requires="p14">
      <p:transition spd="slow" p14:dur="2000" advTm="22138"/>
    </mc:Choice>
    <mc:Fallback xmlns="">
      <p:transition spd="slow" advTm="22138"/>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2667000"/>
            <a:ext cx="3900952" cy="3900952"/>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02095" y="2838952"/>
            <a:ext cx="4441905" cy="4019048"/>
          </a:xfrm>
          <a:prstGeom prst="rect">
            <a:avLst/>
          </a:prstGeom>
        </p:spPr>
      </p:pic>
      <p:sp>
        <p:nvSpPr>
          <p:cNvPr id="2" name="Title 1"/>
          <p:cNvSpPr>
            <a:spLocks noGrp="1"/>
          </p:cNvSpPr>
          <p:nvPr>
            <p:ph type="title"/>
          </p:nvPr>
        </p:nvSpPr>
        <p:spPr/>
        <p:txBody>
          <a:bodyPr/>
          <a:lstStyle/>
          <a:p>
            <a:r>
              <a:rPr lang="en-US" dirty="0" smtClean="0"/>
              <a:t>Volumetric Building Blocks</a:t>
            </a:r>
            <a:endParaRPr lang="en-US" dirty="0"/>
          </a:p>
        </p:txBody>
      </p:sp>
      <p:sp>
        <p:nvSpPr>
          <p:cNvPr id="3" name="Content Placeholder 2"/>
          <p:cNvSpPr>
            <a:spLocks noGrp="1"/>
          </p:cNvSpPr>
          <p:nvPr>
            <p:ph idx="1"/>
          </p:nvPr>
        </p:nvSpPr>
        <p:spPr/>
        <p:txBody>
          <a:bodyPr/>
          <a:lstStyle/>
          <a:p>
            <a:r>
              <a:rPr lang="en-US" dirty="0" smtClean="0"/>
              <a:t>Current segmentation:</a:t>
            </a:r>
          </a:p>
          <a:p>
            <a:pPr lvl="1"/>
            <a:r>
              <a:rPr lang="en-US" dirty="0" smtClean="0"/>
              <a:t>Coarsely </a:t>
            </a:r>
            <a:r>
              <a:rPr lang="en-US" dirty="0" err="1" smtClean="0"/>
              <a:t>voxelized</a:t>
            </a:r>
            <a:endParaRPr lang="en-US" dirty="0" smtClean="0"/>
          </a:p>
          <a:p>
            <a:pPr lvl="1"/>
            <a:r>
              <a:rPr lang="en-US" dirty="0" smtClean="0"/>
              <a:t>Not aligned with the triangle mesh</a:t>
            </a:r>
          </a:p>
          <a:p>
            <a:pPr lvl="1"/>
            <a:r>
              <a:rPr lang="en-US" dirty="0" smtClean="0"/>
              <a:t>Overlaps at boundaries</a:t>
            </a:r>
            <a:endParaRPr lang="en-US" dirty="0"/>
          </a:p>
        </p:txBody>
      </p:sp>
      <p:sp>
        <p:nvSpPr>
          <p:cNvPr id="8" name="Oval 7"/>
          <p:cNvSpPr/>
          <p:nvPr/>
        </p:nvSpPr>
        <p:spPr bwMode="auto">
          <a:xfrm>
            <a:off x="1219200" y="4800600"/>
            <a:ext cx="1066800" cy="1767352"/>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sp>
        <p:nvSpPr>
          <p:cNvPr id="9" name="Oval 8"/>
          <p:cNvSpPr/>
          <p:nvPr/>
        </p:nvSpPr>
        <p:spPr bwMode="auto">
          <a:xfrm>
            <a:off x="5257800" y="3276600"/>
            <a:ext cx="609600" cy="624352"/>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557043470"/>
      </p:ext>
    </p:extLst>
  </p:cSld>
  <p:clrMapOvr>
    <a:masterClrMapping/>
  </p:clrMapOvr>
  <mc:AlternateContent xmlns:mc="http://schemas.openxmlformats.org/markup-compatibility/2006" xmlns:p14="http://schemas.microsoft.com/office/powerpoint/2010/main">
    <mc:Choice Requires="p14">
      <p:transition spd="slow" p14:dur="2000" advTm="123343"/>
    </mc:Choice>
    <mc:Fallback xmlns="">
      <p:transition spd="slow" advTm="123343"/>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1143000" y="990600"/>
            <a:ext cx="6624524" cy="3313821"/>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Feature-based Discretization</a:t>
            </a:r>
            <a:endParaRPr lang="en-US" dirty="0"/>
          </a:p>
        </p:txBody>
      </p:sp>
      <p:sp>
        <p:nvSpPr>
          <p:cNvPr id="3" name="Content Placeholder 2"/>
          <p:cNvSpPr>
            <a:spLocks noGrp="1"/>
          </p:cNvSpPr>
          <p:nvPr>
            <p:ph idx="1"/>
          </p:nvPr>
        </p:nvSpPr>
        <p:spPr/>
        <p:txBody>
          <a:bodyPr/>
          <a:lstStyle/>
          <a:p>
            <a:r>
              <a:rPr lang="en-US" sz="2400" dirty="0" err="1" smtClean="0"/>
              <a:t>Microtiles</a:t>
            </a:r>
            <a:r>
              <a:rPr lang="en-US" sz="2400" dirty="0" smtClean="0"/>
              <a:t> are located at geometric corners and edges</a:t>
            </a:r>
          </a:p>
          <a:p>
            <a:endParaRPr lang="en-US" sz="2400" dirty="0"/>
          </a:p>
          <a:p>
            <a:endParaRPr lang="en-US" sz="2400" dirty="0" smtClean="0"/>
          </a:p>
          <a:p>
            <a:endParaRPr lang="en-US" sz="2400" dirty="0"/>
          </a:p>
          <a:p>
            <a:endParaRPr lang="en-US" sz="2400" dirty="0" smtClean="0"/>
          </a:p>
          <a:p>
            <a:endParaRPr lang="en-US" sz="2400" dirty="0" smtClean="0"/>
          </a:p>
          <a:p>
            <a:endParaRPr lang="en-US" sz="2400" dirty="0" smtClean="0"/>
          </a:p>
          <a:p>
            <a:r>
              <a:rPr lang="en-US" sz="2400" dirty="0" smtClean="0"/>
              <a:t>r-Neighborhoods inside a union of spheres and cylinders</a:t>
            </a:r>
            <a:endParaRPr lang="en-US" dirty="0"/>
          </a:p>
          <a:p>
            <a:endParaRPr lang="en-US" dirty="0" smtClean="0"/>
          </a:p>
          <a:p>
            <a:endParaRPr lang="en-US" dirty="0"/>
          </a:p>
          <a:p>
            <a:endParaRPr lang="en-US" dirty="0" smtClean="0"/>
          </a:p>
          <a:p>
            <a:endParaRPr lang="en-US" dirty="0"/>
          </a:p>
          <a:p>
            <a:endParaRPr lang="en-US" dirty="0"/>
          </a:p>
        </p:txBody>
      </p:sp>
      <p:sp>
        <p:nvSpPr>
          <p:cNvPr id="9" name="TextBox 8"/>
          <p:cNvSpPr txBox="1"/>
          <p:nvPr/>
        </p:nvSpPr>
        <p:spPr>
          <a:xfrm>
            <a:off x="1532253" y="4359432"/>
            <a:ext cx="1713931" cy="369332"/>
          </a:xfrm>
          <a:prstGeom prst="rect">
            <a:avLst/>
          </a:prstGeom>
          <a:noFill/>
        </p:spPr>
        <p:txBody>
          <a:bodyPr wrap="none" rtlCol="0">
            <a:spAutoFit/>
          </a:bodyPr>
          <a:lstStyle/>
          <a:p>
            <a:r>
              <a:rPr lang="en-US" dirty="0"/>
              <a:t>c</a:t>
            </a:r>
            <a:r>
              <a:rPr lang="en-US" dirty="0" smtClean="0"/>
              <a:t>orner cutouts</a:t>
            </a:r>
            <a:endParaRPr lang="en-US" dirty="0"/>
          </a:p>
        </p:txBody>
      </p:sp>
      <p:sp>
        <p:nvSpPr>
          <p:cNvPr id="10" name="TextBox 9"/>
          <p:cNvSpPr txBox="1"/>
          <p:nvPr/>
        </p:nvSpPr>
        <p:spPr>
          <a:xfrm>
            <a:off x="3657600" y="4360019"/>
            <a:ext cx="1489510" cy="369332"/>
          </a:xfrm>
          <a:prstGeom prst="rect">
            <a:avLst/>
          </a:prstGeom>
          <a:noFill/>
        </p:spPr>
        <p:txBody>
          <a:bodyPr wrap="none" rtlCol="0">
            <a:spAutoFit/>
          </a:bodyPr>
          <a:lstStyle/>
          <a:p>
            <a:r>
              <a:rPr lang="en-US" dirty="0" smtClean="0"/>
              <a:t>edge cutouts</a:t>
            </a:r>
            <a:endParaRPr lang="en-US" dirty="0"/>
          </a:p>
        </p:txBody>
      </p:sp>
      <p:sp>
        <p:nvSpPr>
          <p:cNvPr id="11" name="TextBox 10"/>
          <p:cNvSpPr txBox="1"/>
          <p:nvPr/>
        </p:nvSpPr>
        <p:spPr>
          <a:xfrm>
            <a:off x="5558526" y="4359138"/>
            <a:ext cx="2023311" cy="369332"/>
          </a:xfrm>
          <a:prstGeom prst="rect">
            <a:avLst/>
          </a:prstGeom>
          <a:noFill/>
        </p:spPr>
        <p:txBody>
          <a:bodyPr wrap="none" rtlCol="0">
            <a:spAutoFit/>
          </a:bodyPr>
          <a:lstStyle/>
          <a:p>
            <a:r>
              <a:rPr lang="en-US" dirty="0" smtClean="0"/>
              <a:t>CSG union cutout</a:t>
            </a:r>
            <a:endParaRPr lang="en-US"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7632" y="4728176"/>
            <a:ext cx="6395290" cy="2129824"/>
          </a:xfrm>
          <a:prstGeom prst="rect">
            <a:avLst/>
          </a:prstGeom>
        </p:spPr>
      </p:pic>
    </p:spTree>
    <p:extLst>
      <p:ext uri="{BB962C8B-B14F-4D97-AF65-F5344CB8AC3E}">
        <p14:creationId xmlns:p14="http://schemas.microsoft.com/office/powerpoint/2010/main" val="2122390035"/>
      </p:ext>
    </p:extLst>
  </p:cSld>
  <p:clrMapOvr>
    <a:masterClrMapping/>
  </p:clrMapOvr>
  <mc:AlternateContent xmlns:mc="http://schemas.openxmlformats.org/markup-compatibility/2006" xmlns:p14="http://schemas.microsoft.com/office/powerpoint/2010/main">
    <mc:Choice Requires="p14">
      <p:transition spd="slow" p14:dur="2000" advTm="119684"/>
    </mc:Choice>
    <mc:Fallback xmlns="">
      <p:transition spd="slow" advTm="119684"/>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Global Cuts</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64194" y="1978194"/>
            <a:ext cx="4879806" cy="4879806"/>
          </a:xfrm>
          <a:prstGeom prst="rect">
            <a:avLst/>
          </a:prstGeom>
        </p:spPr>
      </p:pic>
      <p:sp>
        <p:nvSpPr>
          <p:cNvPr id="3" name="Content Placeholder 2"/>
          <p:cNvSpPr>
            <a:spLocks noGrp="1"/>
          </p:cNvSpPr>
          <p:nvPr>
            <p:ph idx="1"/>
          </p:nvPr>
        </p:nvSpPr>
        <p:spPr/>
        <p:txBody>
          <a:bodyPr/>
          <a:lstStyle/>
          <a:p>
            <a:r>
              <a:rPr lang="en-US" dirty="0" smtClean="0"/>
              <a:t>Splitting </a:t>
            </a:r>
            <a:r>
              <a:rPr lang="en-US" dirty="0" err="1" smtClean="0"/>
              <a:t>slippable</a:t>
            </a:r>
            <a:r>
              <a:rPr lang="en-US" dirty="0" smtClean="0"/>
              <a:t> geometry</a:t>
            </a:r>
          </a:p>
          <a:p>
            <a:pPr lvl="1"/>
            <a:r>
              <a:rPr lang="en-US" dirty="0" smtClean="0"/>
              <a:t>Infinitely many cuts, but not </a:t>
            </a:r>
            <a:r>
              <a:rPr lang="en-US" dirty="0" err="1" smtClean="0"/>
              <a:t>manufacturable</a:t>
            </a:r>
            <a:endParaRPr lang="en-US" dirty="0" smtClean="0"/>
          </a:p>
          <a:p>
            <a:pPr lvl="1"/>
            <a:r>
              <a:rPr lang="en-US" dirty="0" smtClean="0"/>
              <a:t>Difficult to perform with CSG</a:t>
            </a:r>
          </a:p>
          <a:p>
            <a:pPr lvl="1"/>
            <a:r>
              <a:rPr lang="en-US" dirty="0" smtClean="0"/>
              <a:t>Workaround: use only planes</a:t>
            </a:r>
          </a:p>
          <a:p>
            <a:pPr lvl="1"/>
            <a:endParaRPr lang="en-US" dirty="0"/>
          </a:p>
        </p:txBody>
      </p:sp>
    </p:spTree>
    <p:extLst>
      <p:ext uri="{BB962C8B-B14F-4D97-AF65-F5344CB8AC3E}">
        <p14:creationId xmlns:p14="http://schemas.microsoft.com/office/powerpoint/2010/main" val="17526800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278" t="14932" r="1278" b="13193"/>
          <a:stretch/>
        </p:blipFill>
        <p:spPr>
          <a:xfrm>
            <a:off x="2286000" y="647701"/>
            <a:ext cx="2438400" cy="1752600"/>
          </a:xfrm>
          <a:prstGeom prst="rect">
            <a:avLst/>
          </a:prstGeom>
        </p:spPr>
      </p:pic>
      <p:sp>
        <p:nvSpPr>
          <p:cNvPr id="2" name="Title 1"/>
          <p:cNvSpPr>
            <a:spLocks noGrp="1"/>
          </p:cNvSpPr>
          <p:nvPr>
            <p:ph type="title"/>
          </p:nvPr>
        </p:nvSpPr>
        <p:spPr/>
        <p:txBody>
          <a:bodyPr/>
          <a:lstStyle/>
          <a:p>
            <a:r>
              <a:rPr lang="en-US" dirty="0"/>
              <a:t>Computing Construction Sets</a:t>
            </a:r>
          </a:p>
        </p:txBody>
      </p:sp>
      <p:sp>
        <p:nvSpPr>
          <p:cNvPr id="3" name="Content Placeholder 2"/>
          <p:cNvSpPr>
            <a:spLocks noGrp="1"/>
          </p:cNvSpPr>
          <p:nvPr>
            <p:ph idx="1"/>
          </p:nvPr>
        </p:nvSpPr>
        <p:spPr>
          <a:xfrm>
            <a:off x="304800" y="838200"/>
            <a:ext cx="8839200" cy="6019800"/>
          </a:xfrm>
        </p:spPr>
        <p:txBody>
          <a:bodyPr/>
          <a:lstStyle/>
          <a:p>
            <a:endParaRPr lang="en-US" dirty="0" smtClean="0"/>
          </a:p>
          <a:p>
            <a:r>
              <a:rPr lang="en-US" dirty="0" smtClean="0"/>
              <a:t>Given                                       or</a:t>
            </a:r>
            <a:endParaRPr lang="en-US" dirty="0"/>
          </a:p>
          <a:p>
            <a:pPr marL="0" indent="0">
              <a:buNone/>
            </a:pPr>
            <a:endParaRPr lang="en-US" dirty="0" smtClean="0"/>
          </a:p>
          <a:p>
            <a:endParaRPr lang="en-US" dirty="0" smtClean="0"/>
          </a:p>
          <a:p>
            <a:r>
              <a:rPr lang="en-US" dirty="0" smtClean="0"/>
              <a:t>Can we compute (optimal) building blocks?</a:t>
            </a:r>
          </a:p>
          <a:p>
            <a:endParaRPr lang="en-US" dirty="0" smtClean="0"/>
          </a:p>
          <a:p>
            <a:endParaRPr lang="en-US" dirty="0"/>
          </a:p>
          <a:p>
            <a:endParaRPr lang="en-US" dirty="0" smtClean="0"/>
          </a:p>
          <a:p>
            <a:endParaRPr lang="en-US" dirty="0"/>
          </a:p>
          <a:p>
            <a:endParaRPr lang="en-US" dirty="0" smtClean="0"/>
          </a:p>
          <a:p>
            <a:pPr lvl="1"/>
            <a:r>
              <a:rPr lang="en-US" sz="2000" dirty="0" smtClean="0"/>
              <a:t>rigid</a:t>
            </a:r>
            <a:r>
              <a:rPr lang="en-US" sz="2000" dirty="0"/>
              <a:t>, </a:t>
            </a:r>
            <a:r>
              <a:rPr lang="en-US" sz="2000" dirty="0" smtClean="0"/>
              <a:t>fit </a:t>
            </a:r>
            <a:r>
              <a:rPr lang="en-US" sz="2000" dirty="0"/>
              <a:t>together, can be assembled, </a:t>
            </a:r>
            <a:r>
              <a:rPr lang="en-US" sz="2000" b="1" dirty="0"/>
              <a:t>construct multiple </a:t>
            </a:r>
            <a:r>
              <a:rPr lang="en-US" sz="2000" b="1" dirty="0" smtClean="0"/>
              <a:t>shapes</a:t>
            </a:r>
          </a:p>
          <a:p>
            <a:endParaRPr lang="en-US" dirty="0"/>
          </a:p>
        </p:txBody>
      </p:sp>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833" t="2542" r="-833" b="35968"/>
          <a:stretch/>
        </p:blipFill>
        <p:spPr>
          <a:xfrm>
            <a:off x="2286000" y="3733800"/>
            <a:ext cx="4648200" cy="1905000"/>
          </a:xfrm>
          <a:prstGeom prst="rect">
            <a:avLst/>
          </a:prstGeom>
          <a:ln>
            <a:noFill/>
          </a:ln>
          <a:effectLst>
            <a:softEdge rad="112500"/>
          </a:effectLst>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10997" t="18780" r="5681" b="10523"/>
          <a:stretch/>
        </p:blipFill>
        <p:spPr>
          <a:xfrm>
            <a:off x="5638800" y="647701"/>
            <a:ext cx="3352800" cy="2133600"/>
          </a:xfrm>
          <a:prstGeom prst="rect">
            <a:avLst/>
          </a:prstGeom>
        </p:spPr>
      </p:pic>
    </p:spTree>
    <p:extLst>
      <p:ext uri="{BB962C8B-B14F-4D97-AF65-F5344CB8AC3E}">
        <p14:creationId xmlns:p14="http://schemas.microsoft.com/office/powerpoint/2010/main" val="2134393074"/>
      </p:ext>
    </p:extLst>
  </p:cSld>
  <p:clrMapOvr>
    <a:masterClrMapping/>
  </p:clrMapOvr>
  <mc:AlternateContent xmlns:mc="http://schemas.openxmlformats.org/markup-compatibility/2006" xmlns:p14="http://schemas.microsoft.com/office/powerpoint/2010/main">
    <mc:Choice Requires="p14">
      <p:transition spd="slow" p14:dur="2000" advTm="91044"/>
    </mc:Choice>
    <mc:Fallback xmlns="">
      <p:transition spd="slow" advTm="91044"/>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features</a:t>
            </a:r>
            <a:endParaRPr lang="en-US" dirty="0"/>
          </a:p>
        </p:txBody>
      </p:sp>
      <p:sp>
        <p:nvSpPr>
          <p:cNvPr id="3" name="Content Placeholder 2"/>
          <p:cNvSpPr>
            <a:spLocks noGrp="1"/>
          </p:cNvSpPr>
          <p:nvPr>
            <p:ph idx="1"/>
          </p:nvPr>
        </p:nvSpPr>
        <p:spPr/>
        <p:txBody>
          <a:bodyPr/>
          <a:lstStyle/>
          <a:p>
            <a:r>
              <a:rPr lang="en-US" dirty="0" smtClean="0"/>
              <a:t>Multiple CSG extraction modes</a:t>
            </a:r>
          </a:p>
          <a:p>
            <a:endParaRPr lang="en-US" dirty="0"/>
          </a:p>
          <a:p>
            <a:endParaRPr lang="en-US" dirty="0" smtClean="0"/>
          </a:p>
          <a:p>
            <a:endParaRPr lang="en-US" dirty="0"/>
          </a:p>
          <a:p>
            <a:endParaRPr lang="en-US" dirty="0" smtClean="0"/>
          </a:p>
          <a:p>
            <a:endParaRPr lang="en-US" dirty="0"/>
          </a:p>
          <a:p>
            <a:r>
              <a:rPr lang="en-US" dirty="0" smtClean="0"/>
              <a:t>Redundant </a:t>
            </a:r>
            <a:r>
              <a:rPr lang="en-US" dirty="0" err="1" smtClean="0"/>
              <a:t>slippable</a:t>
            </a:r>
            <a:r>
              <a:rPr lang="en-US" dirty="0" smtClean="0"/>
              <a:t> pieces removal</a:t>
            </a:r>
          </a:p>
          <a:p>
            <a:endParaRPr lang="en-US" dirty="0"/>
          </a:p>
          <a:p>
            <a:endParaRPr lang="en-US" dirty="0" smtClean="0"/>
          </a:p>
          <a:p>
            <a:endParaRPr lang="en-US" dirty="0"/>
          </a:p>
          <a:p>
            <a:endParaRPr lang="en-US" dirty="0" smtClean="0"/>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7400" y="1238571"/>
            <a:ext cx="4571429" cy="257142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200" y="4419905"/>
            <a:ext cx="7314286" cy="2438095"/>
          </a:xfrm>
          <a:prstGeom prst="rect">
            <a:avLst/>
          </a:prstGeom>
        </p:spPr>
      </p:pic>
      <p:sp>
        <p:nvSpPr>
          <p:cNvPr id="6" name="TextBox 5"/>
          <p:cNvSpPr txBox="1"/>
          <p:nvPr/>
        </p:nvSpPr>
        <p:spPr>
          <a:xfrm>
            <a:off x="1752600" y="4572000"/>
            <a:ext cx="1590500" cy="369332"/>
          </a:xfrm>
          <a:prstGeom prst="rect">
            <a:avLst/>
          </a:prstGeom>
          <a:noFill/>
        </p:spPr>
        <p:txBody>
          <a:bodyPr wrap="none" rtlCol="0">
            <a:spAutoFit/>
          </a:bodyPr>
          <a:lstStyle/>
          <a:p>
            <a:r>
              <a:rPr lang="en-US" dirty="0"/>
              <a:t>n</a:t>
            </a:r>
            <a:r>
              <a:rPr lang="en-US" dirty="0" smtClean="0"/>
              <a:t>on-</a:t>
            </a:r>
            <a:r>
              <a:rPr lang="en-US" dirty="0" err="1" smtClean="0"/>
              <a:t>slippable</a:t>
            </a:r>
            <a:endParaRPr lang="en-US" dirty="0"/>
          </a:p>
        </p:txBody>
      </p:sp>
      <p:sp>
        <p:nvSpPr>
          <p:cNvPr id="7" name="TextBox 6"/>
          <p:cNvSpPr txBox="1"/>
          <p:nvPr/>
        </p:nvSpPr>
        <p:spPr>
          <a:xfrm>
            <a:off x="3700093" y="4572000"/>
            <a:ext cx="1483098" cy="369332"/>
          </a:xfrm>
          <a:prstGeom prst="rect">
            <a:avLst/>
          </a:prstGeom>
          <a:noFill/>
        </p:spPr>
        <p:txBody>
          <a:bodyPr wrap="none" rtlCol="0">
            <a:spAutoFit/>
          </a:bodyPr>
          <a:lstStyle/>
          <a:p>
            <a:r>
              <a:rPr lang="en-US" dirty="0" smtClean="0"/>
              <a:t>+ 1-slippable</a:t>
            </a:r>
            <a:endParaRPr lang="en-US" dirty="0"/>
          </a:p>
        </p:txBody>
      </p:sp>
      <p:sp>
        <p:nvSpPr>
          <p:cNvPr id="8" name="TextBox 7"/>
          <p:cNvSpPr txBox="1"/>
          <p:nvPr/>
        </p:nvSpPr>
        <p:spPr>
          <a:xfrm>
            <a:off x="5704923" y="4572000"/>
            <a:ext cx="1483098" cy="369332"/>
          </a:xfrm>
          <a:prstGeom prst="rect">
            <a:avLst/>
          </a:prstGeom>
          <a:noFill/>
        </p:spPr>
        <p:txBody>
          <a:bodyPr wrap="none" rtlCol="0">
            <a:spAutoFit/>
          </a:bodyPr>
          <a:lstStyle/>
          <a:p>
            <a:r>
              <a:rPr lang="en-US" dirty="0" smtClean="0"/>
              <a:t>+ 2-slippable</a:t>
            </a:r>
            <a:endParaRPr lang="en-US" dirty="0"/>
          </a:p>
        </p:txBody>
      </p:sp>
    </p:spTree>
    <p:extLst>
      <p:ext uri="{BB962C8B-B14F-4D97-AF65-F5344CB8AC3E}">
        <p14:creationId xmlns:p14="http://schemas.microsoft.com/office/powerpoint/2010/main" val="14685255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a:t>
            </a:r>
            <a:endParaRPr lang="en-US" dirty="0"/>
          </a:p>
        </p:txBody>
      </p:sp>
      <p:sp>
        <p:nvSpPr>
          <p:cNvPr id="3" name="Text Placeholder 2"/>
          <p:cNvSpPr>
            <a:spLocks noGrp="1"/>
          </p:cNvSpPr>
          <p:nvPr>
            <p:ph type="body" idx="1"/>
          </p:nvPr>
        </p:nvSpPr>
        <p:spPr/>
        <p:txBody>
          <a:bodyPr/>
          <a:lstStyle/>
          <a:p>
            <a:endParaRPr lang="en-US" dirty="0"/>
          </a:p>
        </p:txBody>
      </p:sp>
      <p:pic>
        <p:nvPicPr>
          <p:cNvPr id="4" name="Picture 2" descr="D:\SkyDrive\Documents\My Papers\ApproximateMicroTiles\HiGraphics\teas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828800"/>
            <a:ext cx="8749977" cy="205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2289424"/>
      </p:ext>
    </p:extLst>
  </p:cSld>
  <p:clrMapOvr>
    <a:masterClrMapping/>
  </p:clrMapOvr>
  <mc:AlternateContent xmlns:mc="http://schemas.openxmlformats.org/markup-compatibility/2006" xmlns:p14="http://schemas.microsoft.com/office/powerpoint/2010/main">
    <mc:Choice Requires="p14">
      <p:transition spd="slow" p14:dur="2000" advTm="14764"/>
    </mc:Choice>
    <mc:Fallback xmlns="">
      <p:transition spd="slow" advTm="14764"/>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Limitations</a:t>
            </a:r>
            <a:endParaRPr lang="en-US" dirty="0"/>
          </a:p>
        </p:txBody>
      </p:sp>
      <p:sp>
        <p:nvSpPr>
          <p:cNvPr id="3" name="Content Placeholder 2"/>
          <p:cNvSpPr>
            <a:spLocks noGrp="1"/>
          </p:cNvSpPr>
          <p:nvPr>
            <p:ph idx="1"/>
          </p:nvPr>
        </p:nvSpPr>
        <p:spPr/>
        <p:txBody>
          <a:bodyPr/>
          <a:lstStyle/>
          <a:p>
            <a:r>
              <a:rPr lang="en-US" dirty="0"/>
              <a:t>Symmetry model</a:t>
            </a:r>
          </a:p>
          <a:p>
            <a:pPr lvl="1"/>
            <a:r>
              <a:rPr lang="en-US" dirty="0"/>
              <a:t>Only r-similar </a:t>
            </a:r>
            <a:r>
              <a:rPr lang="en-US" dirty="0" smtClean="0"/>
              <a:t>variations</a:t>
            </a:r>
            <a:endParaRPr lang="bg-BG" dirty="0" smtClean="0"/>
          </a:p>
          <a:p>
            <a:pPr lvl="1"/>
            <a:r>
              <a:rPr lang="en-US" dirty="0" smtClean="0"/>
              <a:t>Clean input meshes only</a:t>
            </a:r>
            <a:endParaRPr lang="en-US" dirty="0"/>
          </a:p>
          <a:p>
            <a:endParaRPr lang="en-US" dirty="0" smtClean="0"/>
          </a:p>
          <a:p>
            <a:r>
              <a:rPr lang="en-US" dirty="0" smtClean="0"/>
              <a:t>Planar global cuts</a:t>
            </a:r>
          </a:p>
          <a:p>
            <a:endParaRPr lang="en-US" dirty="0" smtClean="0"/>
          </a:p>
          <a:p>
            <a:r>
              <a:rPr lang="en-US" dirty="0" smtClean="0"/>
              <a:t>CSG (</a:t>
            </a:r>
            <a:r>
              <a:rPr lang="en-US" dirty="0" err="1" smtClean="0"/>
              <a:t>OpenSCAD</a:t>
            </a:r>
            <a:r>
              <a:rPr lang="en-US" dirty="0" smtClean="0"/>
              <a:t>) robustness</a:t>
            </a:r>
          </a:p>
          <a:p>
            <a:pPr lvl="1"/>
            <a:endParaRPr lang="en-US" dirty="0"/>
          </a:p>
          <a:p>
            <a:endParaRPr lang="en-US" dirty="0" smtClean="0"/>
          </a:p>
          <a:p>
            <a:r>
              <a:rPr lang="en-US" dirty="0" smtClean="0"/>
              <a:t>Cost model</a:t>
            </a:r>
          </a:p>
          <a:p>
            <a:pPr lvl="1"/>
            <a:r>
              <a:rPr lang="en-US" dirty="0" smtClean="0"/>
              <a:t>Minimal amount of mechanical properties</a:t>
            </a:r>
          </a:p>
          <a:p>
            <a:pPr lvl="1"/>
            <a:endParaRPr lang="en-US" dirty="0" smtClean="0"/>
          </a:p>
          <a:p>
            <a:endParaRPr lang="en-US" dirty="0"/>
          </a:p>
          <a:p>
            <a:endParaRPr lang="en-US" dirty="0"/>
          </a:p>
        </p:txBody>
      </p:sp>
    </p:spTree>
    <p:extLst>
      <p:ext uri="{BB962C8B-B14F-4D97-AF65-F5344CB8AC3E}">
        <p14:creationId xmlns:p14="http://schemas.microsoft.com/office/powerpoint/2010/main" val="1631128057"/>
      </p:ext>
    </p:extLst>
  </p:cSld>
  <p:clrMapOvr>
    <a:masterClrMapping/>
  </p:clrMapOvr>
  <mc:AlternateContent xmlns:mc="http://schemas.openxmlformats.org/markup-compatibility/2006" xmlns:p14="http://schemas.microsoft.com/office/powerpoint/2010/main">
    <mc:Choice Requires="p14">
      <p:transition spd="slow" p14:dur="2000" advTm="116620"/>
    </mc:Choice>
    <mc:Fallback xmlns="">
      <p:transition spd="slow" advTm="11662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Simplification Results</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11228" y="1142742"/>
            <a:ext cx="1950992" cy="1950992"/>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143000"/>
            <a:ext cx="1950476" cy="1950476"/>
          </a:xfrm>
          <a:prstGeom prst="rect">
            <a:avLst/>
          </a:prstGeom>
        </p:spPr>
      </p:pic>
      <p:sp>
        <p:nvSpPr>
          <p:cNvPr id="6" name="TextBox 5"/>
          <p:cNvSpPr txBox="1"/>
          <p:nvPr/>
        </p:nvSpPr>
        <p:spPr>
          <a:xfrm>
            <a:off x="879853" y="773410"/>
            <a:ext cx="740908" cy="369332"/>
          </a:xfrm>
          <a:prstGeom prst="rect">
            <a:avLst/>
          </a:prstGeom>
          <a:noFill/>
        </p:spPr>
        <p:txBody>
          <a:bodyPr wrap="none" rtlCol="0">
            <a:spAutoFit/>
          </a:bodyPr>
          <a:lstStyle/>
          <a:p>
            <a:r>
              <a:rPr lang="en-US" dirty="0"/>
              <a:t>i</a:t>
            </a:r>
            <a:r>
              <a:rPr lang="en-US" dirty="0" smtClean="0"/>
              <a:t>nput</a:t>
            </a:r>
            <a:endParaRPr lang="en-US" dirty="0"/>
          </a:p>
        </p:txBody>
      </p:sp>
      <p:sp>
        <p:nvSpPr>
          <p:cNvPr id="7" name="TextBox 6"/>
          <p:cNvSpPr txBox="1"/>
          <p:nvPr/>
        </p:nvSpPr>
        <p:spPr>
          <a:xfrm>
            <a:off x="2690112" y="773410"/>
            <a:ext cx="880369" cy="369332"/>
          </a:xfrm>
          <a:prstGeom prst="rect">
            <a:avLst/>
          </a:prstGeom>
          <a:noFill/>
        </p:spPr>
        <p:txBody>
          <a:bodyPr wrap="none" rtlCol="0">
            <a:spAutoFit/>
          </a:bodyPr>
          <a:lstStyle/>
          <a:p>
            <a:r>
              <a:rPr lang="en-US" dirty="0" smtClean="0"/>
              <a:t>output</a:t>
            </a:r>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70572" y="1143000"/>
            <a:ext cx="1950476" cy="1950476"/>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29400" y="1143000"/>
            <a:ext cx="1950476" cy="1950476"/>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78924" y="3840682"/>
            <a:ext cx="1950476" cy="1950476"/>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56912" y="3850207"/>
            <a:ext cx="1950476" cy="1950476"/>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1884" y="3850207"/>
            <a:ext cx="1950476" cy="1950476"/>
          </a:xfrm>
          <a:prstGeom prst="rect">
            <a:avLst/>
          </a:prstGeom>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11228" y="3850207"/>
            <a:ext cx="1950476" cy="1950476"/>
          </a:xfrm>
          <a:prstGeom prst="rect">
            <a:avLst/>
          </a:prstGeom>
        </p:spPr>
      </p:pic>
      <p:sp>
        <p:nvSpPr>
          <p:cNvPr id="18" name="TextBox 17"/>
          <p:cNvSpPr txBox="1"/>
          <p:nvPr/>
        </p:nvSpPr>
        <p:spPr>
          <a:xfrm>
            <a:off x="1095690" y="2819400"/>
            <a:ext cx="1217000" cy="646331"/>
          </a:xfrm>
          <a:prstGeom prst="rect">
            <a:avLst/>
          </a:prstGeom>
          <a:noFill/>
        </p:spPr>
        <p:txBody>
          <a:bodyPr wrap="none" rtlCol="0">
            <a:spAutoFit/>
          </a:bodyPr>
          <a:lstStyle/>
          <a:p>
            <a:r>
              <a:rPr lang="en-US" dirty="0" smtClean="0"/>
              <a:t>232 pieces</a:t>
            </a:r>
          </a:p>
          <a:p>
            <a:r>
              <a:rPr lang="en-US" dirty="0" smtClean="0"/>
              <a:t>15 types</a:t>
            </a:r>
            <a:endParaRPr lang="en-US" dirty="0"/>
          </a:p>
        </p:txBody>
      </p:sp>
      <p:sp>
        <p:nvSpPr>
          <p:cNvPr id="19" name="TextBox 18"/>
          <p:cNvSpPr txBox="1"/>
          <p:nvPr/>
        </p:nvSpPr>
        <p:spPr>
          <a:xfrm>
            <a:off x="2560729" y="2816735"/>
            <a:ext cx="1024639" cy="646331"/>
          </a:xfrm>
          <a:prstGeom prst="rect">
            <a:avLst/>
          </a:prstGeom>
          <a:noFill/>
        </p:spPr>
        <p:txBody>
          <a:bodyPr wrap="none" rtlCol="0">
            <a:spAutoFit/>
          </a:bodyPr>
          <a:lstStyle/>
          <a:p>
            <a:pPr algn="r"/>
            <a:r>
              <a:rPr lang="en-US" dirty="0" smtClean="0"/>
              <a:t>8 pieces</a:t>
            </a:r>
          </a:p>
          <a:p>
            <a:pPr algn="r"/>
            <a:r>
              <a:rPr lang="en-US" dirty="0"/>
              <a:t>2</a:t>
            </a:r>
            <a:r>
              <a:rPr lang="en-US" dirty="0" smtClean="0"/>
              <a:t> types</a:t>
            </a:r>
            <a:endParaRPr lang="en-US" dirty="0"/>
          </a:p>
        </p:txBody>
      </p:sp>
      <p:sp>
        <p:nvSpPr>
          <p:cNvPr id="20" name="TextBox 19"/>
          <p:cNvSpPr txBox="1"/>
          <p:nvPr/>
        </p:nvSpPr>
        <p:spPr>
          <a:xfrm>
            <a:off x="5865473" y="2824177"/>
            <a:ext cx="1217000" cy="646331"/>
          </a:xfrm>
          <a:prstGeom prst="rect">
            <a:avLst/>
          </a:prstGeom>
          <a:noFill/>
        </p:spPr>
        <p:txBody>
          <a:bodyPr wrap="none" rtlCol="0">
            <a:spAutoFit/>
          </a:bodyPr>
          <a:lstStyle/>
          <a:p>
            <a:r>
              <a:rPr lang="en-US" dirty="0" smtClean="0"/>
              <a:t>246 pieces</a:t>
            </a:r>
          </a:p>
          <a:p>
            <a:r>
              <a:rPr lang="en-US" dirty="0" smtClean="0"/>
              <a:t>36 types</a:t>
            </a:r>
            <a:endParaRPr lang="en-US" dirty="0"/>
          </a:p>
        </p:txBody>
      </p:sp>
      <p:sp>
        <p:nvSpPr>
          <p:cNvPr id="21" name="TextBox 20"/>
          <p:cNvSpPr txBox="1"/>
          <p:nvPr/>
        </p:nvSpPr>
        <p:spPr>
          <a:xfrm>
            <a:off x="7253567" y="2821512"/>
            <a:ext cx="1101584" cy="646331"/>
          </a:xfrm>
          <a:prstGeom prst="rect">
            <a:avLst/>
          </a:prstGeom>
          <a:noFill/>
        </p:spPr>
        <p:txBody>
          <a:bodyPr wrap="none" rtlCol="0">
            <a:spAutoFit/>
          </a:bodyPr>
          <a:lstStyle/>
          <a:p>
            <a:pPr algn="r"/>
            <a:r>
              <a:rPr lang="en-US" dirty="0" smtClean="0"/>
              <a:t>27 pieces</a:t>
            </a:r>
          </a:p>
          <a:p>
            <a:pPr algn="r"/>
            <a:r>
              <a:rPr lang="en-US" dirty="0" smtClean="0"/>
              <a:t>11 types</a:t>
            </a:r>
            <a:endParaRPr lang="en-US" dirty="0"/>
          </a:p>
        </p:txBody>
      </p:sp>
      <p:sp>
        <p:nvSpPr>
          <p:cNvPr id="22" name="TextBox 21"/>
          <p:cNvSpPr txBox="1"/>
          <p:nvPr/>
        </p:nvSpPr>
        <p:spPr>
          <a:xfrm>
            <a:off x="1095690" y="5910825"/>
            <a:ext cx="1217000" cy="646331"/>
          </a:xfrm>
          <a:prstGeom prst="rect">
            <a:avLst/>
          </a:prstGeom>
          <a:noFill/>
        </p:spPr>
        <p:txBody>
          <a:bodyPr wrap="none" rtlCol="0">
            <a:spAutoFit/>
          </a:bodyPr>
          <a:lstStyle/>
          <a:p>
            <a:r>
              <a:rPr lang="en-US" dirty="0" smtClean="0"/>
              <a:t>104 pieces</a:t>
            </a:r>
          </a:p>
          <a:p>
            <a:r>
              <a:rPr lang="en-US" dirty="0" smtClean="0"/>
              <a:t>15 types</a:t>
            </a:r>
            <a:endParaRPr lang="en-US" dirty="0"/>
          </a:p>
        </p:txBody>
      </p:sp>
      <p:sp>
        <p:nvSpPr>
          <p:cNvPr id="23" name="TextBox 22"/>
          <p:cNvSpPr txBox="1"/>
          <p:nvPr/>
        </p:nvSpPr>
        <p:spPr>
          <a:xfrm>
            <a:off x="2560729" y="5908160"/>
            <a:ext cx="1024639" cy="646331"/>
          </a:xfrm>
          <a:prstGeom prst="rect">
            <a:avLst/>
          </a:prstGeom>
          <a:noFill/>
        </p:spPr>
        <p:txBody>
          <a:bodyPr wrap="none" rtlCol="0">
            <a:spAutoFit/>
          </a:bodyPr>
          <a:lstStyle/>
          <a:p>
            <a:pPr algn="r"/>
            <a:r>
              <a:rPr lang="en-US" dirty="0" smtClean="0"/>
              <a:t>8 pieces</a:t>
            </a:r>
          </a:p>
          <a:p>
            <a:pPr algn="r"/>
            <a:r>
              <a:rPr lang="en-US" dirty="0" smtClean="0"/>
              <a:t>2 types</a:t>
            </a:r>
            <a:endParaRPr lang="en-US" dirty="0"/>
          </a:p>
        </p:txBody>
      </p:sp>
      <p:sp>
        <p:nvSpPr>
          <p:cNvPr id="24" name="TextBox 23"/>
          <p:cNvSpPr txBox="1"/>
          <p:nvPr/>
        </p:nvSpPr>
        <p:spPr>
          <a:xfrm>
            <a:off x="5897395" y="5918442"/>
            <a:ext cx="1217000" cy="646331"/>
          </a:xfrm>
          <a:prstGeom prst="rect">
            <a:avLst/>
          </a:prstGeom>
          <a:noFill/>
        </p:spPr>
        <p:txBody>
          <a:bodyPr wrap="none" rtlCol="0">
            <a:spAutoFit/>
          </a:bodyPr>
          <a:lstStyle/>
          <a:p>
            <a:r>
              <a:rPr lang="en-US" dirty="0" smtClean="0"/>
              <a:t>693 pieces</a:t>
            </a:r>
          </a:p>
          <a:p>
            <a:r>
              <a:rPr lang="en-US" dirty="0" smtClean="0"/>
              <a:t>53 types</a:t>
            </a:r>
            <a:endParaRPr lang="en-US" dirty="0"/>
          </a:p>
        </p:txBody>
      </p:sp>
      <p:sp>
        <p:nvSpPr>
          <p:cNvPr id="25" name="TextBox 24"/>
          <p:cNvSpPr txBox="1"/>
          <p:nvPr/>
        </p:nvSpPr>
        <p:spPr>
          <a:xfrm>
            <a:off x="7170073" y="5915777"/>
            <a:ext cx="1217000" cy="646331"/>
          </a:xfrm>
          <a:prstGeom prst="rect">
            <a:avLst/>
          </a:prstGeom>
          <a:noFill/>
        </p:spPr>
        <p:txBody>
          <a:bodyPr wrap="none" rtlCol="0">
            <a:spAutoFit/>
          </a:bodyPr>
          <a:lstStyle/>
          <a:p>
            <a:pPr algn="r"/>
            <a:r>
              <a:rPr lang="en-US" dirty="0" smtClean="0"/>
              <a:t>149 pieces</a:t>
            </a:r>
          </a:p>
          <a:p>
            <a:pPr algn="r"/>
            <a:r>
              <a:rPr lang="en-US" dirty="0" smtClean="0"/>
              <a:t>12 types</a:t>
            </a:r>
            <a:endParaRPr lang="en-US" dirty="0"/>
          </a:p>
        </p:txBody>
      </p:sp>
    </p:spTree>
    <p:extLst>
      <p:ext uri="{BB962C8B-B14F-4D97-AF65-F5344CB8AC3E}">
        <p14:creationId xmlns:p14="http://schemas.microsoft.com/office/powerpoint/2010/main" val="802990090"/>
      </p:ext>
    </p:extLst>
  </p:cSld>
  <p:clrMapOvr>
    <a:masterClrMapping/>
  </p:clrMapOvr>
  <mc:AlternateContent xmlns:mc="http://schemas.openxmlformats.org/markup-compatibility/2006" xmlns:p14="http://schemas.microsoft.com/office/powerpoint/2010/main">
    <mc:Choice Requires="p14">
      <p:transition spd="slow" p14:dur="2000" advTm="51242"/>
    </mc:Choice>
    <mc:Fallback xmlns="">
      <p:transition spd="slow" advTm="51242"/>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Global Cuts Only</a:t>
            </a:r>
            <a:endParaRPr lang="en-US" dirty="0"/>
          </a:p>
        </p:txBody>
      </p:sp>
      <p:pic>
        <p:nvPicPr>
          <p:cNvPr id="6" name="Content Placeholder 5"/>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2098" b="11720"/>
          <a:stretch/>
        </p:blipFill>
        <p:spPr>
          <a:xfrm>
            <a:off x="304800" y="3581400"/>
            <a:ext cx="3900952" cy="2971800"/>
          </a:xfr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26199" b="23013"/>
          <a:stretch/>
        </p:blipFill>
        <p:spPr>
          <a:xfrm>
            <a:off x="152400" y="838200"/>
            <a:ext cx="3900952" cy="1981200"/>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25466" b="20375"/>
          <a:stretch/>
        </p:blipFill>
        <p:spPr>
          <a:xfrm>
            <a:off x="4205752" y="990600"/>
            <a:ext cx="4877481" cy="1981200"/>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t="18747" b="8346"/>
          <a:stretch/>
        </p:blipFill>
        <p:spPr>
          <a:xfrm>
            <a:off x="4266519" y="3505200"/>
            <a:ext cx="4877481" cy="2667000"/>
          </a:xfrm>
          <a:prstGeom prst="rect">
            <a:avLst/>
          </a:prstGeom>
        </p:spPr>
      </p:pic>
      <p:sp>
        <p:nvSpPr>
          <p:cNvPr id="8" name="TextBox 7"/>
          <p:cNvSpPr txBox="1"/>
          <p:nvPr/>
        </p:nvSpPr>
        <p:spPr>
          <a:xfrm>
            <a:off x="3658019" y="2739806"/>
            <a:ext cx="1332416" cy="646331"/>
          </a:xfrm>
          <a:prstGeom prst="rect">
            <a:avLst/>
          </a:prstGeom>
          <a:noFill/>
        </p:spPr>
        <p:txBody>
          <a:bodyPr wrap="none" rtlCol="0">
            <a:spAutoFit/>
          </a:bodyPr>
          <a:lstStyle/>
          <a:p>
            <a:r>
              <a:rPr lang="en-US" dirty="0" smtClean="0"/>
              <a:t>1130 pieces</a:t>
            </a:r>
          </a:p>
          <a:p>
            <a:r>
              <a:rPr lang="en-US" dirty="0" smtClean="0"/>
              <a:t>277 types</a:t>
            </a:r>
            <a:endParaRPr lang="en-US" dirty="0"/>
          </a:p>
        </p:txBody>
      </p:sp>
      <p:sp>
        <p:nvSpPr>
          <p:cNvPr id="9" name="TextBox 8"/>
          <p:cNvSpPr txBox="1"/>
          <p:nvPr/>
        </p:nvSpPr>
        <p:spPr>
          <a:xfrm>
            <a:off x="5142835" y="2739806"/>
            <a:ext cx="1191352" cy="646331"/>
          </a:xfrm>
          <a:prstGeom prst="rect">
            <a:avLst/>
          </a:prstGeom>
          <a:noFill/>
        </p:spPr>
        <p:txBody>
          <a:bodyPr wrap="none" rtlCol="0">
            <a:spAutoFit/>
          </a:bodyPr>
          <a:lstStyle/>
          <a:p>
            <a:pPr algn="r"/>
            <a:r>
              <a:rPr lang="en-US" dirty="0" smtClean="0"/>
              <a:t>81 pieces*</a:t>
            </a:r>
          </a:p>
          <a:p>
            <a:pPr algn="r"/>
            <a:r>
              <a:rPr lang="en-US" dirty="0" smtClean="0"/>
              <a:t>17 types*</a:t>
            </a:r>
            <a:endParaRPr lang="en-US" dirty="0"/>
          </a:p>
        </p:txBody>
      </p:sp>
      <p:sp>
        <p:nvSpPr>
          <p:cNvPr id="10" name="Rectangle 9"/>
          <p:cNvSpPr/>
          <p:nvPr/>
        </p:nvSpPr>
        <p:spPr>
          <a:xfrm>
            <a:off x="6120416" y="6590526"/>
            <a:ext cx="3023584" cy="276999"/>
          </a:xfrm>
          <a:prstGeom prst="rect">
            <a:avLst/>
          </a:prstGeom>
        </p:spPr>
        <p:txBody>
          <a:bodyPr wrap="none">
            <a:spAutoFit/>
          </a:bodyPr>
          <a:lstStyle/>
          <a:p>
            <a:pPr algn="r"/>
            <a:r>
              <a:rPr lang="en-US" sz="1200" dirty="0" smtClean="0"/>
              <a:t>*statistics for the complete decomposition</a:t>
            </a:r>
            <a:endParaRPr lang="en-US" sz="1200" dirty="0"/>
          </a:p>
        </p:txBody>
      </p:sp>
      <p:sp>
        <p:nvSpPr>
          <p:cNvPr id="13" name="TextBox 12"/>
          <p:cNvSpPr txBox="1"/>
          <p:nvPr/>
        </p:nvSpPr>
        <p:spPr>
          <a:xfrm>
            <a:off x="3810419" y="5550364"/>
            <a:ext cx="1332416" cy="646331"/>
          </a:xfrm>
          <a:prstGeom prst="rect">
            <a:avLst/>
          </a:prstGeom>
          <a:noFill/>
        </p:spPr>
        <p:txBody>
          <a:bodyPr wrap="none" rtlCol="0">
            <a:spAutoFit/>
          </a:bodyPr>
          <a:lstStyle/>
          <a:p>
            <a:r>
              <a:rPr lang="en-US" dirty="0" smtClean="0"/>
              <a:t>2042 pieces</a:t>
            </a:r>
          </a:p>
          <a:p>
            <a:r>
              <a:rPr lang="en-US" dirty="0" smtClean="0"/>
              <a:t>309 types</a:t>
            </a:r>
            <a:endParaRPr lang="en-US" dirty="0"/>
          </a:p>
        </p:txBody>
      </p:sp>
      <p:sp>
        <p:nvSpPr>
          <p:cNvPr id="14" name="TextBox 13"/>
          <p:cNvSpPr txBox="1"/>
          <p:nvPr/>
        </p:nvSpPr>
        <p:spPr>
          <a:xfrm>
            <a:off x="5372179" y="5550364"/>
            <a:ext cx="1114408" cy="646331"/>
          </a:xfrm>
          <a:prstGeom prst="rect">
            <a:avLst/>
          </a:prstGeom>
          <a:noFill/>
        </p:spPr>
        <p:txBody>
          <a:bodyPr wrap="none" rtlCol="0">
            <a:spAutoFit/>
          </a:bodyPr>
          <a:lstStyle/>
          <a:p>
            <a:pPr algn="r"/>
            <a:r>
              <a:rPr lang="en-US" dirty="0" smtClean="0"/>
              <a:t>8 pieces*</a:t>
            </a:r>
          </a:p>
          <a:p>
            <a:pPr algn="r"/>
            <a:r>
              <a:rPr lang="en-US" dirty="0" smtClean="0"/>
              <a:t>4 types*</a:t>
            </a:r>
            <a:endParaRPr lang="en-US" dirty="0"/>
          </a:p>
        </p:txBody>
      </p:sp>
    </p:spTree>
    <p:extLst>
      <p:ext uri="{BB962C8B-B14F-4D97-AF65-F5344CB8AC3E}">
        <p14:creationId xmlns:p14="http://schemas.microsoft.com/office/powerpoint/2010/main" val="1172389925"/>
      </p:ext>
    </p:extLst>
  </p:cSld>
  <p:clrMapOvr>
    <a:masterClrMapping/>
  </p:clrMapOvr>
  <mc:AlternateContent xmlns:mc="http://schemas.openxmlformats.org/markup-compatibility/2006" xmlns:p14="http://schemas.microsoft.com/office/powerpoint/2010/main">
    <mc:Choice Requires="p14">
      <p:transition spd="slow" p14:dur="2000" advTm="27787"/>
    </mc:Choice>
    <mc:Fallback xmlns="">
      <p:transition spd="slow" advTm="27787"/>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User-defined Segmentations</a:t>
            </a:r>
            <a:endParaRPr lang="en-US" dirty="0"/>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3434" r="23448"/>
          <a:stretch/>
        </p:blipFill>
        <p:spPr>
          <a:xfrm>
            <a:off x="6410324" y="1828800"/>
            <a:ext cx="2590801" cy="3658110"/>
          </a:xfr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23435" t="-2083" r="23447" b="2083"/>
          <a:stretch/>
        </p:blipFill>
        <p:spPr>
          <a:xfrm>
            <a:off x="228599" y="1752600"/>
            <a:ext cx="2590801" cy="3658110"/>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23290" r="25472"/>
          <a:stretch/>
        </p:blipFill>
        <p:spPr>
          <a:xfrm>
            <a:off x="3134019" y="1828800"/>
            <a:ext cx="2514600" cy="3658110"/>
          </a:xfrm>
          <a:prstGeom prst="rect">
            <a:avLst/>
          </a:prstGeom>
        </p:spPr>
      </p:pic>
      <p:sp>
        <p:nvSpPr>
          <p:cNvPr id="7" name="TextBox 6"/>
          <p:cNvSpPr txBox="1"/>
          <p:nvPr/>
        </p:nvSpPr>
        <p:spPr>
          <a:xfrm>
            <a:off x="467090" y="5099038"/>
            <a:ext cx="1747594" cy="369332"/>
          </a:xfrm>
          <a:prstGeom prst="rect">
            <a:avLst/>
          </a:prstGeom>
          <a:noFill/>
        </p:spPr>
        <p:txBody>
          <a:bodyPr wrap="none" rtlCol="0">
            <a:spAutoFit/>
          </a:bodyPr>
          <a:lstStyle/>
          <a:p>
            <a:r>
              <a:rPr lang="en-US" dirty="0" smtClean="0"/>
              <a:t>[Liu et al. 2015]</a:t>
            </a:r>
            <a:endParaRPr lang="en-US" dirty="0"/>
          </a:p>
        </p:txBody>
      </p:sp>
      <p:sp>
        <p:nvSpPr>
          <p:cNvPr id="8" name="TextBox 7"/>
          <p:cNvSpPr txBox="1"/>
          <p:nvPr/>
        </p:nvSpPr>
        <p:spPr>
          <a:xfrm>
            <a:off x="1147934" y="1644134"/>
            <a:ext cx="740908" cy="369332"/>
          </a:xfrm>
          <a:prstGeom prst="rect">
            <a:avLst/>
          </a:prstGeom>
          <a:noFill/>
        </p:spPr>
        <p:txBody>
          <a:bodyPr wrap="none" rtlCol="0">
            <a:spAutoFit/>
          </a:bodyPr>
          <a:lstStyle/>
          <a:p>
            <a:r>
              <a:rPr lang="en-US" dirty="0"/>
              <a:t>i</a:t>
            </a:r>
            <a:r>
              <a:rPr lang="en-US" dirty="0" smtClean="0"/>
              <a:t>nput</a:t>
            </a:r>
            <a:endParaRPr lang="en-US" dirty="0"/>
          </a:p>
        </p:txBody>
      </p:sp>
      <p:sp>
        <p:nvSpPr>
          <p:cNvPr id="9" name="TextBox 8"/>
          <p:cNvSpPr txBox="1"/>
          <p:nvPr/>
        </p:nvSpPr>
        <p:spPr>
          <a:xfrm>
            <a:off x="3991133" y="1640443"/>
            <a:ext cx="1223412" cy="369332"/>
          </a:xfrm>
          <a:prstGeom prst="rect">
            <a:avLst/>
          </a:prstGeom>
          <a:noFill/>
        </p:spPr>
        <p:txBody>
          <a:bodyPr wrap="none" rtlCol="0">
            <a:spAutoFit/>
          </a:bodyPr>
          <a:lstStyle/>
          <a:p>
            <a:r>
              <a:rPr lang="en-US" dirty="0"/>
              <a:t>s</a:t>
            </a:r>
            <a:r>
              <a:rPr lang="en-US" dirty="0" smtClean="0"/>
              <a:t>implified</a:t>
            </a:r>
            <a:endParaRPr lang="en-US" dirty="0"/>
          </a:p>
        </p:txBody>
      </p:sp>
      <p:sp>
        <p:nvSpPr>
          <p:cNvPr id="10" name="TextBox 9"/>
          <p:cNvSpPr txBox="1"/>
          <p:nvPr/>
        </p:nvSpPr>
        <p:spPr>
          <a:xfrm>
            <a:off x="7086600" y="1501943"/>
            <a:ext cx="1661032" cy="646331"/>
          </a:xfrm>
          <a:prstGeom prst="rect">
            <a:avLst/>
          </a:prstGeom>
          <a:noFill/>
        </p:spPr>
        <p:txBody>
          <a:bodyPr wrap="none" rtlCol="0">
            <a:spAutoFit/>
          </a:bodyPr>
          <a:lstStyle/>
          <a:p>
            <a:pPr algn="ctr"/>
            <a:r>
              <a:rPr lang="en-US" dirty="0" smtClean="0"/>
              <a:t>+ approximate</a:t>
            </a:r>
            <a:br>
              <a:rPr lang="en-US" dirty="0" smtClean="0"/>
            </a:br>
            <a:r>
              <a:rPr lang="en-US" dirty="0" smtClean="0"/>
              <a:t>matching</a:t>
            </a:r>
            <a:endParaRPr lang="en-US" dirty="0"/>
          </a:p>
        </p:txBody>
      </p:sp>
    </p:spTree>
    <p:extLst>
      <p:ext uri="{BB962C8B-B14F-4D97-AF65-F5344CB8AC3E}">
        <p14:creationId xmlns:p14="http://schemas.microsoft.com/office/powerpoint/2010/main" val="3195218222"/>
      </p:ext>
    </p:extLst>
  </p:cSld>
  <p:clrMapOvr>
    <a:masterClrMapping/>
  </p:clrMapOvr>
  <mc:AlternateContent xmlns:mc="http://schemas.openxmlformats.org/markup-compatibility/2006">
    <mc:Choice xmlns:p14="http://schemas.microsoft.com/office/powerpoint/2010/main" Requires="p14">
      <p:transition spd="slow" p14:dur="2000" advTm="37639"/>
    </mc:Choice>
    <mc:Fallback>
      <p:transition spd="slow" advTm="37639"/>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Simplification Parameters</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38200"/>
            <a:ext cx="9144000" cy="5756386"/>
          </a:xfrm>
          <a:prstGeom prst="rect">
            <a:avLst/>
          </a:prstGeom>
        </p:spPr>
      </p:pic>
    </p:spTree>
    <p:extLst>
      <p:ext uri="{BB962C8B-B14F-4D97-AF65-F5344CB8AC3E}">
        <p14:creationId xmlns:p14="http://schemas.microsoft.com/office/powerpoint/2010/main" val="2054586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333" t="18611" r="1111" b="5833"/>
          <a:stretch/>
        </p:blipFill>
        <p:spPr>
          <a:xfrm>
            <a:off x="3429000" y="2362200"/>
            <a:ext cx="5592871" cy="4422275"/>
          </a:xfrm>
          <a:prstGeom prst="rect">
            <a:avLst/>
          </a:prstGeom>
        </p:spPr>
      </p:pic>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p:txBody>
          <a:bodyPr/>
          <a:lstStyle/>
          <a:p>
            <a:r>
              <a:rPr lang="en-US" dirty="0"/>
              <a:t>I</a:t>
            </a:r>
            <a:r>
              <a:rPr lang="en-US" dirty="0" smtClean="0"/>
              <a:t>nverse modeling of constructor sets</a:t>
            </a:r>
          </a:p>
          <a:p>
            <a:pPr lvl="1"/>
            <a:r>
              <a:rPr lang="en-US" dirty="0" smtClean="0"/>
              <a:t>Simplification of tiling grammars</a:t>
            </a:r>
          </a:p>
          <a:p>
            <a:pPr lvl="1"/>
            <a:r>
              <a:rPr lang="en-US" dirty="0" smtClean="0"/>
              <a:t>Exact symmetry detection</a:t>
            </a:r>
          </a:p>
          <a:p>
            <a:endParaRPr lang="en-US" dirty="0" smtClean="0"/>
          </a:p>
          <a:p>
            <a:pPr lvl="1"/>
            <a:endParaRPr lang="en-US" dirty="0"/>
          </a:p>
        </p:txBody>
      </p:sp>
    </p:spTree>
    <p:extLst>
      <p:ext uri="{BB962C8B-B14F-4D97-AF65-F5344CB8AC3E}">
        <p14:creationId xmlns:p14="http://schemas.microsoft.com/office/powerpoint/2010/main" val="25164087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3" name="Text Placeholder 2"/>
          <p:cNvSpPr>
            <a:spLocks noGrp="1"/>
          </p:cNvSpPr>
          <p:nvPr>
            <p:ph type="body" idx="1"/>
          </p:nvPr>
        </p:nvSpPr>
        <p:spPr/>
        <p:txBody>
          <a:bodyPr/>
          <a:lstStyle/>
          <a:p>
            <a:endParaRPr lang="en-US" dirty="0"/>
          </a:p>
        </p:txBody>
      </p:sp>
      <p:sp>
        <p:nvSpPr>
          <p:cNvPr id="5" name="Rectangle 4"/>
          <p:cNvSpPr/>
          <p:nvPr/>
        </p:nvSpPr>
        <p:spPr>
          <a:xfrm>
            <a:off x="4552950" y="228600"/>
            <a:ext cx="4572000" cy="2585323"/>
          </a:xfrm>
          <a:prstGeom prst="rect">
            <a:avLst/>
          </a:prstGeom>
        </p:spPr>
        <p:txBody>
          <a:bodyPr>
            <a:spAutoFit/>
          </a:bodyPr>
          <a:lstStyle/>
          <a:p>
            <a:pPr algn="r"/>
            <a:r>
              <a:rPr lang="en-US" dirty="0"/>
              <a:t>Thanks </a:t>
            </a:r>
            <a:endParaRPr lang="en-US" dirty="0" smtClean="0"/>
          </a:p>
          <a:p>
            <a:pPr algn="r"/>
            <a:r>
              <a:rPr lang="en-US" dirty="0" smtClean="0"/>
              <a:t/>
            </a:r>
            <a:br>
              <a:rPr lang="en-US" dirty="0" smtClean="0"/>
            </a:br>
            <a:r>
              <a:rPr lang="en-US" dirty="0" err="1" smtClean="0"/>
              <a:t>Silke</a:t>
            </a:r>
            <a:r>
              <a:rPr lang="en-US" dirty="0" smtClean="0"/>
              <a:t> Jansen</a:t>
            </a:r>
            <a:br>
              <a:rPr lang="en-US" dirty="0" smtClean="0"/>
            </a:br>
            <a:r>
              <a:rPr lang="en-US" dirty="0" smtClean="0"/>
              <a:t>Dan A. Calian</a:t>
            </a:r>
            <a:br>
              <a:rPr lang="en-US" dirty="0" smtClean="0"/>
            </a:br>
            <a:r>
              <a:rPr lang="en-US" dirty="0" smtClean="0"/>
              <a:t>Han Liu</a:t>
            </a:r>
          </a:p>
          <a:p>
            <a:pPr algn="r"/>
            <a:endParaRPr lang="en-US" dirty="0"/>
          </a:p>
          <a:p>
            <a:pPr algn="r"/>
            <a:r>
              <a:rPr lang="en-US" dirty="0" smtClean="0">
                <a:solidFill>
                  <a:schemeClr val="bg1">
                    <a:lumMod val="50000"/>
                  </a:schemeClr>
                </a:solidFill>
              </a:rPr>
              <a:t>Jordan Bowden</a:t>
            </a:r>
          </a:p>
          <a:p>
            <a:pPr algn="r"/>
            <a:r>
              <a:rPr lang="en-US" dirty="0">
                <a:solidFill>
                  <a:schemeClr val="bg1">
                    <a:lumMod val="50000"/>
                  </a:schemeClr>
                </a:solidFill>
              </a:rPr>
              <a:t>Stu </a:t>
            </a:r>
            <a:r>
              <a:rPr lang="en-US" dirty="0" smtClean="0">
                <a:solidFill>
                  <a:schemeClr val="bg1">
                    <a:lumMod val="50000"/>
                  </a:schemeClr>
                </a:solidFill>
              </a:rPr>
              <a:t>Boyd</a:t>
            </a:r>
          </a:p>
          <a:p>
            <a:pPr algn="r"/>
            <a:r>
              <a:rPr lang="en-US" dirty="0">
                <a:solidFill>
                  <a:schemeClr val="bg1">
                    <a:lumMod val="50000"/>
                  </a:schemeClr>
                </a:solidFill>
              </a:rPr>
              <a:t>Tony </a:t>
            </a:r>
            <a:r>
              <a:rPr lang="en-US" dirty="0" smtClean="0">
                <a:solidFill>
                  <a:schemeClr val="bg1">
                    <a:lumMod val="50000"/>
                  </a:schemeClr>
                </a:solidFill>
              </a:rPr>
              <a:t>Cervantes </a:t>
            </a:r>
          </a:p>
        </p:txBody>
      </p:sp>
    </p:spTree>
    <p:extLst>
      <p:ext uri="{BB962C8B-B14F-4D97-AF65-F5344CB8AC3E}">
        <p14:creationId xmlns:p14="http://schemas.microsoft.com/office/powerpoint/2010/main" val="933768206"/>
      </p:ext>
    </p:extLst>
  </p:cSld>
  <p:clrMapOvr>
    <a:masterClrMapping/>
  </p:clrMapOvr>
  <mc:AlternateContent xmlns:mc="http://schemas.openxmlformats.org/markup-compatibility/2006" xmlns:p14="http://schemas.microsoft.com/office/powerpoint/2010/main">
    <mc:Choice Requires="p14">
      <p:transition spd="slow" p14:dur="2000" advTm="12403"/>
    </mc:Choice>
    <mc:Fallback xmlns="">
      <p:transition spd="slow" advTm="12403"/>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Inverse Procedural Modeling and </a:t>
            </a:r>
            <a:r>
              <a:rPr lang="en-US" dirty="0" err="1" smtClean="0"/>
              <a:t>Microtiles</a:t>
            </a:r>
            <a:endParaRPr lang="en-US" dirty="0"/>
          </a:p>
        </p:txBody>
      </p:sp>
      <p:sp>
        <p:nvSpPr>
          <p:cNvPr id="3" name="Text Placeholder 2"/>
          <p:cNvSpPr>
            <a:spLocks noGrp="1"/>
          </p:cNvSpPr>
          <p:nvPr>
            <p:ph type="body" idx="1"/>
          </p:nvPr>
        </p:nvSpPr>
        <p:spPr/>
        <p:txBody>
          <a:bodyPr/>
          <a:lstStyle/>
          <a:p>
            <a:r>
              <a:rPr lang="en-US" dirty="0" smtClean="0"/>
              <a:t>Part I</a:t>
            </a:r>
            <a:endParaRPr lang="en-US" dirty="0"/>
          </a:p>
        </p:txBody>
      </p:sp>
      <p:pic>
        <p:nvPicPr>
          <p:cNvPr id="4" name="Picture 2" descr="D:\SkyDrive\Documents\My Papers\ApproximateMicroTiles\HiGraphics\tease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828800"/>
            <a:ext cx="8749977" cy="20574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bwMode="auto">
          <a:xfrm>
            <a:off x="3505200" y="1828800"/>
            <a:ext cx="5638800" cy="2057400"/>
          </a:xfrm>
          <a:prstGeom prst="rect">
            <a:avLst/>
          </a:prstGeom>
          <a:solidFill>
            <a:schemeClr val="bg1">
              <a:alpha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3807795677"/>
      </p:ext>
    </p:extLst>
  </p:cSld>
  <p:clrMapOvr>
    <a:masterClrMapping/>
  </p:clrMapOvr>
  <mc:AlternateContent xmlns:mc="http://schemas.openxmlformats.org/markup-compatibility/2006" xmlns:p14="http://schemas.microsoft.com/office/powerpoint/2010/main">
    <mc:Choice Requires="p14">
      <p:transition spd="slow" p14:dur="2000" advTm="19636"/>
    </mc:Choice>
    <mc:Fallback xmlns="">
      <p:transition spd="slow" advTm="19636"/>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737"/>
          <a:stretch/>
        </p:blipFill>
        <p:spPr>
          <a:xfrm>
            <a:off x="838200" y="1219200"/>
            <a:ext cx="7437120" cy="2065867"/>
          </a:xfrm>
          <a:prstGeom prst="rect">
            <a:avLst/>
          </a:prstGeom>
        </p:spPr>
      </p:pic>
      <p:sp>
        <p:nvSpPr>
          <p:cNvPr id="5" name="TextBox 4"/>
          <p:cNvSpPr txBox="1"/>
          <p:nvPr/>
        </p:nvSpPr>
        <p:spPr>
          <a:xfrm>
            <a:off x="6038020" y="2915735"/>
            <a:ext cx="2234907" cy="369332"/>
          </a:xfrm>
          <a:prstGeom prst="rect">
            <a:avLst/>
          </a:prstGeom>
          <a:noFill/>
        </p:spPr>
        <p:txBody>
          <a:bodyPr wrap="none" rtlCol="0">
            <a:spAutoFit/>
          </a:bodyPr>
          <a:lstStyle/>
          <a:p>
            <a:r>
              <a:rPr lang="en-US" dirty="0" smtClean="0"/>
              <a:t>[Bokeloh et al. 2010]</a:t>
            </a:r>
            <a:endParaRPr lang="en-US" dirty="0"/>
          </a:p>
        </p:txBody>
      </p:sp>
      <p:sp>
        <p:nvSpPr>
          <p:cNvPr id="2" name="Title 1"/>
          <p:cNvSpPr>
            <a:spLocks noGrp="1"/>
          </p:cNvSpPr>
          <p:nvPr>
            <p:ph type="title"/>
          </p:nvPr>
        </p:nvSpPr>
        <p:spPr>
          <a:xfrm>
            <a:off x="304800" y="0"/>
            <a:ext cx="8839200" cy="576263"/>
          </a:xfrm>
        </p:spPr>
        <p:txBody>
          <a:bodyPr/>
          <a:lstStyle/>
          <a:p>
            <a:r>
              <a:rPr lang="en-US" dirty="0" smtClean="0"/>
              <a:t>Shape Grammars</a:t>
            </a:r>
            <a:endParaRPr lang="en-US" dirty="0"/>
          </a:p>
        </p:txBody>
      </p:sp>
      <p:sp>
        <p:nvSpPr>
          <p:cNvPr id="3" name="Content Placeholder 2"/>
          <p:cNvSpPr>
            <a:spLocks noGrp="1"/>
          </p:cNvSpPr>
          <p:nvPr>
            <p:ph idx="1"/>
          </p:nvPr>
        </p:nvSpPr>
        <p:spPr/>
        <p:txBody>
          <a:bodyPr/>
          <a:lstStyle/>
          <a:p>
            <a:pPr marL="0" indent="0">
              <a:buNone/>
            </a:pPr>
            <a:endParaRPr lang="en-US" dirty="0" smtClean="0"/>
          </a:p>
          <a:p>
            <a:endParaRPr lang="en-US" dirty="0"/>
          </a:p>
          <a:p>
            <a:endParaRPr lang="en-US" dirty="0" smtClean="0"/>
          </a:p>
          <a:p>
            <a:endParaRPr lang="en-US" dirty="0"/>
          </a:p>
          <a:p>
            <a:endParaRPr lang="en-US" dirty="0" smtClean="0"/>
          </a:p>
          <a:p>
            <a:endParaRPr lang="en-US" dirty="0" smtClean="0"/>
          </a:p>
          <a:p>
            <a:r>
              <a:rPr lang="en-US" dirty="0" smtClean="0"/>
              <a:t>Context free grammars	</a:t>
            </a:r>
            <a:r>
              <a:rPr lang="en-US" dirty="0"/>
              <a:t>	T</a:t>
            </a:r>
            <a:r>
              <a:rPr lang="en-US" dirty="0" smtClean="0"/>
              <a:t>iling grammars</a:t>
            </a:r>
          </a:p>
          <a:p>
            <a:pPr lvl="1"/>
            <a:endParaRPr lang="en-US" dirty="0"/>
          </a:p>
        </p:txBody>
      </p:sp>
      <p:grpSp>
        <p:nvGrpSpPr>
          <p:cNvPr id="455" name="Group 454"/>
          <p:cNvGrpSpPr/>
          <p:nvPr/>
        </p:nvGrpSpPr>
        <p:grpSpPr>
          <a:xfrm>
            <a:off x="6539627" y="4518715"/>
            <a:ext cx="1231692" cy="2000938"/>
            <a:chOff x="6541551" y="4603584"/>
            <a:chExt cx="1231692" cy="2000938"/>
          </a:xfrm>
        </p:grpSpPr>
        <p:grpSp>
          <p:nvGrpSpPr>
            <p:cNvPr id="29" name="Group 28"/>
            <p:cNvGrpSpPr/>
            <p:nvPr/>
          </p:nvGrpSpPr>
          <p:grpSpPr>
            <a:xfrm>
              <a:off x="7308669" y="6054045"/>
              <a:ext cx="269906" cy="368371"/>
              <a:chOff x="6848662" y="3044986"/>
              <a:chExt cx="337383" cy="460464"/>
            </a:xfrm>
          </p:grpSpPr>
          <p:sp>
            <p:nvSpPr>
              <p:cNvPr id="149" name="Rectangle 148"/>
              <p:cNvSpPr/>
              <p:nvPr/>
            </p:nvSpPr>
            <p:spPr bwMode="auto">
              <a:xfrm>
                <a:off x="6852136" y="3044986"/>
                <a:ext cx="332927" cy="457201"/>
              </a:xfrm>
              <a:prstGeom prst="rect">
                <a:avLst/>
              </a:prstGeom>
              <a:solidFill>
                <a:schemeClr val="bg2">
                  <a:lumMod val="60000"/>
                  <a:lumOff val="40000"/>
                </a:schemeClr>
              </a:solidFill>
              <a:ln w="28575" cap="flat" cmpd="sng" algn="ctr">
                <a:solidFill>
                  <a:schemeClr val="bg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sp>
            <p:nvSpPr>
              <p:cNvPr id="150" name="Rectangle 149"/>
              <p:cNvSpPr/>
              <p:nvPr/>
            </p:nvSpPr>
            <p:spPr bwMode="auto">
              <a:xfrm>
                <a:off x="6897329" y="3068003"/>
                <a:ext cx="234553" cy="434184"/>
              </a:xfrm>
              <a:prstGeom prst="rect">
                <a:avLst/>
              </a:prstGeom>
              <a:solidFill>
                <a:srgbClr val="CC660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dirty="0" smtClean="0">
                  <a:ln>
                    <a:noFill/>
                  </a:ln>
                  <a:solidFill>
                    <a:schemeClr val="tx1"/>
                  </a:solidFill>
                  <a:effectLst/>
                  <a:latin typeface="Arial" charset="0"/>
                </a:endParaRPr>
              </a:p>
            </p:txBody>
          </p:sp>
          <p:cxnSp>
            <p:nvCxnSpPr>
              <p:cNvPr id="151" name="Straight Connector 150"/>
              <p:cNvCxnSpPr/>
              <p:nvPr/>
            </p:nvCxnSpPr>
            <p:spPr bwMode="auto">
              <a:xfrm>
                <a:off x="6849908" y="3505450"/>
                <a:ext cx="335155" cy="0"/>
              </a:xfrm>
              <a:prstGeom prst="line">
                <a:avLst/>
              </a:prstGeom>
              <a:solidFill>
                <a:schemeClr val="accent1"/>
              </a:solidFill>
              <a:ln w="28575" cap="flat" cmpd="sng" algn="ctr">
                <a:solidFill>
                  <a:schemeClr val="bg2">
                    <a:lumMod val="50000"/>
                  </a:schemeClr>
                </a:solidFill>
                <a:prstDash val="solid"/>
                <a:round/>
                <a:headEnd type="none" w="med" len="med"/>
                <a:tailEnd type="none" w="med" len="med"/>
              </a:ln>
              <a:effectLst/>
            </p:spPr>
          </p:cxnSp>
          <p:sp>
            <p:nvSpPr>
              <p:cNvPr id="152" name="Rectangle 151"/>
              <p:cNvSpPr/>
              <p:nvPr/>
            </p:nvSpPr>
            <p:spPr bwMode="auto">
              <a:xfrm>
                <a:off x="6848662" y="3044986"/>
                <a:ext cx="337383" cy="457201"/>
              </a:xfrm>
              <a:prstGeom prst="rect">
                <a:avLst/>
              </a:prstGeom>
              <a:noFill/>
              <a:ln w="28575"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grpSp>
        <p:grpSp>
          <p:nvGrpSpPr>
            <p:cNvPr id="30" name="Group 29"/>
            <p:cNvGrpSpPr/>
            <p:nvPr/>
          </p:nvGrpSpPr>
          <p:grpSpPr>
            <a:xfrm>
              <a:off x="6751057" y="6052033"/>
              <a:ext cx="269906" cy="365760"/>
              <a:chOff x="6319682" y="3048000"/>
              <a:chExt cx="337383" cy="457200"/>
            </a:xfrm>
          </p:grpSpPr>
          <p:sp>
            <p:nvSpPr>
              <p:cNvPr id="145" name="Rectangle 144"/>
              <p:cNvSpPr/>
              <p:nvPr/>
            </p:nvSpPr>
            <p:spPr bwMode="auto">
              <a:xfrm>
                <a:off x="6319682" y="3048000"/>
                <a:ext cx="337383" cy="457200"/>
              </a:xfrm>
              <a:prstGeom prst="rect">
                <a:avLst/>
              </a:prstGeom>
              <a:solidFill>
                <a:schemeClr val="bg2">
                  <a:lumMod val="60000"/>
                  <a:lumOff val="40000"/>
                </a:schemeClr>
              </a:solidFill>
              <a:ln w="28575" cap="flat" cmpd="sng" algn="ctr">
                <a:solidFill>
                  <a:schemeClr val="bg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grpSp>
            <p:nvGrpSpPr>
              <p:cNvPr id="146" name="Group 145"/>
              <p:cNvGrpSpPr/>
              <p:nvPr/>
            </p:nvGrpSpPr>
            <p:grpSpPr>
              <a:xfrm>
                <a:off x="6324600" y="3048000"/>
                <a:ext cx="332465" cy="457200"/>
                <a:chOff x="6324600" y="3048000"/>
                <a:chExt cx="332465" cy="457200"/>
              </a:xfrm>
            </p:grpSpPr>
            <p:sp>
              <p:nvSpPr>
                <p:cNvPr id="147" name="Rectangle 146"/>
                <p:cNvSpPr/>
                <p:nvPr/>
              </p:nvSpPr>
              <p:spPr bwMode="auto">
                <a:xfrm>
                  <a:off x="6372073" y="3137057"/>
                  <a:ext cx="228600" cy="304800"/>
                </a:xfrm>
                <a:prstGeom prst="rect">
                  <a:avLst/>
                </a:prstGeom>
                <a:solidFill>
                  <a:schemeClr val="accent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sp>
              <p:nvSpPr>
                <p:cNvPr id="148" name="Rectangle 147"/>
                <p:cNvSpPr/>
                <p:nvPr/>
              </p:nvSpPr>
              <p:spPr bwMode="auto">
                <a:xfrm>
                  <a:off x="6324600" y="3048000"/>
                  <a:ext cx="332465" cy="457200"/>
                </a:xfrm>
                <a:prstGeom prst="rect">
                  <a:avLst/>
                </a:prstGeom>
                <a:noFill/>
                <a:ln w="28575"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grpSp>
        </p:grpSp>
        <p:grpSp>
          <p:nvGrpSpPr>
            <p:cNvPr id="31" name="Group 30"/>
            <p:cNvGrpSpPr/>
            <p:nvPr/>
          </p:nvGrpSpPr>
          <p:grpSpPr>
            <a:xfrm>
              <a:off x="6751057" y="6475927"/>
              <a:ext cx="281570" cy="123571"/>
              <a:chOff x="6337642" y="4104278"/>
              <a:chExt cx="526062" cy="154464"/>
            </a:xfrm>
          </p:grpSpPr>
          <p:sp>
            <p:nvSpPr>
              <p:cNvPr id="142" name="Rectangle 141"/>
              <p:cNvSpPr/>
              <p:nvPr/>
            </p:nvSpPr>
            <p:spPr bwMode="auto">
              <a:xfrm>
                <a:off x="6337642" y="4104278"/>
                <a:ext cx="526062" cy="154464"/>
              </a:xfrm>
              <a:prstGeom prst="rect">
                <a:avLst/>
              </a:prstGeom>
              <a:solidFill>
                <a:schemeClr val="bg2">
                  <a:lumMod val="60000"/>
                  <a:lumOff val="40000"/>
                </a:schemeClr>
              </a:solidFill>
              <a:ln w="28575" cap="flat" cmpd="sng" algn="ctr">
                <a:solidFill>
                  <a:schemeClr val="bg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sp>
            <p:nvSpPr>
              <p:cNvPr id="143" name="Rectangle 142"/>
              <p:cNvSpPr/>
              <p:nvPr/>
            </p:nvSpPr>
            <p:spPr bwMode="auto">
              <a:xfrm>
                <a:off x="6337642" y="4104278"/>
                <a:ext cx="526062" cy="154464"/>
              </a:xfrm>
              <a:prstGeom prst="rect">
                <a:avLst/>
              </a:prstGeom>
              <a:noFill/>
              <a:ln w="28575" cap="flat" cmpd="sng" algn="ctr">
                <a:solidFill>
                  <a:srgbClr val="FF000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cxnSp>
            <p:nvCxnSpPr>
              <p:cNvPr id="144" name="Straight Connector 143"/>
              <p:cNvCxnSpPr/>
              <p:nvPr/>
            </p:nvCxnSpPr>
            <p:spPr bwMode="auto">
              <a:xfrm>
                <a:off x="6347471" y="4258742"/>
                <a:ext cx="506403" cy="0"/>
              </a:xfrm>
              <a:prstGeom prst="line">
                <a:avLst/>
              </a:prstGeom>
              <a:solidFill>
                <a:schemeClr val="accent1"/>
              </a:solidFill>
              <a:ln w="28575" cap="flat" cmpd="sng" algn="ctr">
                <a:solidFill>
                  <a:schemeClr val="bg2">
                    <a:lumMod val="50000"/>
                  </a:schemeClr>
                </a:solidFill>
                <a:prstDash val="solid"/>
                <a:round/>
                <a:headEnd type="none" w="med" len="med"/>
                <a:tailEnd type="none" w="med" len="med"/>
              </a:ln>
              <a:effectLst/>
            </p:spPr>
          </p:cxnSp>
        </p:grpSp>
        <p:grpSp>
          <p:nvGrpSpPr>
            <p:cNvPr id="32" name="Group 31"/>
            <p:cNvGrpSpPr/>
            <p:nvPr/>
          </p:nvGrpSpPr>
          <p:grpSpPr>
            <a:xfrm>
              <a:off x="6546992" y="6470400"/>
              <a:ext cx="136390" cy="130851"/>
              <a:chOff x="4323678" y="4129469"/>
              <a:chExt cx="170488" cy="163564"/>
            </a:xfrm>
          </p:grpSpPr>
          <p:sp>
            <p:nvSpPr>
              <p:cNvPr id="139" name="Rectangle 138"/>
              <p:cNvSpPr/>
              <p:nvPr/>
            </p:nvSpPr>
            <p:spPr bwMode="auto">
              <a:xfrm>
                <a:off x="4323678" y="4129469"/>
                <a:ext cx="155874" cy="154464"/>
              </a:xfrm>
              <a:prstGeom prst="rect">
                <a:avLst/>
              </a:prstGeom>
              <a:solidFill>
                <a:schemeClr val="bg2">
                  <a:lumMod val="60000"/>
                  <a:lumOff val="40000"/>
                </a:schemeClr>
              </a:solidFill>
              <a:ln w="28575" cap="flat" cmpd="sng" algn="ctr">
                <a:solidFill>
                  <a:schemeClr val="bg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cxnSp>
            <p:nvCxnSpPr>
              <p:cNvPr id="140" name="Straight Connector 139"/>
              <p:cNvCxnSpPr/>
              <p:nvPr/>
            </p:nvCxnSpPr>
            <p:spPr bwMode="auto">
              <a:xfrm>
                <a:off x="4479552" y="4138569"/>
                <a:ext cx="0" cy="154464"/>
              </a:xfrm>
              <a:prstGeom prst="line">
                <a:avLst/>
              </a:prstGeom>
              <a:solidFill>
                <a:schemeClr val="accent1"/>
              </a:solidFill>
              <a:ln w="28575" cap="flat" cmpd="sng" algn="ctr">
                <a:solidFill>
                  <a:srgbClr val="FF0000"/>
                </a:solidFill>
                <a:prstDash val="sysDot"/>
                <a:round/>
                <a:headEnd type="none" w="med" len="med"/>
                <a:tailEnd type="none" w="med" len="med"/>
              </a:ln>
              <a:effectLst/>
            </p:spPr>
          </p:cxnSp>
          <p:cxnSp>
            <p:nvCxnSpPr>
              <p:cNvPr id="141" name="Straight Connector 140"/>
              <p:cNvCxnSpPr/>
              <p:nvPr/>
            </p:nvCxnSpPr>
            <p:spPr bwMode="auto">
              <a:xfrm rot="16200000">
                <a:off x="4416934" y="4052237"/>
                <a:ext cx="0" cy="154464"/>
              </a:xfrm>
              <a:prstGeom prst="line">
                <a:avLst/>
              </a:prstGeom>
              <a:solidFill>
                <a:schemeClr val="accent1"/>
              </a:solidFill>
              <a:ln w="28575" cap="flat" cmpd="sng" algn="ctr">
                <a:solidFill>
                  <a:srgbClr val="FF0000"/>
                </a:solidFill>
                <a:prstDash val="sysDot"/>
                <a:round/>
                <a:headEnd type="none" w="med" len="med"/>
                <a:tailEnd type="none" w="med" len="med"/>
              </a:ln>
              <a:effectLst/>
            </p:spPr>
          </p:cxnSp>
        </p:grpSp>
        <p:grpSp>
          <p:nvGrpSpPr>
            <p:cNvPr id="33" name="Group 32"/>
            <p:cNvGrpSpPr/>
            <p:nvPr/>
          </p:nvGrpSpPr>
          <p:grpSpPr>
            <a:xfrm>
              <a:off x="7294565" y="6475927"/>
              <a:ext cx="282985" cy="123571"/>
              <a:chOff x="6337642" y="4104278"/>
              <a:chExt cx="526062" cy="154464"/>
            </a:xfrm>
          </p:grpSpPr>
          <p:sp>
            <p:nvSpPr>
              <p:cNvPr id="136" name="Rectangle 135"/>
              <p:cNvSpPr/>
              <p:nvPr/>
            </p:nvSpPr>
            <p:spPr bwMode="auto">
              <a:xfrm>
                <a:off x="6337642" y="4104278"/>
                <a:ext cx="526062" cy="154464"/>
              </a:xfrm>
              <a:prstGeom prst="rect">
                <a:avLst/>
              </a:prstGeom>
              <a:solidFill>
                <a:schemeClr val="bg2">
                  <a:lumMod val="60000"/>
                  <a:lumOff val="40000"/>
                </a:schemeClr>
              </a:solidFill>
              <a:ln w="28575" cap="flat" cmpd="sng" algn="ctr">
                <a:solidFill>
                  <a:schemeClr val="bg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sp>
            <p:nvSpPr>
              <p:cNvPr id="137" name="Rectangle 136"/>
              <p:cNvSpPr/>
              <p:nvPr/>
            </p:nvSpPr>
            <p:spPr bwMode="auto">
              <a:xfrm>
                <a:off x="6337642" y="4104278"/>
                <a:ext cx="526062" cy="154464"/>
              </a:xfrm>
              <a:prstGeom prst="rect">
                <a:avLst/>
              </a:prstGeom>
              <a:noFill/>
              <a:ln w="28575" cap="flat" cmpd="sng" algn="ctr">
                <a:solidFill>
                  <a:srgbClr val="FF000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cxnSp>
            <p:nvCxnSpPr>
              <p:cNvPr id="138" name="Straight Connector 137"/>
              <p:cNvCxnSpPr/>
              <p:nvPr/>
            </p:nvCxnSpPr>
            <p:spPr bwMode="auto">
              <a:xfrm>
                <a:off x="6347471" y="4258742"/>
                <a:ext cx="506403" cy="0"/>
              </a:xfrm>
              <a:prstGeom prst="line">
                <a:avLst/>
              </a:prstGeom>
              <a:solidFill>
                <a:schemeClr val="accent1"/>
              </a:solidFill>
              <a:ln w="28575" cap="flat" cmpd="sng" algn="ctr">
                <a:solidFill>
                  <a:schemeClr val="bg2">
                    <a:lumMod val="50000"/>
                  </a:schemeClr>
                </a:solidFill>
                <a:prstDash val="solid"/>
                <a:round/>
                <a:headEnd type="none" w="med" len="med"/>
                <a:tailEnd type="none" w="med" len="med"/>
              </a:ln>
              <a:effectLst/>
            </p:spPr>
          </p:cxnSp>
        </p:grpSp>
        <p:grpSp>
          <p:nvGrpSpPr>
            <p:cNvPr id="34" name="Group 33"/>
            <p:cNvGrpSpPr/>
            <p:nvPr/>
          </p:nvGrpSpPr>
          <p:grpSpPr>
            <a:xfrm flipH="1">
              <a:off x="7636853" y="6473671"/>
              <a:ext cx="136390" cy="130851"/>
              <a:chOff x="4323678" y="4129469"/>
              <a:chExt cx="170488" cy="163564"/>
            </a:xfrm>
          </p:grpSpPr>
          <p:sp>
            <p:nvSpPr>
              <p:cNvPr id="133" name="Rectangle 132"/>
              <p:cNvSpPr/>
              <p:nvPr/>
            </p:nvSpPr>
            <p:spPr bwMode="auto">
              <a:xfrm>
                <a:off x="4323678" y="4129469"/>
                <a:ext cx="155874" cy="154464"/>
              </a:xfrm>
              <a:prstGeom prst="rect">
                <a:avLst/>
              </a:prstGeom>
              <a:solidFill>
                <a:schemeClr val="bg2">
                  <a:lumMod val="60000"/>
                  <a:lumOff val="40000"/>
                </a:schemeClr>
              </a:solidFill>
              <a:ln w="28575" cap="flat" cmpd="sng" algn="ctr">
                <a:solidFill>
                  <a:schemeClr val="bg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cxnSp>
            <p:nvCxnSpPr>
              <p:cNvPr id="134" name="Straight Connector 133"/>
              <p:cNvCxnSpPr/>
              <p:nvPr/>
            </p:nvCxnSpPr>
            <p:spPr bwMode="auto">
              <a:xfrm>
                <a:off x="4479552" y="4138569"/>
                <a:ext cx="0" cy="154464"/>
              </a:xfrm>
              <a:prstGeom prst="line">
                <a:avLst/>
              </a:prstGeom>
              <a:solidFill>
                <a:schemeClr val="accent1"/>
              </a:solidFill>
              <a:ln w="28575" cap="flat" cmpd="sng" algn="ctr">
                <a:solidFill>
                  <a:srgbClr val="FF0000"/>
                </a:solidFill>
                <a:prstDash val="sysDot"/>
                <a:round/>
                <a:headEnd type="none" w="med" len="med"/>
                <a:tailEnd type="none" w="med" len="med"/>
              </a:ln>
              <a:effectLst/>
            </p:spPr>
          </p:cxnSp>
          <p:cxnSp>
            <p:nvCxnSpPr>
              <p:cNvPr id="135" name="Straight Connector 134"/>
              <p:cNvCxnSpPr/>
              <p:nvPr/>
            </p:nvCxnSpPr>
            <p:spPr bwMode="auto">
              <a:xfrm rot="16200000">
                <a:off x="4416934" y="4052237"/>
                <a:ext cx="0" cy="154464"/>
              </a:xfrm>
              <a:prstGeom prst="line">
                <a:avLst/>
              </a:prstGeom>
              <a:solidFill>
                <a:schemeClr val="accent1"/>
              </a:solidFill>
              <a:ln w="28575" cap="flat" cmpd="sng" algn="ctr">
                <a:solidFill>
                  <a:srgbClr val="FF0000"/>
                </a:solidFill>
                <a:prstDash val="sysDot"/>
                <a:round/>
                <a:headEnd type="none" w="med" len="med"/>
                <a:tailEnd type="none" w="med" len="med"/>
              </a:ln>
              <a:effectLst/>
            </p:spPr>
          </p:cxnSp>
        </p:grpSp>
        <p:grpSp>
          <p:nvGrpSpPr>
            <p:cNvPr id="35" name="Group 34"/>
            <p:cNvGrpSpPr/>
            <p:nvPr/>
          </p:nvGrpSpPr>
          <p:grpSpPr>
            <a:xfrm rot="16200000">
              <a:off x="7515967" y="6169686"/>
              <a:ext cx="371580" cy="129889"/>
              <a:chOff x="6337642" y="4104278"/>
              <a:chExt cx="526062" cy="154464"/>
            </a:xfrm>
          </p:grpSpPr>
          <p:sp>
            <p:nvSpPr>
              <p:cNvPr id="130" name="Rectangle 129"/>
              <p:cNvSpPr/>
              <p:nvPr/>
            </p:nvSpPr>
            <p:spPr bwMode="auto">
              <a:xfrm>
                <a:off x="6337642" y="4104278"/>
                <a:ext cx="526062" cy="154464"/>
              </a:xfrm>
              <a:prstGeom prst="rect">
                <a:avLst/>
              </a:prstGeom>
              <a:solidFill>
                <a:schemeClr val="bg2">
                  <a:lumMod val="60000"/>
                  <a:lumOff val="40000"/>
                </a:schemeClr>
              </a:solidFill>
              <a:ln w="28575" cap="flat" cmpd="sng" algn="ctr">
                <a:solidFill>
                  <a:schemeClr val="bg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sp>
            <p:nvSpPr>
              <p:cNvPr id="131" name="Rectangle 130"/>
              <p:cNvSpPr/>
              <p:nvPr/>
            </p:nvSpPr>
            <p:spPr bwMode="auto">
              <a:xfrm>
                <a:off x="6337642" y="4104278"/>
                <a:ext cx="526062" cy="154464"/>
              </a:xfrm>
              <a:prstGeom prst="rect">
                <a:avLst/>
              </a:prstGeom>
              <a:noFill/>
              <a:ln w="28575" cap="flat" cmpd="sng" algn="ctr">
                <a:solidFill>
                  <a:srgbClr val="FF000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cxnSp>
            <p:nvCxnSpPr>
              <p:cNvPr id="132" name="Straight Connector 131"/>
              <p:cNvCxnSpPr/>
              <p:nvPr/>
            </p:nvCxnSpPr>
            <p:spPr bwMode="auto">
              <a:xfrm>
                <a:off x="6347471" y="4258742"/>
                <a:ext cx="506403" cy="0"/>
              </a:xfrm>
              <a:prstGeom prst="line">
                <a:avLst/>
              </a:prstGeom>
              <a:solidFill>
                <a:schemeClr val="accent1"/>
              </a:solidFill>
              <a:ln w="28575" cap="flat" cmpd="sng" algn="ctr">
                <a:solidFill>
                  <a:schemeClr val="bg2">
                    <a:lumMod val="50000"/>
                  </a:schemeClr>
                </a:solidFill>
                <a:prstDash val="solid"/>
                <a:round/>
                <a:headEnd type="none" w="med" len="med"/>
                <a:tailEnd type="none" w="med" len="med"/>
              </a:ln>
              <a:effectLst/>
            </p:spPr>
          </p:cxnSp>
        </p:grpSp>
        <p:grpSp>
          <p:nvGrpSpPr>
            <p:cNvPr id="36" name="Group 35"/>
            <p:cNvGrpSpPr/>
            <p:nvPr/>
          </p:nvGrpSpPr>
          <p:grpSpPr>
            <a:xfrm rot="5400000" flipH="1">
              <a:off x="6430119" y="6165825"/>
              <a:ext cx="363082" cy="129889"/>
              <a:chOff x="6337642" y="4104278"/>
              <a:chExt cx="526062" cy="154464"/>
            </a:xfrm>
          </p:grpSpPr>
          <p:sp>
            <p:nvSpPr>
              <p:cNvPr id="127" name="Rectangle 126"/>
              <p:cNvSpPr/>
              <p:nvPr/>
            </p:nvSpPr>
            <p:spPr bwMode="auto">
              <a:xfrm>
                <a:off x="6337642" y="4104278"/>
                <a:ext cx="526062" cy="154464"/>
              </a:xfrm>
              <a:prstGeom prst="rect">
                <a:avLst/>
              </a:prstGeom>
              <a:solidFill>
                <a:schemeClr val="bg2">
                  <a:lumMod val="60000"/>
                  <a:lumOff val="40000"/>
                </a:schemeClr>
              </a:solidFill>
              <a:ln w="28575" cap="flat" cmpd="sng" algn="ctr">
                <a:solidFill>
                  <a:schemeClr val="bg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sp>
            <p:nvSpPr>
              <p:cNvPr id="128" name="Rectangle 127"/>
              <p:cNvSpPr/>
              <p:nvPr/>
            </p:nvSpPr>
            <p:spPr bwMode="auto">
              <a:xfrm>
                <a:off x="6337642" y="4104278"/>
                <a:ext cx="526062" cy="154464"/>
              </a:xfrm>
              <a:prstGeom prst="rect">
                <a:avLst/>
              </a:prstGeom>
              <a:noFill/>
              <a:ln w="28575" cap="flat" cmpd="sng" algn="ctr">
                <a:solidFill>
                  <a:srgbClr val="FF000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cxnSp>
            <p:nvCxnSpPr>
              <p:cNvPr id="129" name="Straight Connector 128"/>
              <p:cNvCxnSpPr/>
              <p:nvPr/>
            </p:nvCxnSpPr>
            <p:spPr bwMode="auto">
              <a:xfrm>
                <a:off x="6347471" y="4258742"/>
                <a:ext cx="506403" cy="0"/>
              </a:xfrm>
              <a:prstGeom prst="line">
                <a:avLst/>
              </a:prstGeom>
              <a:solidFill>
                <a:schemeClr val="accent1"/>
              </a:solidFill>
              <a:ln w="28575" cap="flat" cmpd="sng" algn="ctr">
                <a:solidFill>
                  <a:schemeClr val="bg2">
                    <a:lumMod val="50000"/>
                  </a:schemeClr>
                </a:solidFill>
                <a:prstDash val="solid"/>
                <a:round/>
                <a:headEnd type="none" w="med" len="med"/>
                <a:tailEnd type="none" w="med" len="med"/>
              </a:ln>
              <a:effectLst/>
            </p:spPr>
          </p:cxnSp>
        </p:grpSp>
        <p:grpSp>
          <p:nvGrpSpPr>
            <p:cNvPr id="37" name="Group 36"/>
            <p:cNvGrpSpPr/>
            <p:nvPr/>
          </p:nvGrpSpPr>
          <p:grpSpPr>
            <a:xfrm>
              <a:off x="7091361" y="6473671"/>
              <a:ext cx="147970" cy="123571"/>
              <a:chOff x="6337642" y="4104278"/>
              <a:chExt cx="526062" cy="154464"/>
            </a:xfrm>
          </p:grpSpPr>
          <p:sp>
            <p:nvSpPr>
              <p:cNvPr id="124" name="Rectangle 123"/>
              <p:cNvSpPr/>
              <p:nvPr/>
            </p:nvSpPr>
            <p:spPr bwMode="auto">
              <a:xfrm>
                <a:off x="6337642" y="4104278"/>
                <a:ext cx="526062" cy="154464"/>
              </a:xfrm>
              <a:prstGeom prst="rect">
                <a:avLst/>
              </a:prstGeom>
              <a:solidFill>
                <a:schemeClr val="bg2">
                  <a:lumMod val="60000"/>
                  <a:lumOff val="40000"/>
                </a:schemeClr>
              </a:solidFill>
              <a:ln w="28575" cap="flat" cmpd="sng" algn="ctr">
                <a:solidFill>
                  <a:schemeClr val="bg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sp>
            <p:nvSpPr>
              <p:cNvPr id="125" name="Rectangle 124"/>
              <p:cNvSpPr/>
              <p:nvPr/>
            </p:nvSpPr>
            <p:spPr bwMode="auto">
              <a:xfrm>
                <a:off x="6337642" y="4104278"/>
                <a:ext cx="526062" cy="154464"/>
              </a:xfrm>
              <a:prstGeom prst="rect">
                <a:avLst/>
              </a:prstGeom>
              <a:noFill/>
              <a:ln w="28575" cap="flat" cmpd="sng" algn="ctr">
                <a:solidFill>
                  <a:srgbClr val="FF000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cxnSp>
            <p:nvCxnSpPr>
              <p:cNvPr id="126" name="Straight Connector 125"/>
              <p:cNvCxnSpPr/>
              <p:nvPr/>
            </p:nvCxnSpPr>
            <p:spPr bwMode="auto">
              <a:xfrm>
                <a:off x="6347471" y="4258742"/>
                <a:ext cx="506403" cy="0"/>
              </a:xfrm>
              <a:prstGeom prst="line">
                <a:avLst/>
              </a:prstGeom>
              <a:solidFill>
                <a:schemeClr val="accent1"/>
              </a:solidFill>
              <a:ln w="28575" cap="flat" cmpd="sng" algn="ctr">
                <a:solidFill>
                  <a:schemeClr val="bg2">
                    <a:lumMod val="50000"/>
                  </a:schemeClr>
                </a:solidFill>
                <a:prstDash val="solid"/>
                <a:round/>
                <a:headEnd type="none" w="med" len="med"/>
                <a:tailEnd type="none" w="med" len="med"/>
              </a:ln>
              <a:effectLst/>
            </p:spPr>
          </p:cxnSp>
        </p:grpSp>
        <p:grpSp>
          <p:nvGrpSpPr>
            <p:cNvPr id="38" name="Group 37"/>
            <p:cNvGrpSpPr/>
            <p:nvPr/>
          </p:nvGrpSpPr>
          <p:grpSpPr>
            <a:xfrm>
              <a:off x="7100672" y="6048840"/>
              <a:ext cx="147970" cy="378782"/>
              <a:chOff x="6337642" y="4104278"/>
              <a:chExt cx="526062" cy="154464"/>
            </a:xfrm>
          </p:grpSpPr>
          <p:sp>
            <p:nvSpPr>
              <p:cNvPr id="122" name="Rectangle 121"/>
              <p:cNvSpPr/>
              <p:nvPr/>
            </p:nvSpPr>
            <p:spPr bwMode="auto">
              <a:xfrm>
                <a:off x="6337642" y="4104278"/>
                <a:ext cx="526062" cy="154464"/>
              </a:xfrm>
              <a:prstGeom prst="rect">
                <a:avLst/>
              </a:prstGeom>
              <a:solidFill>
                <a:schemeClr val="bg2">
                  <a:lumMod val="60000"/>
                  <a:lumOff val="40000"/>
                </a:schemeClr>
              </a:solidFill>
              <a:ln w="28575" cap="flat" cmpd="sng" algn="ctr">
                <a:solidFill>
                  <a:schemeClr val="bg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sp>
            <p:nvSpPr>
              <p:cNvPr id="123" name="Rectangle 122"/>
              <p:cNvSpPr/>
              <p:nvPr/>
            </p:nvSpPr>
            <p:spPr bwMode="auto">
              <a:xfrm>
                <a:off x="6337642" y="4104278"/>
                <a:ext cx="526062" cy="154464"/>
              </a:xfrm>
              <a:prstGeom prst="rect">
                <a:avLst/>
              </a:prstGeom>
              <a:noFill/>
              <a:ln w="28575" cap="flat" cmpd="sng" algn="ctr">
                <a:solidFill>
                  <a:srgbClr val="FF000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grpSp>
        <p:grpSp>
          <p:nvGrpSpPr>
            <p:cNvPr id="39" name="Group 38"/>
            <p:cNvGrpSpPr/>
            <p:nvPr/>
          </p:nvGrpSpPr>
          <p:grpSpPr>
            <a:xfrm>
              <a:off x="6751503" y="5634216"/>
              <a:ext cx="269906" cy="365760"/>
              <a:chOff x="6319682" y="3048000"/>
              <a:chExt cx="337383" cy="457200"/>
            </a:xfrm>
          </p:grpSpPr>
          <p:sp>
            <p:nvSpPr>
              <p:cNvPr id="118" name="Rectangle 117"/>
              <p:cNvSpPr/>
              <p:nvPr/>
            </p:nvSpPr>
            <p:spPr bwMode="auto">
              <a:xfrm>
                <a:off x="6319682" y="3048000"/>
                <a:ext cx="337383" cy="457200"/>
              </a:xfrm>
              <a:prstGeom prst="rect">
                <a:avLst/>
              </a:prstGeom>
              <a:solidFill>
                <a:schemeClr val="bg2">
                  <a:lumMod val="60000"/>
                  <a:lumOff val="40000"/>
                </a:schemeClr>
              </a:solidFill>
              <a:ln w="28575" cap="flat" cmpd="sng" algn="ctr">
                <a:solidFill>
                  <a:schemeClr val="bg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grpSp>
            <p:nvGrpSpPr>
              <p:cNvPr id="119" name="Group 118"/>
              <p:cNvGrpSpPr/>
              <p:nvPr/>
            </p:nvGrpSpPr>
            <p:grpSpPr>
              <a:xfrm>
                <a:off x="6324600" y="3048000"/>
                <a:ext cx="332465" cy="457200"/>
                <a:chOff x="6324600" y="3048000"/>
                <a:chExt cx="332465" cy="457200"/>
              </a:xfrm>
            </p:grpSpPr>
            <p:sp>
              <p:nvSpPr>
                <p:cNvPr id="120" name="Rectangle 119"/>
                <p:cNvSpPr/>
                <p:nvPr/>
              </p:nvSpPr>
              <p:spPr bwMode="auto">
                <a:xfrm>
                  <a:off x="6372073" y="3137057"/>
                  <a:ext cx="228600" cy="304800"/>
                </a:xfrm>
                <a:prstGeom prst="rect">
                  <a:avLst/>
                </a:prstGeom>
                <a:solidFill>
                  <a:schemeClr val="accent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sp>
              <p:nvSpPr>
                <p:cNvPr id="121" name="Rectangle 120"/>
                <p:cNvSpPr/>
                <p:nvPr/>
              </p:nvSpPr>
              <p:spPr bwMode="auto">
                <a:xfrm>
                  <a:off x="6324600" y="3048000"/>
                  <a:ext cx="332465" cy="457200"/>
                </a:xfrm>
                <a:prstGeom prst="rect">
                  <a:avLst/>
                </a:prstGeom>
                <a:noFill/>
                <a:ln w="28575"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grpSp>
        </p:grpSp>
        <p:grpSp>
          <p:nvGrpSpPr>
            <p:cNvPr id="40" name="Group 39"/>
            <p:cNvGrpSpPr/>
            <p:nvPr/>
          </p:nvGrpSpPr>
          <p:grpSpPr>
            <a:xfrm rot="16200000">
              <a:off x="7516413" y="5751869"/>
              <a:ext cx="371580" cy="129889"/>
              <a:chOff x="6337642" y="4104278"/>
              <a:chExt cx="526062" cy="154464"/>
            </a:xfrm>
          </p:grpSpPr>
          <p:sp>
            <p:nvSpPr>
              <p:cNvPr id="115" name="Rectangle 114"/>
              <p:cNvSpPr/>
              <p:nvPr/>
            </p:nvSpPr>
            <p:spPr bwMode="auto">
              <a:xfrm>
                <a:off x="6337642" y="4104278"/>
                <a:ext cx="526062" cy="154464"/>
              </a:xfrm>
              <a:prstGeom prst="rect">
                <a:avLst/>
              </a:prstGeom>
              <a:solidFill>
                <a:schemeClr val="bg2">
                  <a:lumMod val="60000"/>
                  <a:lumOff val="40000"/>
                </a:schemeClr>
              </a:solidFill>
              <a:ln w="28575" cap="flat" cmpd="sng" algn="ctr">
                <a:solidFill>
                  <a:schemeClr val="bg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sp>
            <p:nvSpPr>
              <p:cNvPr id="116" name="Rectangle 115"/>
              <p:cNvSpPr/>
              <p:nvPr/>
            </p:nvSpPr>
            <p:spPr bwMode="auto">
              <a:xfrm>
                <a:off x="6337642" y="4104278"/>
                <a:ext cx="526062" cy="154464"/>
              </a:xfrm>
              <a:prstGeom prst="rect">
                <a:avLst/>
              </a:prstGeom>
              <a:noFill/>
              <a:ln w="28575" cap="flat" cmpd="sng" algn="ctr">
                <a:solidFill>
                  <a:srgbClr val="FF000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cxnSp>
            <p:nvCxnSpPr>
              <p:cNvPr id="117" name="Straight Connector 116"/>
              <p:cNvCxnSpPr/>
              <p:nvPr/>
            </p:nvCxnSpPr>
            <p:spPr bwMode="auto">
              <a:xfrm>
                <a:off x="6347471" y="4258742"/>
                <a:ext cx="506403" cy="0"/>
              </a:xfrm>
              <a:prstGeom prst="line">
                <a:avLst/>
              </a:prstGeom>
              <a:solidFill>
                <a:schemeClr val="accent1"/>
              </a:solidFill>
              <a:ln w="28575" cap="flat" cmpd="sng" algn="ctr">
                <a:solidFill>
                  <a:schemeClr val="bg2">
                    <a:lumMod val="50000"/>
                  </a:schemeClr>
                </a:solidFill>
                <a:prstDash val="solid"/>
                <a:round/>
                <a:headEnd type="none" w="med" len="med"/>
                <a:tailEnd type="none" w="med" len="med"/>
              </a:ln>
              <a:effectLst/>
            </p:spPr>
          </p:cxnSp>
        </p:grpSp>
        <p:grpSp>
          <p:nvGrpSpPr>
            <p:cNvPr id="41" name="Group 40"/>
            <p:cNvGrpSpPr/>
            <p:nvPr/>
          </p:nvGrpSpPr>
          <p:grpSpPr>
            <a:xfrm rot="5400000" flipH="1">
              <a:off x="6430565" y="5748008"/>
              <a:ext cx="363082" cy="129889"/>
              <a:chOff x="6337642" y="4104278"/>
              <a:chExt cx="526062" cy="154464"/>
            </a:xfrm>
          </p:grpSpPr>
          <p:sp>
            <p:nvSpPr>
              <p:cNvPr id="112" name="Rectangle 111"/>
              <p:cNvSpPr/>
              <p:nvPr/>
            </p:nvSpPr>
            <p:spPr bwMode="auto">
              <a:xfrm>
                <a:off x="6337642" y="4104278"/>
                <a:ext cx="526062" cy="154464"/>
              </a:xfrm>
              <a:prstGeom prst="rect">
                <a:avLst/>
              </a:prstGeom>
              <a:solidFill>
                <a:schemeClr val="bg2">
                  <a:lumMod val="60000"/>
                  <a:lumOff val="40000"/>
                </a:schemeClr>
              </a:solidFill>
              <a:ln w="28575" cap="flat" cmpd="sng" algn="ctr">
                <a:solidFill>
                  <a:schemeClr val="bg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sp>
            <p:nvSpPr>
              <p:cNvPr id="113" name="Rectangle 112"/>
              <p:cNvSpPr/>
              <p:nvPr/>
            </p:nvSpPr>
            <p:spPr bwMode="auto">
              <a:xfrm>
                <a:off x="6337642" y="4104278"/>
                <a:ext cx="526062" cy="154464"/>
              </a:xfrm>
              <a:prstGeom prst="rect">
                <a:avLst/>
              </a:prstGeom>
              <a:noFill/>
              <a:ln w="28575" cap="flat" cmpd="sng" algn="ctr">
                <a:solidFill>
                  <a:srgbClr val="FF000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cxnSp>
            <p:nvCxnSpPr>
              <p:cNvPr id="114" name="Straight Connector 113"/>
              <p:cNvCxnSpPr/>
              <p:nvPr/>
            </p:nvCxnSpPr>
            <p:spPr bwMode="auto">
              <a:xfrm>
                <a:off x="6347471" y="4258742"/>
                <a:ext cx="506403" cy="0"/>
              </a:xfrm>
              <a:prstGeom prst="line">
                <a:avLst/>
              </a:prstGeom>
              <a:solidFill>
                <a:schemeClr val="accent1"/>
              </a:solidFill>
              <a:ln w="28575" cap="flat" cmpd="sng" algn="ctr">
                <a:solidFill>
                  <a:schemeClr val="bg2">
                    <a:lumMod val="50000"/>
                  </a:schemeClr>
                </a:solidFill>
                <a:prstDash val="solid"/>
                <a:round/>
                <a:headEnd type="none" w="med" len="med"/>
                <a:tailEnd type="none" w="med" len="med"/>
              </a:ln>
              <a:effectLst/>
            </p:spPr>
          </p:cxnSp>
        </p:grpSp>
        <p:grpSp>
          <p:nvGrpSpPr>
            <p:cNvPr id="42" name="Group 41"/>
            <p:cNvGrpSpPr/>
            <p:nvPr/>
          </p:nvGrpSpPr>
          <p:grpSpPr>
            <a:xfrm>
              <a:off x="7101117" y="5631024"/>
              <a:ext cx="147970" cy="378782"/>
              <a:chOff x="6337642" y="4104278"/>
              <a:chExt cx="526062" cy="154464"/>
            </a:xfrm>
          </p:grpSpPr>
          <p:sp>
            <p:nvSpPr>
              <p:cNvPr id="110" name="Rectangle 109"/>
              <p:cNvSpPr/>
              <p:nvPr/>
            </p:nvSpPr>
            <p:spPr bwMode="auto">
              <a:xfrm>
                <a:off x="6337642" y="4104278"/>
                <a:ext cx="526062" cy="154464"/>
              </a:xfrm>
              <a:prstGeom prst="rect">
                <a:avLst/>
              </a:prstGeom>
              <a:solidFill>
                <a:schemeClr val="bg2">
                  <a:lumMod val="60000"/>
                  <a:lumOff val="40000"/>
                </a:schemeClr>
              </a:solidFill>
              <a:ln w="28575" cap="flat" cmpd="sng" algn="ctr">
                <a:solidFill>
                  <a:schemeClr val="bg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sp>
            <p:nvSpPr>
              <p:cNvPr id="111" name="Rectangle 110"/>
              <p:cNvSpPr/>
              <p:nvPr/>
            </p:nvSpPr>
            <p:spPr bwMode="auto">
              <a:xfrm>
                <a:off x="6337642" y="4104278"/>
                <a:ext cx="526062" cy="154464"/>
              </a:xfrm>
              <a:prstGeom prst="rect">
                <a:avLst/>
              </a:prstGeom>
              <a:noFill/>
              <a:ln w="28575" cap="flat" cmpd="sng" algn="ctr">
                <a:solidFill>
                  <a:srgbClr val="FF000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grpSp>
        <p:grpSp>
          <p:nvGrpSpPr>
            <p:cNvPr id="43" name="Group 42"/>
            <p:cNvGrpSpPr/>
            <p:nvPr/>
          </p:nvGrpSpPr>
          <p:grpSpPr>
            <a:xfrm>
              <a:off x="7308219" y="5634216"/>
              <a:ext cx="269906" cy="365760"/>
              <a:chOff x="6319682" y="3048000"/>
              <a:chExt cx="337383" cy="457200"/>
            </a:xfrm>
          </p:grpSpPr>
          <p:sp>
            <p:nvSpPr>
              <p:cNvPr id="106" name="Rectangle 105"/>
              <p:cNvSpPr/>
              <p:nvPr/>
            </p:nvSpPr>
            <p:spPr bwMode="auto">
              <a:xfrm>
                <a:off x="6319682" y="3048000"/>
                <a:ext cx="337383" cy="457200"/>
              </a:xfrm>
              <a:prstGeom prst="rect">
                <a:avLst/>
              </a:prstGeom>
              <a:solidFill>
                <a:schemeClr val="bg2">
                  <a:lumMod val="60000"/>
                  <a:lumOff val="40000"/>
                </a:schemeClr>
              </a:solidFill>
              <a:ln w="28575" cap="flat" cmpd="sng" algn="ctr">
                <a:solidFill>
                  <a:schemeClr val="bg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grpSp>
            <p:nvGrpSpPr>
              <p:cNvPr id="107" name="Group 106"/>
              <p:cNvGrpSpPr/>
              <p:nvPr/>
            </p:nvGrpSpPr>
            <p:grpSpPr>
              <a:xfrm>
                <a:off x="6324600" y="3048000"/>
                <a:ext cx="332465" cy="457200"/>
                <a:chOff x="6324600" y="3048000"/>
                <a:chExt cx="332465" cy="457200"/>
              </a:xfrm>
            </p:grpSpPr>
            <p:sp>
              <p:nvSpPr>
                <p:cNvPr id="108" name="Rectangle 107"/>
                <p:cNvSpPr/>
                <p:nvPr/>
              </p:nvSpPr>
              <p:spPr bwMode="auto">
                <a:xfrm>
                  <a:off x="6372073" y="3137057"/>
                  <a:ext cx="228600" cy="304800"/>
                </a:xfrm>
                <a:prstGeom prst="rect">
                  <a:avLst/>
                </a:prstGeom>
                <a:solidFill>
                  <a:schemeClr val="accent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sp>
              <p:nvSpPr>
                <p:cNvPr id="109" name="Rectangle 108"/>
                <p:cNvSpPr/>
                <p:nvPr/>
              </p:nvSpPr>
              <p:spPr bwMode="auto">
                <a:xfrm>
                  <a:off x="6324600" y="3048000"/>
                  <a:ext cx="332465" cy="457200"/>
                </a:xfrm>
                <a:prstGeom prst="rect">
                  <a:avLst/>
                </a:prstGeom>
                <a:noFill/>
                <a:ln w="28575"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grpSp>
        </p:grpSp>
        <p:grpSp>
          <p:nvGrpSpPr>
            <p:cNvPr id="44" name="Group 43"/>
            <p:cNvGrpSpPr/>
            <p:nvPr/>
          </p:nvGrpSpPr>
          <p:grpSpPr>
            <a:xfrm>
              <a:off x="6745893" y="5210323"/>
              <a:ext cx="269906" cy="365760"/>
              <a:chOff x="6319682" y="3048000"/>
              <a:chExt cx="337383" cy="457200"/>
            </a:xfrm>
          </p:grpSpPr>
          <p:sp>
            <p:nvSpPr>
              <p:cNvPr id="102" name="Rectangle 101"/>
              <p:cNvSpPr/>
              <p:nvPr/>
            </p:nvSpPr>
            <p:spPr bwMode="auto">
              <a:xfrm>
                <a:off x="6319682" y="3048000"/>
                <a:ext cx="337383" cy="457200"/>
              </a:xfrm>
              <a:prstGeom prst="rect">
                <a:avLst/>
              </a:prstGeom>
              <a:solidFill>
                <a:schemeClr val="bg2">
                  <a:lumMod val="60000"/>
                  <a:lumOff val="40000"/>
                </a:schemeClr>
              </a:solidFill>
              <a:ln w="28575" cap="flat" cmpd="sng" algn="ctr">
                <a:solidFill>
                  <a:schemeClr val="bg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grpSp>
            <p:nvGrpSpPr>
              <p:cNvPr id="103" name="Group 102"/>
              <p:cNvGrpSpPr/>
              <p:nvPr/>
            </p:nvGrpSpPr>
            <p:grpSpPr>
              <a:xfrm>
                <a:off x="6324600" y="3048000"/>
                <a:ext cx="332465" cy="457200"/>
                <a:chOff x="6324600" y="3048000"/>
                <a:chExt cx="332465" cy="457200"/>
              </a:xfrm>
            </p:grpSpPr>
            <p:sp>
              <p:nvSpPr>
                <p:cNvPr id="104" name="Rectangle 103"/>
                <p:cNvSpPr/>
                <p:nvPr/>
              </p:nvSpPr>
              <p:spPr bwMode="auto">
                <a:xfrm>
                  <a:off x="6372073" y="3137057"/>
                  <a:ext cx="228600" cy="304800"/>
                </a:xfrm>
                <a:prstGeom prst="rect">
                  <a:avLst/>
                </a:prstGeom>
                <a:solidFill>
                  <a:schemeClr val="accent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sp>
              <p:nvSpPr>
                <p:cNvPr id="105" name="Rectangle 104"/>
                <p:cNvSpPr/>
                <p:nvPr/>
              </p:nvSpPr>
              <p:spPr bwMode="auto">
                <a:xfrm>
                  <a:off x="6324600" y="3048000"/>
                  <a:ext cx="332465" cy="457200"/>
                </a:xfrm>
                <a:prstGeom prst="rect">
                  <a:avLst/>
                </a:prstGeom>
                <a:noFill/>
                <a:ln w="28575"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grpSp>
        </p:grpSp>
        <p:grpSp>
          <p:nvGrpSpPr>
            <p:cNvPr id="45" name="Group 44"/>
            <p:cNvGrpSpPr/>
            <p:nvPr/>
          </p:nvGrpSpPr>
          <p:grpSpPr>
            <a:xfrm rot="16200000">
              <a:off x="7510803" y="5327976"/>
              <a:ext cx="371580" cy="129889"/>
              <a:chOff x="6337642" y="4104278"/>
              <a:chExt cx="526062" cy="154464"/>
            </a:xfrm>
          </p:grpSpPr>
          <p:sp>
            <p:nvSpPr>
              <p:cNvPr id="99" name="Rectangle 98"/>
              <p:cNvSpPr/>
              <p:nvPr/>
            </p:nvSpPr>
            <p:spPr bwMode="auto">
              <a:xfrm>
                <a:off x="6337642" y="4104278"/>
                <a:ext cx="526062" cy="154464"/>
              </a:xfrm>
              <a:prstGeom prst="rect">
                <a:avLst/>
              </a:prstGeom>
              <a:solidFill>
                <a:schemeClr val="bg2">
                  <a:lumMod val="60000"/>
                  <a:lumOff val="40000"/>
                </a:schemeClr>
              </a:solidFill>
              <a:ln w="28575" cap="flat" cmpd="sng" algn="ctr">
                <a:solidFill>
                  <a:schemeClr val="bg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sp>
            <p:nvSpPr>
              <p:cNvPr id="100" name="Rectangle 99"/>
              <p:cNvSpPr/>
              <p:nvPr/>
            </p:nvSpPr>
            <p:spPr bwMode="auto">
              <a:xfrm>
                <a:off x="6337642" y="4104278"/>
                <a:ext cx="526062" cy="154464"/>
              </a:xfrm>
              <a:prstGeom prst="rect">
                <a:avLst/>
              </a:prstGeom>
              <a:noFill/>
              <a:ln w="28575" cap="flat" cmpd="sng" algn="ctr">
                <a:solidFill>
                  <a:srgbClr val="FF000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cxnSp>
            <p:nvCxnSpPr>
              <p:cNvPr id="101" name="Straight Connector 100"/>
              <p:cNvCxnSpPr/>
              <p:nvPr/>
            </p:nvCxnSpPr>
            <p:spPr bwMode="auto">
              <a:xfrm>
                <a:off x="6347471" y="4258742"/>
                <a:ext cx="506403" cy="0"/>
              </a:xfrm>
              <a:prstGeom prst="line">
                <a:avLst/>
              </a:prstGeom>
              <a:solidFill>
                <a:schemeClr val="accent1"/>
              </a:solidFill>
              <a:ln w="28575" cap="flat" cmpd="sng" algn="ctr">
                <a:solidFill>
                  <a:schemeClr val="bg2">
                    <a:lumMod val="50000"/>
                  </a:schemeClr>
                </a:solidFill>
                <a:prstDash val="solid"/>
                <a:round/>
                <a:headEnd type="none" w="med" len="med"/>
                <a:tailEnd type="none" w="med" len="med"/>
              </a:ln>
              <a:effectLst/>
            </p:spPr>
          </p:cxnSp>
        </p:grpSp>
        <p:grpSp>
          <p:nvGrpSpPr>
            <p:cNvPr id="46" name="Group 45"/>
            <p:cNvGrpSpPr/>
            <p:nvPr/>
          </p:nvGrpSpPr>
          <p:grpSpPr>
            <a:xfrm rot="5400000" flipH="1">
              <a:off x="6424955" y="5324115"/>
              <a:ext cx="363082" cy="129889"/>
              <a:chOff x="6337642" y="4104278"/>
              <a:chExt cx="526062" cy="154464"/>
            </a:xfrm>
          </p:grpSpPr>
          <p:sp>
            <p:nvSpPr>
              <p:cNvPr id="96" name="Rectangle 95"/>
              <p:cNvSpPr/>
              <p:nvPr/>
            </p:nvSpPr>
            <p:spPr bwMode="auto">
              <a:xfrm>
                <a:off x="6337642" y="4104278"/>
                <a:ext cx="526062" cy="154464"/>
              </a:xfrm>
              <a:prstGeom prst="rect">
                <a:avLst/>
              </a:prstGeom>
              <a:solidFill>
                <a:schemeClr val="bg2">
                  <a:lumMod val="60000"/>
                  <a:lumOff val="40000"/>
                </a:schemeClr>
              </a:solidFill>
              <a:ln w="28575" cap="flat" cmpd="sng" algn="ctr">
                <a:solidFill>
                  <a:schemeClr val="bg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sp>
            <p:nvSpPr>
              <p:cNvPr id="97" name="Rectangle 96"/>
              <p:cNvSpPr/>
              <p:nvPr/>
            </p:nvSpPr>
            <p:spPr bwMode="auto">
              <a:xfrm>
                <a:off x="6337642" y="4104278"/>
                <a:ext cx="526062" cy="154464"/>
              </a:xfrm>
              <a:prstGeom prst="rect">
                <a:avLst/>
              </a:prstGeom>
              <a:noFill/>
              <a:ln w="28575" cap="flat" cmpd="sng" algn="ctr">
                <a:solidFill>
                  <a:srgbClr val="FF000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cxnSp>
            <p:nvCxnSpPr>
              <p:cNvPr id="98" name="Straight Connector 97"/>
              <p:cNvCxnSpPr/>
              <p:nvPr/>
            </p:nvCxnSpPr>
            <p:spPr bwMode="auto">
              <a:xfrm>
                <a:off x="6347471" y="4258742"/>
                <a:ext cx="506403" cy="0"/>
              </a:xfrm>
              <a:prstGeom prst="line">
                <a:avLst/>
              </a:prstGeom>
              <a:solidFill>
                <a:schemeClr val="accent1"/>
              </a:solidFill>
              <a:ln w="28575" cap="flat" cmpd="sng" algn="ctr">
                <a:solidFill>
                  <a:schemeClr val="bg2">
                    <a:lumMod val="50000"/>
                  </a:schemeClr>
                </a:solidFill>
                <a:prstDash val="solid"/>
                <a:round/>
                <a:headEnd type="none" w="med" len="med"/>
                <a:tailEnd type="none" w="med" len="med"/>
              </a:ln>
              <a:effectLst/>
            </p:spPr>
          </p:cxnSp>
        </p:grpSp>
        <p:grpSp>
          <p:nvGrpSpPr>
            <p:cNvPr id="47" name="Group 46"/>
            <p:cNvGrpSpPr/>
            <p:nvPr/>
          </p:nvGrpSpPr>
          <p:grpSpPr>
            <a:xfrm>
              <a:off x="7095508" y="5207130"/>
              <a:ext cx="147970" cy="378782"/>
              <a:chOff x="6337642" y="4104278"/>
              <a:chExt cx="526062" cy="154464"/>
            </a:xfrm>
          </p:grpSpPr>
          <p:sp>
            <p:nvSpPr>
              <p:cNvPr id="94" name="Rectangle 93"/>
              <p:cNvSpPr/>
              <p:nvPr/>
            </p:nvSpPr>
            <p:spPr bwMode="auto">
              <a:xfrm>
                <a:off x="6337642" y="4104278"/>
                <a:ext cx="526062" cy="154464"/>
              </a:xfrm>
              <a:prstGeom prst="rect">
                <a:avLst/>
              </a:prstGeom>
              <a:solidFill>
                <a:schemeClr val="bg2">
                  <a:lumMod val="60000"/>
                  <a:lumOff val="40000"/>
                </a:schemeClr>
              </a:solidFill>
              <a:ln w="28575" cap="flat" cmpd="sng" algn="ctr">
                <a:solidFill>
                  <a:schemeClr val="bg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sp>
            <p:nvSpPr>
              <p:cNvPr id="95" name="Rectangle 94"/>
              <p:cNvSpPr/>
              <p:nvPr/>
            </p:nvSpPr>
            <p:spPr bwMode="auto">
              <a:xfrm>
                <a:off x="6337642" y="4104278"/>
                <a:ext cx="526062" cy="154464"/>
              </a:xfrm>
              <a:prstGeom prst="rect">
                <a:avLst/>
              </a:prstGeom>
              <a:noFill/>
              <a:ln w="28575" cap="flat" cmpd="sng" algn="ctr">
                <a:solidFill>
                  <a:srgbClr val="FF000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grpSp>
        <p:grpSp>
          <p:nvGrpSpPr>
            <p:cNvPr id="48" name="Group 47"/>
            <p:cNvGrpSpPr/>
            <p:nvPr/>
          </p:nvGrpSpPr>
          <p:grpSpPr>
            <a:xfrm>
              <a:off x="7302609" y="5210323"/>
              <a:ext cx="269906" cy="365760"/>
              <a:chOff x="6319682" y="3048000"/>
              <a:chExt cx="337383" cy="457200"/>
            </a:xfrm>
          </p:grpSpPr>
          <p:sp>
            <p:nvSpPr>
              <p:cNvPr id="90" name="Rectangle 89"/>
              <p:cNvSpPr/>
              <p:nvPr/>
            </p:nvSpPr>
            <p:spPr bwMode="auto">
              <a:xfrm>
                <a:off x="6319682" y="3048000"/>
                <a:ext cx="337383" cy="457200"/>
              </a:xfrm>
              <a:prstGeom prst="rect">
                <a:avLst/>
              </a:prstGeom>
              <a:solidFill>
                <a:schemeClr val="bg2">
                  <a:lumMod val="60000"/>
                  <a:lumOff val="40000"/>
                </a:schemeClr>
              </a:solidFill>
              <a:ln w="28575" cap="flat" cmpd="sng" algn="ctr">
                <a:solidFill>
                  <a:schemeClr val="bg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grpSp>
            <p:nvGrpSpPr>
              <p:cNvPr id="91" name="Group 90"/>
              <p:cNvGrpSpPr/>
              <p:nvPr/>
            </p:nvGrpSpPr>
            <p:grpSpPr>
              <a:xfrm>
                <a:off x="6324600" y="3048000"/>
                <a:ext cx="332465" cy="457200"/>
                <a:chOff x="6324600" y="3048000"/>
                <a:chExt cx="332465" cy="457200"/>
              </a:xfrm>
            </p:grpSpPr>
            <p:sp>
              <p:nvSpPr>
                <p:cNvPr id="92" name="Rectangle 91"/>
                <p:cNvSpPr/>
                <p:nvPr/>
              </p:nvSpPr>
              <p:spPr bwMode="auto">
                <a:xfrm>
                  <a:off x="6372073" y="3137057"/>
                  <a:ext cx="228600" cy="304800"/>
                </a:xfrm>
                <a:prstGeom prst="rect">
                  <a:avLst/>
                </a:prstGeom>
                <a:solidFill>
                  <a:schemeClr val="accent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sp>
              <p:nvSpPr>
                <p:cNvPr id="93" name="Rectangle 92"/>
                <p:cNvSpPr/>
                <p:nvPr/>
              </p:nvSpPr>
              <p:spPr bwMode="auto">
                <a:xfrm>
                  <a:off x="6324600" y="3048000"/>
                  <a:ext cx="332465" cy="457200"/>
                </a:xfrm>
                <a:prstGeom prst="rect">
                  <a:avLst/>
                </a:prstGeom>
                <a:noFill/>
                <a:ln w="28575"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grpSp>
        </p:grpSp>
        <p:grpSp>
          <p:nvGrpSpPr>
            <p:cNvPr id="49" name="Group 48"/>
            <p:cNvGrpSpPr/>
            <p:nvPr/>
          </p:nvGrpSpPr>
          <p:grpSpPr>
            <a:xfrm>
              <a:off x="6745893" y="4783936"/>
              <a:ext cx="269906" cy="365760"/>
              <a:chOff x="6319682" y="3048000"/>
              <a:chExt cx="337383" cy="457200"/>
            </a:xfrm>
          </p:grpSpPr>
          <p:sp>
            <p:nvSpPr>
              <p:cNvPr id="86" name="Rectangle 85"/>
              <p:cNvSpPr/>
              <p:nvPr/>
            </p:nvSpPr>
            <p:spPr bwMode="auto">
              <a:xfrm>
                <a:off x="6319682" y="3048000"/>
                <a:ext cx="337383" cy="457200"/>
              </a:xfrm>
              <a:prstGeom prst="rect">
                <a:avLst/>
              </a:prstGeom>
              <a:solidFill>
                <a:schemeClr val="bg2">
                  <a:lumMod val="60000"/>
                  <a:lumOff val="40000"/>
                </a:schemeClr>
              </a:solidFill>
              <a:ln w="28575" cap="flat" cmpd="sng" algn="ctr">
                <a:solidFill>
                  <a:schemeClr val="bg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grpSp>
            <p:nvGrpSpPr>
              <p:cNvPr id="87" name="Group 86"/>
              <p:cNvGrpSpPr/>
              <p:nvPr/>
            </p:nvGrpSpPr>
            <p:grpSpPr>
              <a:xfrm>
                <a:off x="6324600" y="3048000"/>
                <a:ext cx="332465" cy="457200"/>
                <a:chOff x="6324600" y="3048000"/>
                <a:chExt cx="332465" cy="457200"/>
              </a:xfrm>
            </p:grpSpPr>
            <p:sp>
              <p:nvSpPr>
                <p:cNvPr id="88" name="Rectangle 87"/>
                <p:cNvSpPr/>
                <p:nvPr/>
              </p:nvSpPr>
              <p:spPr bwMode="auto">
                <a:xfrm>
                  <a:off x="6372073" y="3137057"/>
                  <a:ext cx="228600" cy="304800"/>
                </a:xfrm>
                <a:prstGeom prst="rect">
                  <a:avLst/>
                </a:prstGeom>
                <a:solidFill>
                  <a:schemeClr val="accent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sp>
              <p:nvSpPr>
                <p:cNvPr id="89" name="Rectangle 88"/>
                <p:cNvSpPr/>
                <p:nvPr/>
              </p:nvSpPr>
              <p:spPr bwMode="auto">
                <a:xfrm>
                  <a:off x="6324600" y="3048000"/>
                  <a:ext cx="332465" cy="457200"/>
                </a:xfrm>
                <a:prstGeom prst="rect">
                  <a:avLst/>
                </a:prstGeom>
                <a:noFill/>
                <a:ln w="28575"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grpSp>
        </p:grpSp>
        <p:grpSp>
          <p:nvGrpSpPr>
            <p:cNvPr id="50" name="Group 49"/>
            <p:cNvGrpSpPr/>
            <p:nvPr/>
          </p:nvGrpSpPr>
          <p:grpSpPr>
            <a:xfrm rot="16200000">
              <a:off x="7510803" y="4901588"/>
              <a:ext cx="371580" cy="129889"/>
              <a:chOff x="6337642" y="4104278"/>
              <a:chExt cx="526062" cy="154464"/>
            </a:xfrm>
          </p:grpSpPr>
          <p:sp>
            <p:nvSpPr>
              <p:cNvPr id="83" name="Rectangle 82"/>
              <p:cNvSpPr/>
              <p:nvPr/>
            </p:nvSpPr>
            <p:spPr bwMode="auto">
              <a:xfrm>
                <a:off x="6337642" y="4104278"/>
                <a:ext cx="526062" cy="154464"/>
              </a:xfrm>
              <a:prstGeom prst="rect">
                <a:avLst/>
              </a:prstGeom>
              <a:solidFill>
                <a:schemeClr val="bg2">
                  <a:lumMod val="60000"/>
                  <a:lumOff val="40000"/>
                </a:schemeClr>
              </a:solidFill>
              <a:ln w="28575" cap="flat" cmpd="sng" algn="ctr">
                <a:solidFill>
                  <a:schemeClr val="bg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sp>
            <p:nvSpPr>
              <p:cNvPr id="84" name="Rectangle 83"/>
              <p:cNvSpPr/>
              <p:nvPr/>
            </p:nvSpPr>
            <p:spPr bwMode="auto">
              <a:xfrm>
                <a:off x="6337642" y="4104278"/>
                <a:ext cx="526062" cy="154464"/>
              </a:xfrm>
              <a:prstGeom prst="rect">
                <a:avLst/>
              </a:prstGeom>
              <a:noFill/>
              <a:ln w="28575" cap="flat" cmpd="sng" algn="ctr">
                <a:solidFill>
                  <a:srgbClr val="FF000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cxnSp>
            <p:nvCxnSpPr>
              <p:cNvPr id="85" name="Straight Connector 84"/>
              <p:cNvCxnSpPr/>
              <p:nvPr/>
            </p:nvCxnSpPr>
            <p:spPr bwMode="auto">
              <a:xfrm>
                <a:off x="6347471" y="4258742"/>
                <a:ext cx="506403" cy="0"/>
              </a:xfrm>
              <a:prstGeom prst="line">
                <a:avLst/>
              </a:prstGeom>
              <a:solidFill>
                <a:schemeClr val="accent1"/>
              </a:solidFill>
              <a:ln w="28575" cap="flat" cmpd="sng" algn="ctr">
                <a:solidFill>
                  <a:schemeClr val="bg2">
                    <a:lumMod val="50000"/>
                  </a:schemeClr>
                </a:solidFill>
                <a:prstDash val="solid"/>
                <a:round/>
                <a:headEnd type="none" w="med" len="med"/>
                <a:tailEnd type="none" w="med" len="med"/>
              </a:ln>
              <a:effectLst/>
            </p:spPr>
          </p:cxnSp>
        </p:grpSp>
        <p:grpSp>
          <p:nvGrpSpPr>
            <p:cNvPr id="51" name="Group 50"/>
            <p:cNvGrpSpPr/>
            <p:nvPr/>
          </p:nvGrpSpPr>
          <p:grpSpPr>
            <a:xfrm rot="5400000" flipH="1">
              <a:off x="6424955" y="4897728"/>
              <a:ext cx="363082" cy="129889"/>
              <a:chOff x="6337642" y="4104278"/>
              <a:chExt cx="526062" cy="154464"/>
            </a:xfrm>
          </p:grpSpPr>
          <p:sp>
            <p:nvSpPr>
              <p:cNvPr id="80" name="Rectangle 79"/>
              <p:cNvSpPr/>
              <p:nvPr/>
            </p:nvSpPr>
            <p:spPr bwMode="auto">
              <a:xfrm>
                <a:off x="6337642" y="4104278"/>
                <a:ext cx="526062" cy="154464"/>
              </a:xfrm>
              <a:prstGeom prst="rect">
                <a:avLst/>
              </a:prstGeom>
              <a:solidFill>
                <a:schemeClr val="bg2">
                  <a:lumMod val="60000"/>
                  <a:lumOff val="40000"/>
                </a:schemeClr>
              </a:solidFill>
              <a:ln w="28575" cap="flat" cmpd="sng" algn="ctr">
                <a:solidFill>
                  <a:schemeClr val="bg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sp>
            <p:nvSpPr>
              <p:cNvPr id="81" name="Rectangle 80"/>
              <p:cNvSpPr/>
              <p:nvPr/>
            </p:nvSpPr>
            <p:spPr bwMode="auto">
              <a:xfrm>
                <a:off x="6337642" y="4104278"/>
                <a:ext cx="526062" cy="154464"/>
              </a:xfrm>
              <a:prstGeom prst="rect">
                <a:avLst/>
              </a:prstGeom>
              <a:noFill/>
              <a:ln w="28575" cap="flat" cmpd="sng" algn="ctr">
                <a:solidFill>
                  <a:srgbClr val="FF000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cxnSp>
            <p:nvCxnSpPr>
              <p:cNvPr id="82" name="Straight Connector 81"/>
              <p:cNvCxnSpPr/>
              <p:nvPr/>
            </p:nvCxnSpPr>
            <p:spPr bwMode="auto">
              <a:xfrm>
                <a:off x="6347471" y="4258742"/>
                <a:ext cx="506403" cy="0"/>
              </a:xfrm>
              <a:prstGeom prst="line">
                <a:avLst/>
              </a:prstGeom>
              <a:solidFill>
                <a:schemeClr val="accent1"/>
              </a:solidFill>
              <a:ln w="28575" cap="flat" cmpd="sng" algn="ctr">
                <a:solidFill>
                  <a:schemeClr val="bg2">
                    <a:lumMod val="50000"/>
                  </a:schemeClr>
                </a:solidFill>
                <a:prstDash val="solid"/>
                <a:round/>
                <a:headEnd type="none" w="med" len="med"/>
                <a:tailEnd type="none" w="med" len="med"/>
              </a:ln>
              <a:effectLst/>
            </p:spPr>
          </p:cxnSp>
        </p:grpSp>
        <p:grpSp>
          <p:nvGrpSpPr>
            <p:cNvPr id="52" name="Group 51"/>
            <p:cNvGrpSpPr/>
            <p:nvPr/>
          </p:nvGrpSpPr>
          <p:grpSpPr>
            <a:xfrm>
              <a:off x="7095508" y="4780743"/>
              <a:ext cx="147970" cy="378782"/>
              <a:chOff x="6337642" y="4104278"/>
              <a:chExt cx="526062" cy="154464"/>
            </a:xfrm>
          </p:grpSpPr>
          <p:sp>
            <p:nvSpPr>
              <p:cNvPr id="78" name="Rectangle 77"/>
              <p:cNvSpPr/>
              <p:nvPr/>
            </p:nvSpPr>
            <p:spPr bwMode="auto">
              <a:xfrm>
                <a:off x="6337642" y="4104278"/>
                <a:ext cx="526062" cy="154464"/>
              </a:xfrm>
              <a:prstGeom prst="rect">
                <a:avLst/>
              </a:prstGeom>
              <a:solidFill>
                <a:schemeClr val="bg2">
                  <a:lumMod val="60000"/>
                  <a:lumOff val="40000"/>
                </a:schemeClr>
              </a:solidFill>
              <a:ln w="28575" cap="flat" cmpd="sng" algn="ctr">
                <a:solidFill>
                  <a:schemeClr val="bg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sp>
            <p:nvSpPr>
              <p:cNvPr id="79" name="Rectangle 78"/>
              <p:cNvSpPr/>
              <p:nvPr/>
            </p:nvSpPr>
            <p:spPr bwMode="auto">
              <a:xfrm>
                <a:off x="6337642" y="4104278"/>
                <a:ext cx="526062" cy="154464"/>
              </a:xfrm>
              <a:prstGeom prst="rect">
                <a:avLst/>
              </a:prstGeom>
              <a:noFill/>
              <a:ln w="28575" cap="flat" cmpd="sng" algn="ctr">
                <a:solidFill>
                  <a:srgbClr val="FF000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grpSp>
        <p:grpSp>
          <p:nvGrpSpPr>
            <p:cNvPr id="53" name="Group 52"/>
            <p:cNvGrpSpPr/>
            <p:nvPr/>
          </p:nvGrpSpPr>
          <p:grpSpPr>
            <a:xfrm>
              <a:off x="7302609" y="4783936"/>
              <a:ext cx="269906" cy="365760"/>
              <a:chOff x="6319682" y="3048000"/>
              <a:chExt cx="337383" cy="457200"/>
            </a:xfrm>
          </p:grpSpPr>
          <p:sp>
            <p:nvSpPr>
              <p:cNvPr id="74" name="Rectangle 73"/>
              <p:cNvSpPr/>
              <p:nvPr/>
            </p:nvSpPr>
            <p:spPr bwMode="auto">
              <a:xfrm>
                <a:off x="6319682" y="3048000"/>
                <a:ext cx="337383" cy="457200"/>
              </a:xfrm>
              <a:prstGeom prst="rect">
                <a:avLst/>
              </a:prstGeom>
              <a:solidFill>
                <a:schemeClr val="bg2">
                  <a:lumMod val="60000"/>
                  <a:lumOff val="40000"/>
                </a:schemeClr>
              </a:solidFill>
              <a:ln w="28575" cap="flat" cmpd="sng" algn="ctr">
                <a:solidFill>
                  <a:schemeClr val="bg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grpSp>
            <p:nvGrpSpPr>
              <p:cNvPr id="75" name="Group 74"/>
              <p:cNvGrpSpPr/>
              <p:nvPr/>
            </p:nvGrpSpPr>
            <p:grpSpPr>
              <a:xfrm>
                <a:off x="6324600" y="3048000"/>
                <a:ext cx="332465" cy="457200"/>
                <a:chOff x="6324600" y="3048000"/>
                <a:chExt cx="332465" cy="457200"/>
              </a:xfrm>
            </p:grpSpPr>
            <p:sp>
              <p:nvSpPr>
                <p:cNvPr id="76" name="Rectangle 75"/>
                <p:cNvSpPr/>
                <p:nvPr/>
              </p:nvSpPr>
              <p:spPr bwMode="auto">
                <a:xfrm>
                  <a:off x="6372073" y="3137057"/>
                  <a:ext cx="228600" cy="304800"/>
                </a:xfrm>
                <a:prstGeom prst="rect">
                  <a:avLst/>
                </a:prstGeom>
                <a:solidFill>
                  <a:schemeClr val="accent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sp>
              <p:nvSpPr>
                <p:cNvPr id="77" name="Rectangle 76"/>
                <p:cNvSpPr/>
                <p:nvPr/>
              </p:nvSpPr>
              <p:spPr bwMode="auto">
                <a:xfrm>
                  <a:off x="6324600" y="3048000"/>
                  <a:ext cx="332465" cy="457200"/>
                </a:xfrm>
                <a:prstGeom prst="rect">
                  <a:avLst/>
                </a:prstGeom>
                <a:noFill/>
                <a:ln w="28575"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grpSp>
        </p:grpSp>
        <p:grpSp>
          <p:nvGrpSpPr>
            <p:cNvPr id="54" name="Group 53"/>
            <p:cNvGrpSpPr/>
            <p:nvPr/>
          </p:nvGrpSpPr>
          <p:grpSpPr>
            <a:xfrm flipV="1">
              <a:off x="6739394" y="4612987"/>
              <a:ext cx="281570" cy="123571"/>
              <a:chOff x="6337642" y="4104278"/>
              <a:chExt cx="526062" cy="154464"/>
            </a:xfrm>
          </p:grpSpPr>
          <p:sp>
            <p:nvSpPr>
              <p:cNvPr id="71" name="Rectangle 70"/>
              <p:cNvSpPr/>
              <p:nvPr/>
            </p:nvSpPr>
            <p:spPr bwMode="auto">
              <a:xfrm>
                <a:off x="6337642" y="4104278"/>
                <a:ext cx="526062" cy="154464"/>
              </a:xfrm>
              <a:prstGeom prst="rect">
                <a:avLst/>
              </a:prstGeom>
              <a:solidFill>
                <a:schemeClr val="bg2">
                  <a:lumMod val="60000"/>
                  <a:lumOff val="40000"/>
                </a:schemeClr>
              </a:solidFill>
              <a:ln w="28575" cap="flat" cmpd="sng" algn="ctr">
                <a:solidFill>
                  <a:schemeClr val="bg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sp>
            <p:nvSpPr>
              <p:cNvPr id="72" name="Rectangle 71"/>
              <p:cNvSpPr/>
              <p:nvPr/>
            </p:nvSpPr>
            <p:spPr bwMode="auto">
              <a:xfrm>
                <a:off x="6337642" y="4104278"/>
                <a:ext cx="526062" cy="154464"/>
              </a:xfrm>
              <a:prstGeom prst="rect">
                <a:avLst/>
              </a:prstGeom>
              <a:noFill/>
              <a:ln w="28575" cap="flat" cmpd="sng" algn="ctr">
                <a:solidFill>
                  <a:srgbClr val="FF000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cxnSp>
            <p:nvCxnSpPr>
              <p:cNvPr id="73" name="Straight Connector 72"/>
              <p:cNvCxnSpPr/>
              <p:nvPr/>
            </p:nvCxnSpPr>
            <p:spPr bwMode="auto">
              <a:xfrm>
                <a:off x="6347471" y="4258742"/>
                <a:ext cx="506403" cy="0"/>
              </a:xfrm>
              <a:prstGeom prst="line">
                <a:avLst/>
              </a:prstGeom>
              <a:solidFill>
                <a:schemeClr val="accent1"/>
              </a:solidFill>
              <a:ln w="28575" cap="flat" cmpd="sng" algn="ctr">
                <a:solidFill>
                  <a:schemeClr val="bg2">
                    <a:lumMod val="50000"/>
                  </a:schemeClr>
                </a:solidFill>
                <a:prstDash val="solid"/>
                <a:round/>
                <a:headEnd type="none" w="med" len="med"/>
                <a:tailEnd type="none" w="med" len="med"/>
              </a:ln>
              <a:effectLst/>
            </p:spPr>
          </p:cxnSp>
        </p:grpSp>
        <p:grpSp>
          <p:nvGrpSpPr>
            <p:cNvPr id="55" name="Group 54"/>
            <p:cNvGrpSpPr/>
            <p:nvPr/>
          </p:nvGrpSpPr>
          <p:grpSpPr>
            <a:xfrm flipV="1">
              <a:off x="6546993" y="4605284"/>
              <a:ext cx="136390" cy="130851"/>
              <a:chOff x="4323678" y="4129469"/>
              <a:chExt cx="170488" cy="163564"/>
            </a:xfrm>
          </p:grpSpPr>
          <p:sp>
            <p:nvSpPr>
              <p:cNvPr id="68" name="Rectangle 67"/>
              <p:cNvSpPr/>
              <p:nvPr/>
            </p:nvSpPr>
            <p:spPr bwMode="auto">
              <a:xfrm>
                <a:off x="4323678" y="4129469"/>
                <a:ext cx="155874" cy="154464"/>
              </a:xfrm>
              <a:prstGeom prst="rect">
                <a:avLst/>
              </a:prstGeom>
              <a:solidFill>
                <a:schemeClr val="bg2">
                  <a:lumMod val="60000"/>
                  <a:lumOff val="40000"/>
                </a:schemeClr>
              </a:solidFill>
              <a:ln w="28575" cap="flat" cmpd="sng" algn="ctr">
                <a:solidFill>
                  <a:schemeClr val="bg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cxnSp>
            <p:nvCxnSpPr>
              <p:cNvPr id="69" name="Straight Connector 68"/>
              <p:cNvCxnSpPr/>
              <p:nvPr/>
            </p:nvCxnSpPr>
            <p:spPr bwMode="auto">
              <a:xfrm>
                <a:off x="4479552" y="4138569"/>
                <a:ext cx="0" cy="154464"/>
              </a:xfrm>
              <a:prstGeom prst="line">
                <a:avLst/>
              </a:prstGeom>
              <a:solidFill>
                <a:schemeClr val="accent1"/>
              </a:solidFill>
              <a:ln w="28575" cap="flat" cmpd="sng" algn="ctr">
                <a:solidFill>
                  <a:srgbClr val="FF0000"/>
                </a:solidFill>
                <a:prstDash val="sysDot"/>
                <a:round/>
                <a:headEnd type="none" w="med" len="med"/>
                <a:tailEnd type="none" w="med" len="med"/>
              </a:ln>
              <a:effectLst/>
            </p:spPr>
          </p:cxnSp>
          <p:cxnSp>
            <p:nvCxnSpPr>
              <p:cNvPr id="70" name="Straight Connector 69"/>
              <p:cNvCxnSpPr/>
              <p:nvPr/>
            </p:nvCxnSpPr>
            <p:spPr bwMode="auto">
              <a:xfrm rot="16200000">
                <a:off x="4416934" y="4052237"/>
                <a:ext cx="0" cy="154464"/>
              </a:xfrm>
              <a:prstGeom prst="line">
                <a:avLst/>
              </a:prstGeom>
              <a:solidFill>
                <a:schemeClr val="accent1"/>
              </a:solidFill>
              <a:ln w="28575" cap="flat" cmpd="sng" algn="ctr">
                <a:solidFill>
                  <a:srgbClr val="FF0000"/>
                </a:solidFill>
                <a:prstDash val="sysDot"/>
                <a:round/>
                <a:headEnd type="none" w="med" len="med"/>
                <a:tailEnd type="none" w="med" len="med"/>
              </a:ln>
              <a:effectLst/>
            </p:spPr>
          </p:cxnSp>
        </p:grpSp>
        <p:grpSp>
          <p:nvGrpSpPr>
            <p:cNvPr id="56" name="Group 55"/>
            <p:cNvGrpSpPr/>
            <p:nvPr/>
          </p:nvGrpSpPr>
          <p:grpSpPr>
            <a:xfrm flipV="1">
              <a:off x="7294565" y="4612987"/>
              <a:ext cx="282985" cy="123571"/>
              <a:chOff x="6337642" y="4104278"/>
              <a:chExt cx="526062" cy="154464"/>
            </a:xfrm>
          </p:grpSpPr>
          <p:sp>
            <p:nvSpPr>
              <p:cNvPr id="65" name="Rectangle 64"/>
              <p:cNvSpPr/>
              <p:nvPr/>
            </p:nvSpPr>
            <p:spPr bwMode="auto">
              <a:xfrm>
                <a:off x="6337642" y="4104278"/>
                <a:ext cx="526062" cy="154464"/>
              </a:xfrm>
              <a:prstGeom prst="rect">
                <a:avLst/>
              </a:prstGeom>
              <a:solidFill>
                <a:schemeClr val="bg2">
                  <a:lumMod val="60000"/>
                  <a:lumOff val="40000"/>
                </a:schemeClr>
              </a:solidFill>
              <a:ln w="28575" cap="flat" cmpd="sng" algn="ctr">
                <a:solidFill>
                  <a:schemeClr val="bg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sp>
            <p:nvSpPr>
              <p:cNvPr id="66" name="Rectangle 65"/>
              <p:cNvSpPr/>
              <p:nvPr/>
            </p:nvSpPr>
            <p:spPr bwMode="auto">
              <a:xfrm>
                <a:off x="6337642" y="4104278"/>
                <a:ext cx="526062" cy="154464"/>
              </a:xfrm>
              <a:prstGeom prst="rect">
                <a:avLst/>
              </a:prstGeom>
              <a:noFill/>
              <a:ln w="28575" cap="flat" cmpd="sng" algn="ctr">
                <a:solidFill>
                  <a:srgbClr val="FF000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cxnSp>
            <p:nvCxnSpPr>
              <p:cNvPr id="67" name="Straight Connector 66"/>
              <p:cNvCxnSpPr/>
              <p:nvPr/>
            </p:nvCxnSpPr>
            <p:spPr bwMode="auto">
              <a:xfrm>
                <a:off x="6347471" y="4258742"/>
                <a:ext cx="506403" cy="0"/>
              </a:xfrm>
              <a:prstGeom prst="line">
                <a:avLst/>
              </a:prstGeom>
              <a:solidFill>
                <a:schemeClr val="accent1"/>
              </a:solidFill>
              <a:ln w="28575" cap="flat" cmpd="sng" algn="ctr">
                <a:solidFill>
                  <a:schemeClr val="bg2">
                    <a:lumMod val="50000"/>
                  </a:schemeClr>
                </a:solidFill>
                <a:prstDash val="solid"/>
                <a:round/>
                <a:headEnd type="none" w="med" len="med"/>
                <a:tailEnd type="none" w="med" len="med"/>
              </a:ln>
              <a:effectLst/>
            </p:spPr>
          </p:cxnSp>
        </p:grpSp>
        <p:grpSp>
          <p:nvGrpSpPr>
            <p:cNvPr id="57" name="Group 56"/>
            <p:cNvGrpSpPr/>
            <p:nvPr/>
          </p:nvGrpSpPr>
          <p:grpSpPr>
            <a:xfrm flipH="1" flipV="1">
              <a:off x="7620940" y="4603584"/>
              <a:ext cx="136390" cy="130851"/>
              <a:chOff x="4323678" y="4129469"/>
              <a:chExt cx="170488" cy="163564"/>
            </a:xfrm>
          </p:grpSpPr>
          <p:sp>
            <p:nvSpPr>
              <p:cNvPr id="62" name="Rectangle 61"/>
              <p:cNvSpPr/>
              <p:nvPr/>
            </p:nvSpPr>
            <p:spPr bwMode="auto">
              <a:xfrm>
                <a:off x="4323678" y="4129469"/>
                <a:ext cx="155874" cy="154464"/>
              </a:xfrm>
              <a:prstGeom prst="rect">
                <a:avLst/>
              </a:prstGeom>
              <a:solidFill>
                <a:schemeClr val="bg2">
                  <a:lumMod val="60000"/>
                  <a:lumOff val="40000"/>
                </a:schemeClr>
              </a:solidFill>
              <a:ln w="28575" cap="flat" cmpd="sng" algn="ctr">
                <a:solidFill>
                  <a:schemeClr val="bg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cxnSp>
            <p:nvCxnSpPr>
              <p:cNvPr id="63" name="Straight Connector 62"/>
              <p:cNvCxnSpPr/>
              <p:nvPr/>
            </p:nvCxnSpPr>
            <p:spPr bwMode="auto">
              <a:xfrm>
                <a:off x="4479552" y="4138569"/>
                <a:ext cx="0" cy="154464"/>
              </a:xfrm>
              <a:prstGeom prst="line">
                <a:avLst/>
              </a:prstGeom>
              <a:solidFill>
                <a:schemeClr val="accent1"/>
              </a:solidFill>
              <a:ln w="28575" cap="flat" cmpd="sng" algn="ctr">
                <a:solidFill>
                  <a:srgbClr val="FF0000"/>
                </a:solidFill>
                <a:prstDash val="sysDot"/>
                <a:round/>
                <a:headEnd type="none" w="med" len="med"/>
                <a:tailEnd type="none" w="med" len="med"/>
              </a:ln>
              <a:effectLst/>
            </p:spPr>
          </p:cxnSp>
          <p:cxnSp>
            <p:nvCxnSpPr>
              <p:cNvPr id="64" name="Straight Connector 63"/>
              <p:cNvCxnSpPr/>
              <p:nvPr/>
            </p:nvCxnSpPr>
            <p:spPr bwMode="auto">
              <a:xfrm rot="16200000">
                <a:off x="4416934" y="4052237"/>
                <a:ext cx="0" cy="154464"/>
              </a:xfrm>
              <a:prstGeom prst="line">
                <a:avLst/>
              </a:prstGeom>
              <a:solidFill>
                <a:schemeClr val="accent1"/>
              </a:solidFill>
              <a:ln w="28575" cap="flat" cmpd="sng" algn="ctr">
                <a:solidFill>
                  <a:srgbClr val="FF0000"/>
                </a:solidFill>
                <a:prstDash val="sysDot"/>
                <a:round/>
                <a:headEnd type="none" w="med" len="med"/>
                <a:tailEnd type="none" w="med" len="med"/>
              </a:ln>
              <a:effectLst/>
            </p:spPr>
          </p:cxnSp>
        </p:grpSp>
        <p:grpSp>
          <p:nvGrpSpPr>
            <p:cNvPr id="58" name="Group 57"/>
            <p:cNvGrpSpPr/>
            <p:nvPr/>
          </p:nvGrpSpPr>
          <p:grpSpPr>
            <a:xfrm flipV="1">
              <a:off x="7095508" y="4613119"/>
              <a:ext cx="147970" cy="123571"/>
              <a:chOff x="6337642" y="4104278"/>
              <a:chExt cx="526062" cy="154464"/>
            </a:xfrm>
          </p:grpSpPr>
          <p:sp>
            <p:nvSpPr>
              <p:cNvPr id="59" name="Rectangle 58"/>
              <p:cNvSpPr/>
              <p:nvPr/>
            </p:nvSpPr>
            <p:spPr bwMode="auto">
              <a:xfrm>
                <a:off x="6337642" y="4104278"/>
                <a:ext cx="526062" cy="154464"/>
              </a:xfrm>
              <a:prstGeom prst="rect">
                <a:avLst/>
              </a:prstGeom>
              <a:solidFill>
                <a:schemeClr val="bg2">
                  <a:lumMod val="60000"/>
                  <a:lumOff val="40000"/>
                </a:schemeClr>
              </a:solidFill>
              <a:ln w="28575" cap="flat" cmpd="sng" algn="ctr">
                <a:solidFill>
                  <a:schemeClr val="bg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sp>
            <p:nvSpPr>
              <p:cNvPr id="60" name="Rectangle 59"/>
              <p:cNvSpPr/>
              <p:nvPr/>
            </p:nvSpPr>
            <p:spPr bwMode="auto">
              <a:xfrm>
                <a:off x="6337642" y="4104278"/>
                <a:ext cx="526062" cy="154464"/>
              </a:xfrm>
              <a:prstGeom prst="rect">
                <a:avLst/>
              </a:prstGeom>
              <a:noFill/>
              <a:ln w="28575" cap="flat" cmpd="sng" algn="ctr">
                <a:solidFill>
                  <a:srgbClr val="FF000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cxnSp>
            <p:nvCxnSpPr>
              <p:cNvPr id="61" name="Straight Connector 60"/>
              <p:cNvCxnSpPr/>
              <p:nvPr/>
            </p:nvCxnSpPr>
            <p:spPr bwMode="auto">
              <a:xfrm>
                <a:off x="6347471" y="4258742"/>
                <a:ext cx="506403" cy="0"/>
              </a:xfrm>
              <a:prstGeom prst="line">
                <a:avLst/>
              </a:prstGeom>
              <a:solidFill>
                <a:schemeClr val="accent1"/>
              </a:solidFill>
              <a:ln w="28575" cap="flat" cmpd="sng" algn="ctr">
                <a:solidFill>
                  <a:schemeClr val="bg2">
                    <a:lumMod val="50000"/>
                  </a:schemeClr>
                </a:solidFill>
                <a:prstDash val="solid"/>
                <a:round/>
                <a:headEnd type="none" w="med" len="med"/>
                <a:tailEnd type="none" w="med" len="med"/>
              </a:ln>
              <a:effectLst/>
            </p:spPr>
          </p:cxnSp>
        </p:grpSp>
      </p:grpSp>
      <p:sp>
        <p:nvSpPr>
          <p:cNvPr id="8" name="Rectangle 7"/>
          <p:cNvSpPr/>
          <p:nvPr/>
        </p:nvSpPr>
        <p:spPr bwMode="auto">
          <a:xfrm>
            <a:off x="961888" y="4645545"/>
            <a:ext cx="1219200" cy="1755500"/>
          </a:xfrm>
          <a:prstGeom prst="rect">
            <a:avLst/>
          </a:prstGeom>
          <a:solidFill>
            <a:schemeClr val="bg2">
              <a:lumMod val="60000"/>
              <a:lumOff val="40000"/>
            </a:schemeClr>
          </a:solidFill>
          <a:ln w="28575" cap="flat" cmpd="sng" algn="ctr">
            <a:solidFill>
              <a:schemeClr val="bg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sp>
        <p:nvSpPr>
          <p:cNvPr id="9" name="Rectangle 8"/>
          <p:cNvSpPr/>
          <p:nvPr/>
        </p:nvSpPr>
        <p:spPr bwMode="auto">
          <a:xfrm>
            <a:off x="1095225" y="4748386"/>
            <a:ext cx="423933" cy="1528156"/>
          </a:xfrm>
          <a:prstGeom prst="rect">
            <a:avLst/>
          </a:prstGeom>
          <a:solidFill>
            <a:schemeClr val="bg1"/>
          </a:solidFill>
          <a:ln w="28575"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sp>
        <p:nvSpPr>
          <p:cNvPr id="10" name="Rectangle 9"/>
          <p:cNvSpPr/>
          <p:nvPr/>
        </p:nvSpPr>
        <p:spPr bwMode="auto">
          <a:xfrm>
            <a:off x="1638598" y="4748386"/>
            <a:ext cx="423933" cy="1528156"/>
          </a:xfrm>
          <a:prstGeom prst="rect">
            <a:avLst/>
          </a:prstGeom>
          <a:solidFill>
            <a:schemeClr val="bg1"/>
          </a:solidFill>
          <a:ln w="28575"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grpSp>
        <p:nvGrpSpPr>
          <p:cNvPr id="11" name="Group 10"/>
          <p:cNvGrpSpPr/>
          <p:nvPr/>
        </p:nvGrpSpPr>
        <p:grpSpPr>
          <a:xfrm>
            <a:off x="2569258" y="4757184"/>
            <a:ext cx="420850" cy="1524000"/>
            <a:chOff x="6636145" y="2006600"/>
            <a:chExt cx="526062" cy="1905000"/>
          </a:xfrm>
        </p:grpSpPr>
        <p:sp>
          <p:nvSpPr>
            <p:cNvPr id="22" name="Rectangle 21"/>
            <p:cNvSpPr/>
            <p:nvPr/>
          </p:nvSpPr>
          <p:spPr bwMode="auto">
            <a:xfrm>
              <a:off x="6639619" y="2006600"/>
              <a:ext cx="519114" cy="1905000"/>
            </a:xfrm>
            <a:prstGeom prst="rect">
              <a:avLst/>
            </a:prstGeom>
            <a:solidFill>
              <a:schemeClr val="bg2">
                <a:lumMod val="60000"/>
                <a:lumOff val="40000"/>
              </a:schemeClr>
            </a:solidFill>
            <a:ln w="28575" cap="flat" cmpd="sng" algn="ctr">
              <a:solidFill>
                <a:schemeClr val="bg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sp>
          <p:nvSpPr>
            <p:cNvPr id="23" name="Rectangle 22"/>
            <p:cNvSpPr/>
            <p:nvPr/>
          </p:nvSpPr>
          <p:spPr bwMode="auto">
            <a:xfrm>
              <a:off x="6787875" y="2146300"/>
              <a:ext cx="228600" cy="304800"/>
            </a:xfrm>
            <a:prstGeom prst="rect">
              <a:avLst/>
            </a:prstGeom>
            <a:solidFill>
              <a:schemeClr val="accent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sp>
          <p:nvSpPr>
            <p:cNvPr id="24" name="Rectangle 23"/>
            <p:cNvSpPr/>
            <p:nvPr/>
          </p:nvSpPr>
          <p:spPr bwMode="auto">
            <a:xfrm>
              <a:off x="6787875" y="2587623"/>
              <a:ext cx="228600" cy="304800"/>
            </a:xfrm>
            <a:prstGeom prst="rect">
              <a:avLst/>
            </a:prstGeom>
            <a:solidFill>
              <a:schemeClr val="accent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sp>
          <p:nvSpPr>
            <p:cNvPr id="25" name="Rectangle 24"/>
            <p:cNvSpPr/>
            <p:nvPr/>
          </p:nvSpPr>
          <p:spPr bwMode="auto">
            <a:xfrm>
              <a:off x="6790260" y="3028947"/>
              <a:ext cx="228600" cy="304800"/>
            </a:xfrm>
            <a:prstGeom prst="rect">
              <a:avLst/>
            </a:prstGeom>
            <a:solidFill>
              <a:schemeClr val="accent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sp>
          <p:nvSpPr>
            <p:cNvPr id="26" name="Rectangle 25"/>
            <p:cNvSpPr/>
            <p:nvPr/>
          </p:nvSpPr>
          <p:spPr bwMode="auto">
            <a:xfrm>
              <a:off x="6787875" y="3466940"/>
              <a:ext cx="228600" cy="304800"/>
            </a:xfrm>
            <a:prstGeom prst="rect">
              <a:avLst/>
            </a:prstGeom>
            <a:solidFill>
              <a:schemeClr val="accent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sp>
          <p:nvSpPr>
            <p:cNvPr id="27" name="Rectangle 26"/>
            <p:cNvSpPr/>
            <p:nvPr/>
          </p:nvSpPr>
          <p:spPr bwMode="auto">
            <a:xfrm>
              <a:off x="6636145" y="2006600"/>
              <a:ext cx="526062" cy="1905000"/>
            </a:xfrm>
            <a:prstGeom prst="rect">
              <a:avLst/>
            </a:prstGeom>
            <a:noFill/>
            <a:ln w="28575"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grpSp>
      <p:grpSp>
        <p:nvGrpSpPr>
          <p:cNvPr id="14" name="Group 13"/>
          <p:cNvGrpSpPr/>
          <p:nvPr/>
        </p:nvGrpSpPr>
        <p:grpSpPr>
          <a:xfrm>
            <a:off x="3207486" y="4755551"/>
            <a:ext cx="420850" cy="1524000"/>
            <a:chOff x="7329849" y="2006917"/>
            <a:chExt cx="526062" cy="1905000"/>
          </a:xfrm>
        </p:grpSpPr>
        <p:sp>
          <p:nvSpPr>
            <p:cNvPr id="15" name="Rectangle 14"/>
            <p:cNvSpPr/>
            <p:nvPr/>
          </p:nvSpPr>
          <p:spPr bwMode="auto">
            <a:xfrm>
              <a:off x="7333323" y="2006917"/>
              <a:ext cx="519114" cy="1905000"/>
            </a:xfrm>
            <a:prstGeom prst="rect">
              <a:avLst/>
            </a:prstGeom>
            <a:solidFill>
              <a:schemeClr val="bg2">
                <a:lumMod val="60000"/>
                <a:lumOff val="40000"/>
              </a:schemeClr>
            </a:solidFill>
            <a:ln w="28575" cap="flat" cmpd="sng" algn="ctr">
              <a:solidFill>
                <a:schemeClr val="bg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sp>
          <p:nvSpPr>
            <p:cNvPr id="16" name="Rectangle 15"/>
            <p:cNvSpPr/>
            <p:nvPr/>
          </p:nvSpPr>
          <p:spPr bwMode="auto">
            <a:xfrm>
              <a:off x="7481579" y="2146617"/>
              <a:ext cx="228600" cy="304800"/>
            </a:xfrm>
            <a:prstGeom prst="rect">
              <a:avLst/>
            </a:prstGeom>
            <a:solidFill>
              <a:schemeClr val="accent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sp>
          <p:nvSpPr>
            <p:cNvPr id="17" name="Rectangle 16"/>
            <p:cNvSpPr/>
            <p:nvPr/>
          </p:nvSpPr>
          <p:spPr bwMode="auto">
            <a:xfrm>
              <a:off x="7481579" y="2587940"/>
              <a:ext cx="228600" cy="304800"/>
            </a:xfrm>
            <a:prstGeom prst="rect">
              <a:avLst/>
            </a:prstGeom>
            <a:solidFill>
              <a:schemeClr val="accent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sp>
          <p:nvSpPr>
            <p:cNvPr id="18" name="Rectangle 17"/>
            <p:cNvSpPr/>
            <p:nvPr/>
          </p:nvSpPr>
          <p:spPr bwMode="auto">
            <a:xfrm>
              <a:off x="7483964" y="3029264"/>
              <a:ext cx="228600" cy="304800"/>
            </a:xfrm>
            <a:prstGeom prst="rect">
              <a:avLst/>
            </a:prstGeom>
            <a:solidFill>
              <a:schemeClr val="accent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sp>
          <p:nvSpPr>
            <p:cNvPr id="19" name="Rectangle 18"/>
            <p:cNvSpPr/>
            <p:nvPr/>
          </p:nvSpPr>
          <p:spPr bwMode="auto">
            <a:xfrm>
              <a:off x="7481579" y="3473764"/>
              <a:ext cx="234553" cy="434184"/>
            </a:xfrm>
            <a:prstGeom prst="rect">
              <a:avLst/>
            </a:prstGeom>
            <a:solidFill>
              <a:srgbClr val="CC660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dirty="0" smtClean="0">
                <a:ln>
                  <a:noFill/>
                </a:ln>
                <a:solidFill>
                  <a:schemeClr val="tx1"/>
                </a:solidFill>
                <a:effectLst/>
                <a:latin typeface="Arial" charset="0"/>
              </a:endParaRPr>
            </a:p>
          </p:txBody>
        </p:sp>
        <p:cxnSp>
          <p:nvCxnSpPr>
            <p:cNvPr id="20" name="Straight Connector 19"/>
            <p:cNvCxnSpPr/>
            <p:nvPr/>
          </p:nvCxnSpPr>
          <p:spPr bwMode="auto">
            <a:xfrm>
              <a:off x="7329849" y="3907948"/>
              <a:ext cx="522588" cy="0"/>
            </a:xfrm>
            <a:prstGeom prst="line">
              <a:avLst/>
            </a:prstGeom>
            <a:solidFill>
              <a:schemeClr val="accent1"/>
            </a:solidFill>
            <a:ln w="28575" cap="flat" cmpd="sng" algn="ctr">
              <a:solidFill>
                <a:schemeClr val="bg2">
                  <a:lumMod val="50000"/>
                </a:schemeClr>
              </a:solidFill>
              <a:prstDash val="solid"/>
              <a:round/>
              <a:headEnd type="none" w="med" len="med"/>
              <a:tailEnd type="none" w="med" len="med"/>
            </a:ln>
            <a:effectLst/>
          </p:spPr>
        </p:cxnSp>
        <p:sp>
          <p:nvSpPr>
            <p:cNvPr id="21" name="Rectangle 20"/>
            <p:cNvSpPr/>
            <p:nvPr/>
          </p:nvSpPr>
          <p:spPr bwMode="auto">
            <a:xfrm>
              <a:off x="7329849" y="2006917"/>
              <a:ext cx="526062" cy="1905000"/>
            </a:xfrm>
            <a:prstGeom prst="rect">
              <a:avLst/>
            </a:prstGeom>
            <a:noFill/>
            <a:ln w="28575"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grpSp>
      <p:cxnSp>
        <p:nvCxnSpPr>
          <p:cNvPr id="154" name="Curved Connector 153"/>
          <p:cNvCxnSpPr>
            <a:stCxn id="10" idx="0"/>
            <a:endCxn id="27" idx="0"/>
          </p:cNvCxnSpPr>
          <p:nvPr/>
        </p:nvCxnSpPr>
        <p:spPr bwMode="auto">
          <a:xfrm rot="16200000" flipH="1">
            <a:off x="2310725" y="4288226"/>
            <a:ext cx="8798" cy="929118"/>
          </a:xfrm>
          <a:prstGeom prst="curvedConnector3">
            <a:avLst>
              <a:gd name="adj1" fmla="val -2598318"/>
            </a:avLst>
          </a:prstGeom>
          <a:solidFill>
            <a:schemeClr val="accent1"/>
          </a:solidFill>
          <a:ln w="19050" cap="flat" cmpd="sng" algn="ctr">
            <a:solidFill>
              <a:schemeClr val="bg2">
                <a:lumMod val="75000"/>
              </a:schemeClr>
            </a:solidFill>
            <a:prstDash val="solid"/>
            <a:round/>
            <a:headEnd type="none" w="med" len="med"/>
            <a:tailEnd type="triangle"/>
          </a:ln>
          <a:effectLst/>
        </p:spPr>
      </p:cxnSp>
      <p:cxnSp>
        <p:nvCxnSpPr>
          <p:cNvPr id="449" name="Curved Connector 448"/>
          <p:cNvCxnSpPr>
            <a:stCxn id="10" idx="0"/>
            <a:endCxn id="21" idx="0"/>
          </p:cNvCxnSpPr>
          <p:nvPr/>
        </p:nvCxnSpPr>
        <p:spPr bwMode="auto">
          <a:xfrm rot="16200000" flipH="1">
            <a:off x="2630655" y="3968295"/>
            <a:ext cx="7165" cy="1567346"/>
          </a:xfrm>
          <a:prstGeom prst="curvedConnector3">
            <a:avLst>
              <a:gd name="adj1" fmla="val -4640740"/>
            </a:avLst>
          </a:prstGeom>
          <a:solidFill>
            <a:schemeClr val="accent1"/>
          </a:solidFill>
          <a:ln w="19050" cap="flat" cmpd="sng" algn="ctr">
            <a:solidFill>
              <a:schemeClr val="bg2">
                <a:lumMod val="75000"/>
              </a:schemeClr>
            </a:solidFill>
            <a:prstDash val="solid"/>
            <a:round/>
            <a:headEnd type="none" w="med" len="med"/>
            <a:tailEnd type="triangle"/>
          </a:ln>
          <a:effectLst/>
        </p:spPr>
      </p:cxnSp>
      <p:cxnSp>
        <p:nvCxnSpPr>
          <p:cNvPr id="153" name="Curved Connector 152"/>
          <p:cNvCxnSpPr>
            <a:stCxn id="9" idx="2"/>
            <a:endCxn id="15" idx="2"/>
          </p:cNvCxnSpPr>
          <p:nvPr/>
        </p:nvCxnSpPr>
        <p:spPr bwMode="auto">
          <a:xfrm rot="16200000" flipH="1">
            <a:off x="2361047" y="5222686"/>
            <a:ext cx="3009" cy="2110719"/>
          </a:xfrm>
          <a:prstGeom prst="curvedConnector3">
            <a:avLst>
              <a:gd name="adj1" fmla="val 10161150"/>
            </a:avLst>
          </a:prstGeom>
          <a:solidFill>
            <a:schemeClr val="accent1"/>
          </a:solidFill>
          <a:ln w="19050" cap="flat" cmpd="sng" algn="ctr">
            <a:solidFill>
              <a:schemeClr val="bg2">
                <a:lumMod val="75000"/>
              </a:schemeClr>
            </a:solidFill>
            <a:prstDash val="solid"/>
            <a:round/>
            <a:headEnd type="none" w="med" len="med"/>
            <a:tailEnd type="triangle"/>
          </a:ln>
          <a:effectLst/>
        </p:spPr>
      </p:cxnSp>
      <p:cxnSp>
        <p:nvCxnSpPr>
          <p:cNvPr id="159" name="Curved Connector 158"/>
          <p:cNvCxnSpPr>
            <a:stCxn id="9" idx="2"/>
            <a:endCxn id="22" idx="2"/>
          </p:cNvCxnSpPr>
          <p:nvPr/>
        </p:nvCxnSpPr>
        <p:spPr bwMode="auto">
          <a:xfrm rot="16200000" flipH="1">
            <a:off x="2041116" y="5542617"/>
            <a:ext cx="4642" cy="1472491"/>
          </a:xfrm>
          <a:prstGeom prst="curvedConnector3">
            <a:avLst>
              <a:gd name="adj1" fmla="val 5024601"/>
            </a:avLst>
          </a:prstGeom>
          <a:solidFill>
            <a:schemeClr val="accent1"/>
          </a:solidFill>
          <a:ln w="19050" cap="flat" cmpd="sng" algn="ctr">
            <a:solidFill>
              <a:schemeClr val="bg2">
                <a:lumMod val="75000"/>
              </a:schemeClr>
            </a:solidFill>
            <a:prstDash val="solid"/>
            <a:round/>
            <a:headEnd type="none" w="med" len="med"/>
            <a:tailEnd type="triangle"/>
          </a:ln>
          <a:effectLst/>
        </p:spPr>
      </p:cxnSp>
    </p:spTree>
    <p:extLst>
      <p:ext uri="{BB962C8B-B14F-4D97-AF65-F5344CB8AC3E}">
        <p14:creationId xmlns:p14="http://schemas.microsoft.com/office/powerpoint/2010/main" val="2084252320"/>
      </p:ext>
    </p:extLst>
  </p:cSld>
  <p:clrMapOvr>
    <a:masterClrMapping/>
  </p:clrMapOvr>
  <mc:AlternateContent xmlns:mc="http://schemas.openxmlformats.org/markup-compatibility/2006" xmlns:p14="http://schemas.microsoft.com/office/powerpoint/2010/main">
    <mc:Choice Requires="p14">
      <p:transition spd="slow" p14:dur="2000" advTm="101681"/>
    </mc:Choice>
    <mc:Fallback xmlns="">
      <p:transition spd="slow" advTm="101681"/>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Inverse Procedural Modeling</a:t>
            </a:r>
            <a:endParaRPr lang="en-US" dirty="0"/>
          </a:p>
        </p:txBody>
      </p:sp>
      <p:sp>
        <p:nvSpPr>
          <p:cNvPr id="3" name="Content Placeholder 2"/>
          <p:cNvSpPr>
            <a:spLocks noGrp="1"/>
          </p:cNvSpPr>
          <p:nvPr>
            <p:ph idx="1"/>
          </p:nvPr>
        </p:nvSpPr>
        <p:spPr/>
        <p:txBody>
          <a:bodyPr/>
          <a:lstStyle/>
          <a:p>
            <a:r>
              <a:rPr lang="en-US" dirty="0" smtClean="0"/>
              <a:t>Compute a shape grammar from an </a:t>
            </a:r>
            <a:r>
              <a:rPr lang="en-US" dirty="0" smtClean="0">
                <a:solidFill>
                  <a:srgbClr val="FF0000"/>
                </a:solidFill>
              </a:rPr>
              <a:t>example</a:t>
            </a:r>
            <a:endParaRPr lang="en-US" dirty="0">
              <a:solidFill>
                <a:srgbClr val="FF0000"/>
              </a:solidFill>
            </a:endParaRPr>
          </a:p>
        </p:txBody>
      </p:sp>
      <p:pic>
        <p:nvPicPr>
          <p:cNvPr id="4" name="Picture 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496" y="1524000"/>
            <a:ext cx="9108504" cy="4384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865937" y="5513556"/>
            <a:ext cx="2234907" cy="369332"/>
          </a:xfrm>
          <a:prstGeom prst="rect">
            <a:avLst/>
          </a:prstGeom>
          <a:noFill/>
        </p:spPr>
        <p:txBody>
          <a:bodyPr wrap="none" rtlCol="0">
            <a:spAutoFit/>
          </a:bodyPr>
          <a:lstStyle/>
          <a:p>
            <a:r>
              <a:rPr lang="en-US" dirty="0" smtClean="0"/>
              <a:t>[Bokeloh et al. 2010]</a:t>
            </a:r>
            <a:endParaRPr lang="en-US" dirty="0"/>
          </a:p>
        </p:txBody>
      </p:sp>
      <p:sp>
        <p:nvSpPr>
          <p:cNvPr id="6" name="TextBox 5"/>
          <p:cNvSpPr txBox="1">
            <a:spLocks noChangeArrowheads="1"/>
          </p:cNvSpPr>
          <p:nvPr/>
        </p:nvSpPr>
        <p:spPr bwMode="auto">
          <a:xfrm>
            <a:off x="1600200" y="4876800"/>
            <a:ext cx="79220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b="1">
                <a:solidFill>
                  <a:schemeClr val="tx1"/>
                </a:solidFill>
                <a:latin typeface="Calibri" pitchFamily="34" charset="0"/>
              </a:defRPr>
            </a:lvl1pPr>
            <a:lvl2pPr marL="742950" indent="-285750" eaLnBrk="0" hangingPunct="0">
              <a:defRPr sz="2200" b="1">
                <a:solidFill>
                  <a:schemeClr val="tx1"/>
                </a:solidFill>
                <a:latin typeface="Calibri" pitchFamily="34" charset="0"/>
              </a:defRPr>
            </a:lvl2pPr>
            <a:lvl3pPr marL="1143000" indent="-228600" eaLnBrk="0" hangingPunct="0">
              <a:defRPr sz="2200" b="1">
                <a:solidFill>
                  <a:schemeClr val="tx1"/>
                </a:solidFill>
                <a:latin typeface="Calibri" pitchFamily="34" charset="0"/>
              </a:defRPr>
            </a:lvl3pPr>
            <a:lvl4pPr marL="1600200" indent="-228600" eaLnBrk="0" hangingPunct="0">
              <a:defRPr sz="2200" b="1">
                <a:solidFill>
                  <a:schemeClr val="tx1"/>
                </a:solidFill>
                <a:latin typeface="Calibri" pitchFamily="34" charset="0"/>
              </a:defRPr>
            </a:lvl4pPr>
            <a:lvl5pPr marL="2057400" indent="-228600" eaLnBrk="0" hangingPunct="0">
              <a:defRPr sz="2200" b="1">
                <a:solidFill>
                  <a:schemeClr val="tx1"/>
                </a:solidFill>
                <a:latin typeface="Calibri" pitchFamily="34" charset="0"/>
              </a:defRPr>
            </a:lvl5pPr>
            <a:lvl6pPr marL="2514600" indent="-228600" algn="r" eaLnBrk="0" fontAlgn="base" hangingPunct="0">
              <a:spcBef>
                <a:spcPct val="0"/>
              </a:spcBef>
              <a:spcAft>
                <a:spcPct val="0"/>
              </a:spcAft>
              <a:defRPr sz="2200" b="1">
                <a:solidFill>
                  <a:schemeClr val="tx1"/>
                </a:solidFill>
                <a:latin typeface="Calibri" pitchFamily="34" charset="0"/>
              </a:defRPr>
            </a:lvl6pPr>
            <a:lvl7pPr marL="2971800" indent="-228600" algn="r" eaLnBrk="0" fontAlgn="base" hangingPunct="0">
              <a:spcBef>
                <a:spcPct val="0"/>
              </a:spcBef>
              <a:spcAft>
                <a:spcPct val="0"/>
              </a:spcAft>
              <a:defRPr sz="2200" b="1">
                <a:solidFill>
                  <a:schemeClr val="tx1"/>
                </a:solidFill>
                <a:latin typeface="Calibri" pitchFamily="34" charset="0"/>
              </a:defRPr>
            </a:lvl7pPr>
            <a:lvl8pPr marL="3429000" indent="-228600" algn="r" eaLnBrk="0" fontAlgn="base" hangingPunct="0">
              <a:spcBef>
                <a:spcPct val="0"/>
              </a:spcBef>
              <a:spcAft>
                <a:spcPct val="0"/>
              </a:spcAft>
              <a:defRPr sz="2200" b="1">
                <a:solidFill>
                  <a:schemeClr val="tx1"/>
                </a:solidFill>
                <a:latin typeface="Calibri" pitchFamily="34" charset="0"/>
              </a:defRPr>
            </a:lvl8pPr>
            <a:lvl9pPr marL="3886200" indent="-228600" algn="r" eaLnBrk="0" fontAlgn="base" hangingPunct="0">
              <a:spcBef>
                <a:spcPct val="0"/>
              </a:spcBef>
              <a:spcAft>
                <a:spcPct val="0"/>
              </a:spcAft>
              <a:defRPr sz="2200" b="1">
                <a:solidFill>
                  <a:schemeClr val="tx1"/>
                </a:solidFill>
                <a:latin typeface="Calibri" pitchFamily="34" charset="0"/>
              </a:defRPr>
            </a:lvl9pPr>
          </a:lstStyle>
          <a:p>
            <a:pPr algn="l" eaLnBrk="1" hangingPunct="1"/>
            <a:r>
              <a:rPr lang="en-US" b="0" dirty="0">
                <a:solidFill>
                  <a:srgbClr val="FF0000"/>
                </a:solidFill>
              </a:rPr>
              <a:t>Input</a:t>
            </a:r>
          </a:p>
        </p:txBody>
      </p:sp>
      <p:sp>
        <p:nvSpPr>
          <p:cNvPr id="7" name="TextBox 6"/>
          <p:cNvSpPr txBox="1">
            <a:spLocks noChangeArrowheads="1"/>
          </p:cNvSpPr>
          <p:nvPr/>
        </p:nvSpPr>
        <p:spPr bwMode="auto">
          <a:xfrm>
            <a:off x="7696200" y="3600450"/>
            <a:ext cx="100380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b="1">
                <a:solidFill>
                  <a:schemeClr val="tx1"/>
                </a:solidFill>
                <a:latin typeface="Calibri" pitchFamily="34" charset="0"/>
              </a:defRPr>
            </a:lvl1pPr>
            <a:lvl2pPr marL="742950" indent="-285750" eaLnBrk="0" hangingPunct="0">
              <a:defRPr sz="2200" b="1">
                <a:solidFill>
                  <a:schemeClr val="tx1"/>
                </a:solidFill>
                <a:latin typeface="Calibri" pitchFamily="34" charset="0"/>
              </a:defRPr>
            </a:lvl2pPr>
            <a:lvl3pPr marL="1143000" indent="-228600" eaLnBrk="0" hangingPunct="0">
              <a:defRPr sz="2200" b="1">
                <a:solidFill>
                  <a:schemeClr val="tx1"/>
                </a:solidFill>
                <a:latin typeface="Calibri" pitchFamily="34" charset="0"/>
              </a:defRPr>
            </a:lvl3pPr>
            <a:lvl4pPr marL="1600200" indent="-228600" eaLnBrk="0" hangingPunct="0">
              <a:defRPr sz="2200" b="1">
                <a:solidFill>
                  <a:schemeClr val="tx1"/>
                </a:solidFill>
                <a:latin typeface="Calibri" pitchFamily="34" charset="0"/>
              </a:defRPr>
            </a:lvl4pPr>
            <a:lvl5pPr marL="2057400" indent="-228600" eaLnBrk="0" hangingPunct="0">
              <a:defRPr sz="2200" b="1">
                <a:solidFill>
                  <a:schemeClr val="tx1"/>
                </a:solidFill>
                <a:latin typeface="Calibri" pitchFamily="34" charset="0"/>
              </a:defRPr>
            </a:lvl5pPr>
            <a:lvl6pPr marL="2514600" indent="-228600" algn="r" eaLnBrk="0" fontAlgn="base" hangingPunct="0">
              <a:spcBef>
                <a:spcPct val="0"/>
              </a:spcBef>
              <a:spcAft>
                <a:spcPct val="0"/>
              </a:spcAft>
              <a:defRPr sz="2200" b="1">
                <a:solidFill>
                  <a:schemeClr val="tx1"/>
                </a:solidFill>
                <a:latin typeface="Calibri" pitchFamily="34" charset="0"/>
              </a:defRPr>
            </a:lvl6pPr>
            <a:lvl7pPr marL="2971800" indent="-228600" algn="r" eaLnBrk="0" fontAlgn="base" hangingPunct="0">
              <a:spcBef>
                <a:spcPct val="0"/>
              </a:spcBef>
              <a:spcAft>
                <a:spcPct val="0"/>
              </a:spcAft>
              <a:defRPr sz="2200" b="1">
                <a:solidFill>
                  <a:schemeClr val="tx1"/>
                </a:solidFill>
                <a:latin typeface="Calibri" pitchFamily="34" charset="0"/>
              </a:defRPr>
            </a:lvl7pPr>
            <a:lvl8pPr marL="3429000" indent="-228600" algn="r" eaLnBrk="0" fontAlgn="base" hangingPunct="0">
              <a:spcBef>
                <a:spcPct val="0"/>
              </a:spcBef>
              <a:spcAft>
                <a:spcPct val="0"/>
              </a:spcAft>
              <a:defRPr sz="2200" b="1">
                <a:solidFill>
                  <a:schemeClr val="tx1"/>
                </a:solidFill>
                <a:latin typeface="Calibri" pitchFamily="34" charset="0"/>
              </a:defRPr>
            </a:lvl8pPr>
            <a:lvl9pPr marL="3886200" indent="-228600" algn="r" eaLnBrk="0" fontAlgn="base" hangingPunct="0">
              <a:spcBef>
                <a:spcPct val="0"/>
              </a:spcBef>
              <a:spcAft>
                <a:spcPct val="0"/>
              </a:spcAft>
              <a:defRPr sz="2200" b="1">
                <a:solidFill>
                  <a:schemeClr val="tx1"/>
                </a:solidFill>
                <a:latin typeface="Calibri" pitchFamily="34" charset="0"/>
              </a:defRPr>
            </a:lvl9pPr>
          </a:lstStyle>
          <a:p>
            <a:pPr algn="l" eaLnBrk="1" hangingPunct="1"/>
            <a:r>
              <a:rPr lang="en-US" b="0" dirty="0">
                <a:solidFill>
                  <a:schemeClr val="tx2">
                    <a:lumMod val="65000"/>
                    <a:lumOff val="35000"/>
                  </a:schemeClr>
                </a:solidFill>
              </a:rPr>
              <a:t>Output</a:t>
            </a:r>
          </a:p>
        </p:txBody>
      </p:sp>
    </p:spTree>
    <p:extLst>
      <p:ext uri="{BB962C8B-B14F-4D97-AF65-F5344CB8AC3E}">
        <p14:creationId xmlns:p14="http://schemas.microsoft.com/office/powerpoint/2010/main" val="28215741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14:m>
                  <m:oMath xmlns:m="http://schemas.openxmlformats.org/officeDocument/2006/math">
                    <m:r>
                      <a:rPr lang="en-US" i="1">
                        <a:solidFill>
                          <a:srgbClr val="FF0000"/>
                        </a:solidFill>
                        <a:latin typeface="Cambria Math"/>
                      </a:rPr>
                      <m:t>𝑟</m:t>
                    </m:r>
                  </m:oMath>
                </a14:m>
                <a:r>
                  <a:rPr lang="en-US" dirty="0"/>
                  <a:t>-Similarity</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3"/>
                <a:stretch>
                  <a:fillRect t="-13684" b="-34737"/>
                </a:stretch>
              </a:blipFill>
            </p:spPr>
            <p:txBody>
              <a:bodyPr/>
              <a:lstStyle/>
              <a:p>
                <a:r>
                  <a:rPr lang="en-US">
                    <a:noFill/>
                  </a:rPr>
                  <a:t> </a:t>
                </a:r>
              </a:p>
            </p:txBody>
          </p:sp>
        </mc:Fallback>
      </mc:AlternateContent>
      <p:sp>
        <p:nvSpPr>
          <p:cNvPr id="3" name="Content Placeholder 2"/>
          <p:cNvSpPr>
            <a:spLocks noGrp="1"/>
          </p:cNvSpPr>
          <p:nvPr>
            <p:ph idx="1"/>
          </p:nvPr>
        </p:nvSpPr>
        <p:spPr/>
        <p:txBody>
          <a:bodyPr/>
          <a:lstStyle/>
          <a:p>
            <a:r>
              <a:rPr lang="en-US" dirty="0"/>
              <a:t>Local neighborhoods match exemplar</a:t>
            </a:r>
          </a:p>
        </p:txBody>
      </p:sp>
      <p:pic>
        <p:nvPicPr>
          <p:cNvPr id="4" name="Picture 3"/>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496" y="1524000"/>
            <a:ext cx="9108504" cy="4384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1600200" y="4876800"/>
            <a:ext cx="79220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b="1">
                <a:solidFill>
                  <a:schemeClr val="tx1"/>
                </a:solidFill>
                <a:latin typeface="Calibri" pitchFamily="34" charset="0"/>
              </a:defRPr>
            </a:lvl1pPr>
            <a:lvl2pPr marL="742950" indent="-285750" eaLnBrk="0" hangingPunct="0">
              <a:defRPr sz="2200" b="1">
                <a:solidFill>
                  <a:schemeClr val="tx1"/>
                </a:solidFill>
                <a:latin typeface="Calibri" pitchFamily="34" charset="0"/>
              </a:defRPr>
            </a:lvl2pPr>
            <a:lvl3pPr marL="1143000" indent="-228600" eaLnBrk="0" hangingPunct="0">
              <a:defRPr sz="2200" b="1">
                <a:solidFill>
                  <a:schemeClr val="tx1"/>
                </a:solidFill>
                <a:latin typeface="Calibri" pitchFamily="34" charset="0"/>
              </a:defRPr>
            </a:lvl3pPr>
            <a:lvl4pPr marL="1600200" indent="-228600" eaLnBrk="0" hangingPunct="0">
              <a:defRPr sz="2200" b="1">
                <a:solidFill>
                  <a:schemeClr val="tx1"/>
                </a:solidFill>
                <a:latin typeface="Calibri" pitchFamily="34" charset="0"/>
              </a:defRPr>
            </a:lvl4pPr>
            <a:lvl5pPr marL="2057400" indent="-228600" eaLnBrk="0" hangingPunct="0">
              <a:defRPr sz="2200" b="1">
                <a:solidFill>
                  <a:schemeClr val="tx1"/>
                </a:solidFill>
                <a:latin typeface="Calibri" pitchFamily="34" charset="0"/>
              </a:defRPr>
            </a:lvl5pPr>
            <a:lvl6pPr marL="2514600" indent="-228600" algn="r" eaLnBrk="0" fontAlgn="base" hangingPunct="0">
              <a:spcBef>
                <a:spcPct val="0"/>
              </a:spcBef>
              <a:spcAft>
                <a:spcPct val="0"/>
              </a:spcAft>
              <a:defRPr sz="2200" b="1">
                <a:solidFill>
                  <a:schemeClr val="tx1"/>
                </a:solidFill>
                <a:latin typeface="Calibri" pitchFamily="34" charset="0"/>
              </a:defRPr>
            </a:lvl6pPr>
            <a:lvl7pPr marL="2971800" indent="-228600" algn="r" eaLnBrk="0" fontAlgn="base" hangingPunct="0">
              <a:spcBef>
                <a:spcPct val="0"/>
              </a:spcBef>
              <a:spcAft>
                <a:spcPct val="0"/>
              </a:spcAft>
              <a:defRPr sz="2200" b="1">
                <a:solidFill>
                  <a:schemeClr val="tx1"/>
                </a:solidFill>
                <a:latin typeface="Calibri" pitchFamily="34" charset="0"/>
              </a:defRPr>
            </a:lvl7pPr>
            <a:lvl8pPr marL="3429000" indent="-228600" algn="r" eaLnBrk="0" fontAlgn="base" hangingPunct="0">
              <a:spcBef>
                <a:spcPct val="0"/>
              </a:spcBef>
              <a:spcAft>
                <a:spcPct val="0"/>
              </a:spcAft>
              <a:defRPr sz="2200" b="1">
                <a:solidFill>
                  <a:schemeClr val="tx1"/>
                </a:solidFill>
                <a:latin typeface="Calibri" pitchFamily="34" charset="0"/>
              </a:defRPr>
            </a:lvl8pPr>
            <a:lvl9pPr marL="3886200" indent="-228600" algn="r" eaLnBrk="0" fontAlgn="base" hangingPunct="0">
              <a:spcBef>
                <a:spcPct val="0"/>
              </a:spcBef>
              <a:spcAft>
                <a:spcPct val="0"/>
              </a:spcAft>
              <a:defRPr sz="2200" b="1">
                <a:solidFill>
                  <a:schemeClr val="tx1"/>
                </a:solidFill>
                <a:latin typeface="Calibri" pitchFamily="34" charset="0"/>
              </a:defRPr>
            </a:lvl9pPr>
          </a:lstStyle>
          <a:p>
            <a:pPr algn="l" eaLnBrk="1" hangingPunct="1"/>
            <a:r>
              <a:rPr lang="en-US" b="0" dirty="0">
                <a:solidFill>
                  <a:srgbClr val="FF0000"/>
                </a:solidFill>
              </a:rPr>
              <a:t>Input</a:t>
            </a:r>
          </a:p>
        </p:txBody>
      </p:sp>
      <p:sp>
        <p:nvSpPr>
          <p:cNvPr id="6" name="Oval 5"/>
          <p:cNvSpPr/>
          <p:nvPr/>
        </p:nvSpPr>
        <p:spPr>
          <a:xfrm>
            <a:off x="5029200" y="3124200"/>
            <a:ext cx="557914" cy="533400"/>
          </a:xfrm>
          <a:prstGeom prst="ellipse">
            <a:avLst/>
          </a:prstGeom>
          <a:noFill/>
          <a:ln>
            <a:solidFill>
              <a:srgbClr val="FF0000"/>
            </a:solidFill>
          </a:ln>
          <a:effectLst>
            <a:glow rad="63500">
              <a:srgbClr val="FFFFFF">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425941" y="2526254"/>
            <a:ext cx="346696" cy="356778"/>
          </a:xfrm>
          <a:prstGeom prst="ellipse">
            <a:avLst/>
          </a:prstGeom>
          <a:noFill/>
          <a:ln>
            <a:solidFill>
              <a:srgbClr val="FF0000"/>
            </a:solidFill>
          </a:ln>
          <a:effectLst>
            <a:glow rad="63500">
              <a:srgbClr val="FFFFFF">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590800" y="3685399"/>
            <a:ext cx="520042" cy="535168"/>
          </a:xfrm>
          <a:prstGeom prst="ellipse">
            <a:avLst/>
          </a:prstGeom>
          <a:noFill/>
          <a:ln>
            <a:solidFill>
              <a:schemeClr val="tx1"/>
            </a:solidFill>
          </a:ln>
          <a:effectLst>
            <a:glow rad="63500">
              <a:srgbClr val="FFFFFF">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flipH="1">
            <a:off x="3215573" y="2819400"/>
            <a:ext cx="2210368" cy="990600"/>
          </a:xfrm>
          <a:prstGeom prst="straightConnector1">
            <a:avLst/>
          </a:prstGeom>
          <a:ln w="38100">
            <a:solidFill>
              <a:schemeClr val="tx1"/>
            </a:solidFill>
            <a:headEnd type="none" w="med" len="med"/>
            <a:tailEnd type="triangle" w="med" len="med"/>
          </a:ln>
          <a:effectLst>
            <a:glow rad="101600">
              <a:srgbClr val="FFFFFF">
                <a:alpha val="60000"/>
              </a:srgbClr>
            </a:glow>
          </a:effectLst>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1996302" y="2743200"/>
            <a:ext cx="2438538" cy="973254"/>
          </a:xfrm>
          <a:prstGeom prst="straightConnector1">
            <a:avLst/>
          </a:prstGeom>
          <a:ln w="38100">
            <a:solidFill>
              <a:schemeClr val="tx1"/>
            </a:solidFill>
            <a:headEnd type="none" w="med" len="med"/>
            <a:tailEnd type="triangle" w="med" len="med"/>
          </a:ln>
          <a:effectLst>
            <a:glow rad="101600">
              <a:srgbClr val="FFFFFF">
                <a:alpha val="60000"/>
              </a:srgbClr>
            </a:glow>
          </a:effectLst>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p:cNvSpPr txBox="1"/>
              <p:nvPr/>
            </p:nvSpPr>
            <p:spPr>
              <a:xfrm>
                <a:off x="3423310" y="1905000"/>
                <a:ext cx="1262205" cy="461665"/>
              </a:xfrm>
              <a:prstGeom prst="rect">
                <a:avLst/>
              </a:prstGeom>
              <a:noFill/>
            </p:spPr>
            <p:txBody>
              <a:bodyPr wrap="none" rtlCol="0">
                <a:spAutoFit/>
              </a:bodyPr>
              <a:lstStyle/>
              <a:p>
                <a:r>
                  <a:rPr lang="en-US" sz="2400" i="1" dirty="0" smtClean="0"/>
                  <a:t>radius </a:t>
                </a:r>
                <a14:m>
                  <m:oMath xmlns:m="http://schemas.openxmlformats.org/officeDocument/2006/math">
                    <m:r>
                      <a:rPr lang="en-US" sz="2400" i="1" smtClean="0">
                        <a:solidFill>
                          <a:srgbClr val="FF0000"/>
                        </a:solidFill>
                        <a:latin typeface="Cambria Math"/>
                      </a:rPr>
                      <m:t>𝑟</m:t>
                    </m:r>
                  </m:oMath>
                </a14:m>
                <a:endParaRPr lang="en-US" sz="2400" i="1" dirty="0">
                  <a:solidFill>
                    <a:srgbClr val="FF0000"/>
                  </a:solidFill>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3423310" y="1905000"/>
                <a:ext cx="1262205" cy="461665"/>
              </a:xfrm>
              <a:prstGeom prst="rect">
                <a:avLst/>
              </a:prstGeom>
              <a:blipFill rotWithShape="0">
                <a:blip r:embed="rId5"/>
                <a:stretch>
                  <a:fillRect l="-7729" t="-10667" b="-29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5270057" y="3725979"/>
                <a:ext cx="1262205" cy="461665"/>
              </a:xfrm>
              <a:prstGeom prst="rect">
                <a:avLst/>
              </a:prstGeom>
              <a:noFill/>
            </p:spPr>
            <p:txBody>
              <a:bodyPr wrap="none" rtlCol="0">
                <a:spAutoFit/>
              </a:bodyPr>
              <a:lstStyle/>
              <a:p>
                <a:r>
                  <a:rPr lang="en-US" sz="2400" i="1" dirty="0" smtClean="0"/>
                  <a:t>radius </a:t>
                </a:r>
                <a14:m>
                  <m:oMath xmlns:m="http://schemas.openxmlformats.org/officeDocument/2006/math">
                    <m:r>
                      <a:rPr lang="en-US" sz="2400" i="1" smtClean="0">
                        <a:solidFill>
                          <a:srgbClr val="FF0000"/>
                        </a:solidFill>
                        <a:latin typeface="Cambria Math"/>
                      </a:rPr>
                      <m:t>𝑟</m:t>
                    </m:r>
                  </m:oMath>
                </a14:m>
                <a:endParaRPr lang="en-US" sz="2400" i="1" dirty="0">
                  <a:solidFill>
                    <a:srgbClr val="FF0000"/>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5270057" y="3725979"/>
                <a:ext cx="1262205" cy="461665"/>
              </a:xfrm>
              <a:prstGeom prst="rect">
                <a:avLst/>
              </a:prstGeom>
              <a:blipFill rotWithShape="0">
                <a:blip r:embed="rId6"/>
                <a:stretch>
                  <a:fillRect l="-7729" t="-10526" b="-28947"/>
                </a:stretch>
              </a:blipFill>
            </p:spPr>
            <p:txBody>
              <a:bodyPr/>
              <a:lstStyle/>
              <a:p>
                <a:r>
                  <a:rPr lang="en-US">
                    <a:noFill/>
                  </a:rPr>
                  <a:t> </a:t>
                </a:r>
              </a:p>
            </p:txBody>
          </p:sp>
        </mc:Fallback>
      </mc:AlternateContent>
      <p:sp>
        <p:nvSpPr>
          <p:cNvPr id="13" name="Oval 12"/>
          <p:cNvSpPr/>
          <p:nvPr/>
        </p:nvSpPr>
        <p:spPr>
          <a:xfrm>
            <a:off x="3581400" y="4092712"/>
            <a:ext cx="641601" cy="631688"/>
          </a:xfrm>
          <a:prstGeom prst="ellipse">
            <a:avLst/>
          </a:prstGeom>
          <a:noFill/>
          <a:ln>
            <a:solidFill>
              <a:schemeClr val="tx1"/>
            </a:solidFill>
          </a:ln>
          <a:effectLst>
            <a:glow rad="63500">
              <a:srgbClr val="FFFFFF">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429079" y="3557544"/>
            <a:ext cx="520042" cy="535168"/>
          </a:xfrm>
          <a:prstGeom prst="ellipse">
            <a:avLst/>
          </a:prstGeom>
          <a:noFill/>
          <a:ln>
            <a:solidFill>
              <a:schemeClr val="tx1"/>
            </a:solidFill>
          </a:ln>
          <a:effectLst>
            <a:glow rad="63500">
              <a:srgbClr val="FFFFFF">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4481531" y="2380297"/>
            <a:ext cx="433369" cy="445973"/>
          </a:xfrm>
          <a:prstGeom prst="ellipse">
            <a:avLst/>
          </a:prstGeom>
          <a:noFill/>
          <a:ln>
            <a:solidFill>
              <a:srgbClr val="FF0000"/>
            </a:solidFill>
          </a:ln>
          <a:effectLst>
            <a:glow rad="63500">
              <a:srgbClr val="FFFFFF">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p:cNvCxnSpPr/>
          <p:nvPr/>
        </p:nvCxnSpPr>
        <p:spPr>
          <a:xfrm flipH="1">
            <a:off x="4223002" y="3581400"/>
            <a:ext cx="806198" cy="639167"/>
          </a:xfrm>
          <a:prstGeom prst="straightConnector1">
            <a:avLst/>
          </a:prstGeom>
          <a:ln w="38100">
            <a:solidFill>
              <a:schemeClr val="tx1"/>
            </a:solidFill>
            <a:headEnd type="none" w="med" len="med"/>
            <a:tailEnd type="triangle" w="med" len="med"/>
          </a:ln>
          <a:effectLst>
            <a:glow rad="101600">
              <a:srgbClr val="FFFFFF">
                <a:alpha val="60000"/>
              </a:srgbClr>
            </a:glow>
          </a:effectLst>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TextBox 16"/>
              <p:cNvSpPr txBox="1"/>
              <p:nvPr/>
            </p:nvSpPr>
            <p:spPr>
              <a:xfrm>
                <a:off x="5141534" y="1749614"/>
                <a:ext cx="1262205" cy="461665"/>
              </a:xfrm>
              <a:prstGeom prst="rect">
                <a:avLst/>
              </a:prstGeom>
              <a:noFill/>
            </p:spPr>
            <p:txBody>
              <a:bodyPr wrap="none" rtlCol="0">
                <a:spAutoFit/>
              </a:bodyPr>
              <a:lstStyle/>
              <a:p>
                <a:r>
                  <a:rPr lang="en-US" sz="2400" i="1" dirty="0" smtClean="0"/>
                  <a:t>radius </a:t>
                </a:r>
                <a14:m>
                  <m:oMath xmlns:m="http://schemas.openxmlformats.org/officeDocument/2006/math">
                    <m:r>
                      <a:rPr lang="en-US" sz="2400" i="1" smtClean="0">
                        <a:solidFill>
                          <a:srgbClr val="FF0000"/>
                        </a:solidFill>
                        <a:latin typeface="Cambria Math"/>
                      </a:rPr>
                      <m:t>𝑟</m:t>
                    </m:r>
                  </m:oMath>
                </a14:m>
                <a:endParaRPr lang="en-US" sz="2400" i="1" dirty="0">
                  <a:solidFill>
                    <a:srgbClr val="FF0000"/>
                  </a:solidFill>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5141534" y="1749614"/>
                <a:ext cx="1262205" cy="461665"/>
              </a:xfrm>
              <a:prstGeom prst="rect">
                <a:avLst/>
              </a:prstGeom>
              <a:blipFill rotWithShape="0">
                <a:blip r:embed="rId7"/>
                <a:stretch>
                  <a:fillRect l="-7246" t="-10526" b="-28947"/>
                </a:stretch>
              </a:blipFill>
            </p:spPr>
            <p:txBody>
              <a:bodyPr/>
              <a:lstStyle/>
              <a:p>
                <a:r>
                  <a:rPr lang="en-US">
                    <a:noFill/>
                  </a:rPr>
                  <a:t> </a:t>
                </a:r>
              </a:p>
            </p:txBody>
          </p:sp>
        </mc:Fallback>
      </mc:AlternateContent>
      <p:sp>
        <p:nvSpPr>
          <p:cNvPr id="18" name="TextBox 17"/>
          <p:cNvSpPr txBox="1">
            <a:spLocks noChangeArrowheads="1"/>
          </p:cNvSpPr>
          <p:nvPr/>
        </p:nvSpPr>
        <p:spPr bwMode="auto">
          <a:xfrm>
            <a:off x="7696200" y="3600450"/>
            <a:ext cx="100380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b="1">
                <a:solidFill>
                  <a:schemeClr val="tx1"/>
                </a:solidFill>
                <a:latin typeface="Calibri" pitchFamily="34" charset="0"/>
              </a:defRPr>
            </a:lvl1pPr>
            <a:lvl2pPr marL="742950" indent="-285750" eaLnBrk="0" hangingPunct="0">
              <a:defRPr sz="2200" b="1">
                <a:solidFill>
                  <a:schemeClr val="tx1"/>
                </a:solidFill>
                <a:latin typeface="Calibri" pitchFamily="34" charset="0"/>
              </a:defRPr>
            </a:lvl2pPr>
            <a:lvl3pPr marL="1143000" indent="-228600" eaLnBrk="0" hangingPunct="0">
              <a:defRPr sz="2200" b="1">
                <a:solidFill>
                  <a:schemeClr val="tx1"/>
                </a:solidFill>
                <a:latin typeface="Calibri" pitchFamily="34" charset="0"/>
              </a:defRPr>
            </a:lvl3pPr>
            <a:lvl4pPr marL="1600200" indent="-228600" eaLnBrk="0" hangingPunct="0">
              <a:defRPr sz="2200" b="1">
                <a:solidFill>
                  <a:schemeClr val="tx1"/>
                </a:solidFill>
                <a:latin typeface="Calibri" pitchFamily="34" charset="0"/>
              </a:defRPr>
            </a:lvl4pPr>
            <a:lvl5pPr marL="2057400" indent="-228600" eaLnBrk="0" hangingPunct="0">
              <a:defRPr sz="2200" b="1">
                <a:solidFill>
                  <a:schemeClr val="tx1"/>
                </a:solidFill>
                <a:latin typeface="Calibri" pitchFamily="34" charset="0"/>
              </a:defRPr>
            </a:lvl5pPr>
            <a:lvl6pPr marL="2514600" indent="-228600" algn="r" eaLnBrk="0" fontAlgn="base" hangingPunct="0">
              <a:spcBef>
                <a:spcPct val="0"/>
              </a:spcBef>
              <a:spcAft>
                <a:spcPct val="0"/>
              </a:spcAft>
              <a:defRPr sz="2200" b="1">
                <a:solidFill>
                  <a:schemeClr val="tx1"/>
                </a:solidFill>
                <a:latin typeface="Calibri" pitchFamily="34" charset="0"/>
              </a:defRPr>
            </a:lvl6pPr>
            <a:lvl7pPr marL="2971800" indent="-228600" algn="r" eaLnBrk="0" fontAlgn="base" hangingPunct="0">
              <a:spcBef>
                <a:spcPct val="0"/>
              </a:spcBef>
              <a:spcAft>
                <a:spcPct val="0"/>
              </a:spcAft>
              <a:defRPr sz="2200" b="1">
                <a:solidFill>
                  <a:schemeClr val="tx1"/>
                </a:solidFill>
                <a:latin typeface="Calibri" pitchFamily="34" charset="0"/>
              </a:defRPr>
            </a:lvl7pPr>
            <a:lvl8pPr marL="3429000" indent="-228600" algn="r" eaLnBrk="0" fontAlgn="base" hangingPunct="0">
              <a:spcBef>
                <a:spcPct val="0"/>
              </a:spcBef>
              <a:spcAft>
                <a:spcPct val="0"/>
              </a:spcAft>
              <a:defRPr sz="2200" b="1">
                <a:solidFill>
                  <a:schemeClr val="tx1"/>
                </a:solidFill>
                <a:latin typeface="Calibri" pitchFamily="34" charset="0"/>
              </a:defRPr>
            </a:lvl8pPr>
            <a:lvl9pPr marL="3886200" indent="-228600" algn="r" eaLnBrk="0" fontAlgn="base" hangingPunct="0">
              <a:spcBef>
                <a:spcPct val="0"/>
              </a:spcBef>
              <a:spcAft>
                <a:spcPct val="0"/>
              </a:spcAft>
              <a:defRPr sz="2200" b="1">
                <a:solidFill>
                  <a:schemeClr val="tx1"/>
                </a:solidFill>
                <a:latin typeface="Calibri" pitchFamily="34" charset="0"/>
              </a:defRPr>
            </a:lvl9pPr>
          </a:lstStyle>
          <a:p>
            <a:pPr algn="l" eaLnBrk="1" hangingPunct="1"/>
            <a:r>
              <a:rPr lang="en-US" b="0" dirty="0">
                <a:solidFill>
                  <a:schemeClr val="tx2">
                    <a:lumMod val="65000"/>
                    <a:lumOff val="35000"/>
                  </a:schemeClr>
                </a:solidFill>
              </a:rPr>
              <a:t>Output</a:t>
            </a:r>
          </a:p>
        </p:txBody>
      </p:sp>
      <p:sp>
        <p:nvSpPr>
          <p:cNvPr id="19" name="TextBox 18"/>
          <p:cNvSpPr txBox="1"/>
          <p:nvPr/>
        </p:nvSpPr>
        <p:spPr>
          <a:xfrm>
            <a:off x="6865937" y="5513556"/>
            <a:ext cx="2234907" cy="369332"/>
          </a:xfrm>
          <a:prstGeom prst="rect">
            <a:avLst/>
          </a:prstGeom>
          <a:noFill/>
        </p:spPr>
        <p:txBody>
          <a:bodyPr wrap="none" rtlCol="0">
            <a:spAutoFit/>
          </a:bodyPr>
          <a:lstStyle/>
          <a:p>
            <a:r>
              <a:rPr lang="en-US" dirty="0" smtClean="0"/>
              <a:t>[Bokeloh et al. 2010]</a:t>
            </a:r>
            <a:endParaRPr lang="en-US" dirty="0"/>
          </a:p>
        </p:txBody>
      </p:sp>
    </p:spTree>
    <p:extLst>
      <p:ext uri="{BB962C8B-B14F-4D97-AF65-F5344CB8AC3E}">
        <p14:creationId xmlns:p14="http://schemas.microsoft.com/office/powerpoint/2010/main" val="2212545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Documents\My Papers\TheSpaceOfRSimilarObjects\Talk\screenshot000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447800"/>
            <a:ext cx="5104762" cy="510476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14:m>
                  <m:oMath xmlns:m="http://schemas.openxmlformats.org/officeDocument/2006/math">
                    <m:r>
                      <a:rPr lang="en-US" i="1">
                        <a:solidFill>
                          <a:srgbClr val="FF0000"/>
                        </a:solidFill>
                        <a:latin typeface="Cambria Math"/>
                      </a:rPr>
                      <m:t>𝑟</m:t>
                    </m:r>
                  </m:oMath>
                </a14:m>
                <a:r>
                  <a:rPr lang="en-US" dirty="0"/>
                  <a:t>-Symmetry</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4"/>
                <a:stretch>
                  <a:fillRect t="-13684" b="-3473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A set of correspondences</a:t>
                </a:r>
                <a:endParaRPr lang="en-US" dirty="0"/>
              </a:p>
              <a:p>
                <a:pPr lvl="1"/>
                <a14:m>
                  <m:oMath xmlns:m="http://schemas.openxmlformats.org/officeDocument/2006/math">
                    <m:r>
                      <a:rPr lang="en-US" i="1">
                        <a:latin typeface="Cambria Math"/>
                      </a:rPr>
                      <m:t>𝑟</m:t>
                    </m:r>
                  </m:oMath>
                </a14:m>
                <a:r>
                  <a:rPr lang="en-US" dirty="0" smtClean="0"/>
                  <a:t>-Symmetry </a:t>
                </a:r>
                <a:r>
                  <a:rPr lang="en-US" dirty="0"/>
                  <a:t>w.r.t. rigid transformations</a:t>
                </a:r>
              </a:p>
              <a:p>
                <a:pPr lvl="1"/>
                <a14:m>
                  <m:oMath xmlns:m="http://schemas.openxmlformats.org/officeDocument/2006/math">
                    <m:r>
                      <a:rPr lang="en-US" i="1">
                        <a:latin typeface="Cambria Math"/>
                      </a:rPr>
                      <m:t>𝑥</m:t>
                    </m:r>
                    <m:r>
                      <a:rPr lang="en-US" i="1">
                        <a:latin typeface="Cambria Math"/>
                      </a:rPr>
                      <m:t>≡</m:t>
                    </m:r>
                    <m:r>
                      <a:rPr lang="en-US" i="1">
                        <a:latin typeface="Cambria Math"/>
                      </a:rPr>
                      <m:t>𝑦</m:t>
                    </m:r>
                  </m:oMath>
                </a14:m>
                <a:r>
                  <a:rPr lang="en-US" dirty="0"/>
                  <a:t> if the r-neighborhoods </a:t>
                </a:r>
                <a:r>
                  <a:rPr lang="en-US" dirty="0" smtClean="0"/>
                  <a:t>match</a:t>
                </a:r>
              </a:p>
              <a:p>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5"/>
                <a:stretch>
                  <a:fillRect l="-1172" t="-900"/>
                </a:stretch>
              </a:blipFill>
            </p:spPr>
            <p:txBody>
              <a:bodyPr/>
              <a:lstStyle/>
              <a:p>
                <a:r>
                  <a:rPr lang="en-US">
                    <a:noFill/>
                  </a:rPr>
                  <a:t> </a:t>
                </a:r>
              </a:p>
            </p:txBody>
          </p:sp>
        </mc:Fallback>
      </mc:AlternateContent>
      <p:sp>
        <p:nvSpPr>
          <p:cNvPr id="6" name="Oval 5"/>
          <p:cNvSpPr/>
          <p:nvPr/>
        </p:nvSpPr>
        <p:spPr>
          <a:xfrm>
            <a:off x="5061585" y="5151120"/>
            <a:ext cx="433369" cy="445973"/>
          </a:xfrm>
          <a:prstGeom prst="ellipse">
            <a:avLst/>
          </a:prstGeom>
          <a:noFill/>
          <a:ln>
            <a:solidFill>
              <a:srgbClr val="FF0000"/>
            </a:solidFill>
          </a:ln>
          <a:effectLst>
            <a:glow rad="63500">
              <a:srgbClr val="FFFFFF">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bwMode="auto">
          <a:xfrm>
            <a:off x="5255411" y="5351248"/>
            <a:ext cx="45719" cy="45719"/>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sp>
        <p:nvSpPr>
          <p:cNvPr id="11" name="Oval 10"/>
          <p:cNvSpPr/>
          <p:nvPr/>
        </p:nvSpPr>
        <p:spPr>
          <a:xfrm rot="366130">
            <a:off x="5562566" y="3184257"/>
            <a:ext cx="396122" cy="390139"/>
          </a:xfrm>
          <a:prstGeom prst="ellipse">
            <a:avLst/>
          </a:prstGeom>
          <a:noFill/>
          <a:ln>
            <a:solidFill>
              <a:srgbClr val="FF0000"/>
            </a:solidFill>
          </a:ln>
          <a:effectLst>
            <a:glow rad="38100">
              <a:srgbClr val="FFFFFF">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p:nvPr/>
        </p:nvCxnSpPr>
        <p:spPr bwMode="auto">
          <a:xfrm flipH="1">
            <a:off x="3657600" y="4114800"/>
            <a:ext cx="340520" cy="124181"/>
          </a:xfrm>
          <a:prstGeom prst="straightConnector1">
            <a:avLst/>
          </a:prstGeom>
          <a:solidFill>
            <a:schemeClr val="accent1"/>
          </a:solidFill>
          <a:ln w="28575" cap="flat" cmpd="sng" algn="ctr">
            <a:solidFill>
              <a:srgbClr val="FF0000"/>
            </a:solidFill>
            <a:prstDash val="solid"/>
            <a:round/>
            <a:headEnd type="none" w="med" len="med"/>
            <a:tailEnd type="triangle" w="med" len="med"/>
          </a:ln>
          <a:effectLst>
            <a:glow rad="38100">
              <a:schemeClr val="accent1">
                <a:alpha val="40000"/>
              </a:schemeClr>
            </a:glow>
          </a:effectLst>
        </p:spPr>
      </p:cxnSp>
      <p:cxnSp>
        <p:nvCxnSpPr>
          <p:cNvPr id="13" name="Straight Arrow Connector 12"/>
          <p:cNvCxnSpPr/>
          <p:nvPr/>
        </p:nvCxnSpPr>
        <p:spPr bwMode="auto">
          <a:xfrm flipV="1">
            <a:off x="4617925" y="3737370"/>
            <a:ext cx="411275" cy="143677"/>
          </a:xfrm>
          <a:prstGeom prst="straightConnector1">
            <a:avLst/>
          </a:prstGeom>
          <a:solidFill>
            <a:schemeClr val="accent1"/>
          </a:solidFill>
          <a:ln w="28575" cap="flat" cmpd="sng" algn="ctr">
            <a:solidFill>
              <a:srgbClr val="FF0000"/>
            </a:solidFill>
            <a:prstDash val="solid"/>
            <a:round/>
            <a:headEnd type="none" w="med" len="med"/>
            <a:tailEnd type="triangle" w="med" len="med"/>
          </a:ln>
          <a:effectLst>
            <a:glow rad="38100">
              <a:schemeClr val="accent1">
                <a:alpha val="40000"/>
              </a:schemeClr>
            </a:glow>
          </a:effectLst>
        </p:spPr>
      </p:cxnSp>
      <p:cxnSp>
        <p:nvCxnSpPr>
          <p:cNvPr id="14" name="Straight Arrow Connector 13"/>
          <p:cNvCxnSpPr/>
          <p:nvPr/>
        </p:nvCxnSpPr>
        <p:spPr bwMode="auto">
          <a:xfrm flipV="1">
            <a:off x="5774653" y="2897749"/>
            <a:ext cx="9525" cy="228601"/>
          </a:xfrm>
          <a:prstGeom prst="straightConnector1">
            <a:avLst/>
          </a:prstGeom>
          <a:solidFill>
            <a:schemeClr val="accent1"/>
          </a:solidFill>
          <a:ln w="28575" cap="flat" cmpd="sng" algn="ctr">
            <a:solidFill>
              <a:srgbClr val="FF0000"/>
            </a:solidFill>
            <a:prstDash val="solid"/>
            <a:round/>
            <a:headEnd type="none" w="med" len="med"/>
            <a:tailEnd type="triangle" w="med" len="med"/>
          </a:ln>
          <a:effectLst>
            <a:glow rad="38100">
              <a:schemeClr val="accent1">
                <a:alpha val="40000"/>
              </a:schemeClr>
            </a:glow>
          </a:effectLst>
        </p:spPr>
      </p:cxnSp>
      <p:cxnSp>
        <p:nvCxnSpPr>
          <p:cNvPr id="15" name="Straight Arrow Connector 14"/>
          <p:cNvCxnSpPr/>
          <p:nvPr/>
        </p:nvCxnSpPr>
        <p:spPr bwMode="auto">
          <a:xfrm flipH="1" flipV="1">
            <a:off x="5181600" y="3181467"/>
            <a:ext cx="304800" cy="122542"/>
          </a:xfrm>
          <a:prstGeom prst="straightConnector1">
            <a:avLst/>
          </a:prstGeom>
          <a:solidFill>
            <a:schemeClr val="accent1"/>
          </a:solidFill>
          <a:ln w="28575" cap="flat" cmpd="sng" algn="ctr">
            <a:solidFill>
              <a:srgbClr val="FF0000"/>
            </a:solidFill>
            <a:prstDash val="solid"/>
            <a:round/>
            <a:headEnd type="none" w="med" len="med"/>
            <a:tailEnd type="triangle" w="med" len="med"/>
          </a:ln>
          <a:effectLst>
            <a:glow rad="38100">
              <a:schemeClr val="accent1">
                <a:alpha val="40000"/>
              </a:schemeClr>
            </a:glow>
          </a:effectLst>
        </p:spPr>
      </p:cxnSp>
      <p:sp>
        <p:nvSpPr>
          <p:cNvPr id="16" name="Oval 15"/>
          <p:cNvSpPr/>
          <p:nvPr/>
        </p:nvSpPr>
        <p:spPr bwMode="auto">
          <a:xfrm>
            <a:off x="5738795" y="3356466"/>
            <a:ext cx="45719" cy="45719"/>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sp>
        <p:nvSpPr>
          <p:cNvPr id="17" name="Oval 16"/>
          <p:cNvSpPr/>
          <p:nvPr/>
        </p:nvSpPr>
        <p:spPr bwMode="auto">
          <a:xfrm>
            <a:off x="4291703" y="3979774"/>
            <a:ext cx="45719" cy="45719"/>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grpSp>
        <p:nvGrpSpPr>
          <p:cNvPr id="18" name="Group 17"/>
          <p:cNvGrpSpPr/>
          <p:nvPr/>
        </p:nvGrpSpPr>
        <p:grpSpPr>
          <a:xfrm>
            <a:off x="4078247" y="3737370"/>
            <a:ext cx="511270" cy="484809"/>
            <a:chOff x="3886200" y="3802153"/>
            <a:chExt cx="511270" cy="484809"/>
          </a:xfrm>
          <a:effectLst>
            <a:glow rad="38100">
              <a:schemeClr val="accent3">
                <a:satMod val="175000"/>
                <a:alpha val="40000"/>
              </a:schemeClr>
            </a:glow>
          </a:effectLst>
        </p:grpSpPr>
        <p:sp>
          <p:nvSpPr>
            <p:cNvPr id="19" name="Arc 18"/>
            <p:cNvSpPr/>
            <p:nvPr/>
          </p:nvSpPr>
          <p:spPr bwMode="auto">
            <a:xfrm>
              <a:off x="3893280" y="3917740"/>
              <a:ext cx="504190" cy="369222"/>
            </a:xfrm>
            <a:prstGeom prst="arc">
              <a:avLst>
                <a:gd name="adj1" fmla="val 10241767"/>
                <a:gd name="adj2" fmla="val 19617976"/>
              </a:avLst>
            </a:prstGeom>
            <a:noFill/>
            <a:ln w="28575" cap="rnd"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grpSp>
          <p:nvGrpSpPr>
            <p:cNvPr id="20" name="Group 19"/>
            <p:cNvGrpSpPr/>
            <p:nvPr/>
          </p:nvGrpSpPr>
          <p:grpSpPr>
            <a:xfrm>
              <a:off x="3886200" y="3802153"/>
              <a:ext cx="457199" cy="484809"/>
              <a:chOff x="3886200" y="3802153"/>
              <a:chExt cx="457199" cy="484809"/>
            </a:xfrm>
            <a:effectLst>
              <a:glow>
                <a:schemeClr val="accent3">
                  <a:satMod val="175000"/>
                  <a:alpha val="40000"/>
                </a:schemeClr>
              </a:glow>
            </a:effectLst>
          </p:grpSpPr>
          <p:sp>
            <p:nvSpPr>
              <p:cNvPr id="21" name="Arc 20"/>
              <p:cNvSpPr/>
              <p:nvPr/>
            </p:nvSpPr>
            <p:spPr bwMode="auto">
              <a:xfrm>
                <a:off x="3886200" y="3802153"/>
                <a:ext cx="457199" cy="484809"/>
              </a:xfrm>
              <a:prstGeom prst="arc">
                <a:avLst>
                  <a:gd name="adj1" fmla="val 21070110"/>
                  <a:gd name="adj2" fmla="val 9215610"/>
                </a:avLst>
              </a:prstGeom>
              <a:noFill/>
              <a:ln w="28575" cap="rnd"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cxnSp>
            <p:nvCxnSpPr>
              <p:cNvPr id="22" name="Straight Connector 21"/>
              <p:cNvCxnSpPr>
                <a:stCxn id="21" idx="0"/>
                <a:endCxn id="19" idx="2"/>
              </p:cNvCxnSpPr>
              <p:nvPr/>
            </p:nvCxnSpPr>
            <p:spPr bwMode="auto">
              <a:xfrm flipH="1" flipV="1">
                <a:off x="4333882" y="3979775"/>
                <a:ext cx="7102" cy="29640"/>
              </a:xfrm>
              <a:prstGeom prst="line">
                <a:avLst/>
              </a:prstGeom>
              <a:solidFill>
                <a:schemeClr val="accent1"/>
              </a:solidFill>
              <a:ln w="28575" cap="rnd" cmpd="sng" algn="ctr">
                <a:solidFill>
                  <a:srgbClr val="FF0000"/>
                </a:solidFill>
                <a:prstDash val="solid"/>
                <a:round/>
                <a:headEnd type="none" w="med" len="med"/>
                <a:tailEnd type="none" w="med" len="med"/>
              </a:ln>
              <a:effectLst/>
            </p:spPr>
          </p:cxnSp>
        </p:grpSp>
      </p:grpSp>
    </p:spTree>
    <p:extLst>
      <p:ext uri="{BB962C8B-B14F-4D97-AF65-F5344CB8AC3E}">
        <p14:creationId xmlns:p14="http://schemas.microsoft.com/office/powerpoint/2010/main" val="21885763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t="27604" b="23684"/>
          <a:stretch/>
        </p:blipFill>
        <p:spPr>
          <a:xfrm>
            <a:off x="4409357" y="4572000"/>
            <a:ext cx="4731429" cy="2286000"/>
          </a:xfrm>
          <a:prstGeom prst="rect">
            <a:avLst/>
          </a:prstGeom>
        </p:spPr>
      </p:pic>
      <p:sp>
        <p:nvSpPr>
          <p:cNvPr id="2" name="Title 1"/>
          <p:cNvSpPr>
            <a:spLocks noGrp="1"/>
          </p:cNvSpPr>
          <p:nvPr>
            <p:ph type="title"/>
          </p:nvPr>
        </p:nvSpPr>
        <p:spPr/>
        <p:txBody>
          <a:bodyPr/>
          <a:lstStyle/>
          <a:p>
            <a:r>
              <a:rPr lang="en-US" dirty="0" err="1" smtClean="0"/>
              <a:t>Microtiles</a:t>
            </a:r>
            <a:endParaRPr lang="en-US" dirty="0"/>
          </a:p>
        </p:txBody>
      </p:sp>
      <p:pic>
        <p:nvPicPr>
          <p:cNvPr id="48" name="Picture 4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801" y="929655"/>
            <a:ext cx="3530952" cy="2607143"/>
          </a:xfrm>
          <a:prstGeom prst="rect">
            <a:avLst/>
          </a:prstGeom>
        </p:spPr>
      </p:pic>
      <p:pic>
        <p:nvPicPr>
          <p:cNvPr id="17" name="Picture 16"/>
          <p:cNvPicPr>
            <a:picLocks noChangeAspect="1"/>
          </p:cNvPicPr>
          <p:nvPr/>
        </p:nvPicPr>
        <p:blipFill rotWithShape="1">
          <a:blip r:embed="rId5">
            <a:extLst>
              <a:ext uri="{28A0092B-C50C-407E-A947-70E740481C1C}">
                <a14:useLocalDpi xmlns:a14="http://schemas.microsoft.com/office/drawing/2010/main" val="0"/>
              </a:ext>
            </a:extLst>
          </a:blip>
          <a:srcRect t="3675"/>
          <a:stretch/>
        </p:blipFill>
        <p:spPr>
          <a:xfrm>
            <a:off x="314411" y="3505200"/>
            <a:ext cx="4389732" cy="3171299"/>
          </a:xfrm>
          <a:prstGeom prst="rect">
            <a:avLst/>
          </a:prstGeom>
        </p:spPr>
      </p:pic>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Tiling grammars for </a:t>
                </a:r>
                <a14:m>
                  <m:oMath xmlns:m="http://schemas.openxmlformats.org/officeDocument/2006/math">
                    <m:r>
                      <a:rPr lang="en-US" b="0" i="1" smtClean="0">
                        <a:solidFill>
                          <a:srgbClr val="FF0000"/>
                        </a:solidFill>
                        <a:latin typeface="Cambria Math" panose="02040503050406030204" pitchFamily="18" charset="0"/>
                      </a:rPr>
                      <m:t>𝑟</m:t>
                    </m:r>
                  </m:oMath>
                </a14:m>
                <a:r>
                  <a:rPr lang="en-US" dirty="0"/>
                  <a:t>-</a:t>
                </a:r>
                <a:r>
                  <a:rPr lang="en-US" dirty="0" smtClean="0"/>
                  <a:t>symmetry</a:t>
                </a:r>
              </a:p>
              <a:p>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6"/>
                <a:stretch>
                  <a:fillRect l="-1172" t="-900"/>
                </a:stretch>
              </a:blipFill>
            </p:spPr>
            <p:txBody>
              <a:bodyPr/>
              <a:lstStyle/>
              <a:p>
                <a:r>
                  <a:rPr lang="en-US">
                    <a:noFill/>
                  </a:rPr>
                  <a:t> </a:t>
                </a:r>
              </a:p>
            </p:txBody>
          </p:sp>
        </mc:Fallback>
      </mc:AlternateContent>
      <p:sp>
        <p:nvSpPr>
          <p:cNvPr id="21" name="TextBox 20"/>
          <p:cNvSpPr txBox="1"/>
          <p:nvPr/>
        </p:nvSpPr>
        <p:spPr>
          <a:xfrm>
            <a:off x="-18143" y="6505144"/>
            <a:ext cx="1833387" cy="369332"/>
          </a:xfrm>
          <a:prstGeom prst="rect">
            <a:avLst/>
          </a:prstGeom>
          <a:noFill/>
        </p:spPr>
        <p:txBody>
          <a:bodyPr wrap="none" rtlCol="0">
            <a:spAutoFit/>
          </a:bodyPr>
          <a:lstStyle/>
          <a:p>
            <a:r>
              <a:rPr lang="en-US" dirty="0" smtClean="0"/>
              <a:t>[previous work]</a:t>
            </a:r>
            <a:endParaRPr lang="en-US" dirty="0"/>
          </a:p>
        </p:txBody>
      </p:sp>
      <p:grpSp>
        <p:nvGrpSpPr>
          <p:cNvPr id="47" name="Group 46"/>
          <p:cNvGrpSpPr/>
          <p:nvPr/>
        </p:nvGrpSpPr>
        <p:grpSpPr>
          <a:xfrm>
            <a:off x="5346534" y="1643063"/>
            <a:ext cx="3781000" cy="2589256"/>
            <a:chOff x="5181600" y="1582562"/>
            <a:chExt cx="3781000" cy="2589256"/>
          </a:xfrm>
        </p:grpSpPr>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81600" y="1582562"/>
              <a:ext cx="3781000" cy="2589256"/>
            </a:xfrm>
            <a:prstGeom prst="rect">
              <a:avLst/>
            </a:prstGeom>
          </p:spPr>
        </p:pic>
        <p:sp>
          <p:nvSpPr>
            <p:cNvPr id="9" name="Oval 8"/>
            <p:cNvSpPr/>
            <p:nvPr/>
          </p:nvSpPr>
          <p:spPr>
            <a:xfrm>
              <a:off x="8000999" y="2596753"/>
              <a:ext cx="223050" cy="231927"/>
            </a:xfrm>
            <a:prstGeom prst="ellipse">
              <a:avLst/>
            </a:prstGeom>
            <a:noFill/>
            <a:ln>
              <a:solidFill>
                <a:srgbClr val="577499"/>
              </a:solidFill>
            </a:ln>
            <a:effectLst>
              <a:glow rad="63500">
                <a:srgbClr val="FFFFFF">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bwMode="auto">
            <a:xfrm>
              <a:off x="8089664" y="2689856"/>
              <a:ext cx="45719" cy="45719"/>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sp>
          <p:nvSpPr>
            <p:cNvPr id="13" name="Oval 12"/>
            <p:cNvSpPr/>
            <p:nvPr/>
          </p:nvSpPr>
          <p:spPr>
            <a:xfrm>
              <a:off x="6060674" y="2573892"/>
              <a:ext cx="223050" cy="231927"/>
            </a:xfrm>
            <a:prstGeom prst="ellipse">
              <a:avLst/>
            </a:prstGeom>
            <a:noFill/>
            <a:ln>
              <a:solidFill>
                <a:srgbClr val="577499"/>
              </a:solidFill>
            </a:ln>
            <a:effectLst>
              <a:glow rad="63500">
                <a:srgbClr val="FFFFFF">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bwMode="auto">
            <a:xfrm>
              <a:off x="6149340" y="2669213"/>
              <a:ext cx="45719" cy="45719"/>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sp>
          <p:nvSpPr>
            <p:cNvPr id="18" name="Oval 17"/>
            <p:cNvSpPr/>
            <p:nvPr/>
          </p:nvSpPr>
          <p:spPr>
            <a:xfrm>
              <a:off x="5562600" y="2057400"/>
              <a:ext cx="223050" cy="231927"/>
            </a:xfrm>
            <a:prstGeom prst="ellipse">
              <a:avLst/>
            </a:prstGeom>
            <a:noFill/>
            <a:ln>
              <a:solidFill>
                <a:srgbClr val="9D6F4D"/>
              </a:solidFill>
            </a:ln>
            <a:effectLst>
              <a:glow rad="63500">
                <a:srgbClr val="FFFFFF">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bwMode="auto">
            <a:xfrm>
              <a:off x="5651266" y="2152721"/>
              <a:ext cx="45719" cy="45719"/>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sp>
          <p:nvSpPr>
            <p:cNvPr id="22" name="Oval 21"/>
            <p:cNvSpPr/>
            <p:nvPr/>
          </p:nvSpPr>
          <p:spPr>
            <a:xfrm>
              <a:off x="6939748" y="2341965"/>
              <a:ext cx="223050" cy="231927"/>
            </a:xfrm>
            <a:prstGeom prst="ellipse">
              <a:avLst/>
            </a:prstGeom>
            <a:noFill/>
            <a:ln>
              <a:solidFill>
                <a:srgbClr val="9D6F4D"/>
              </a:solidFill>
            </a:ln>
            <a:effectLst>
              <a:glow rad="63500">
                <a:srgbClr val="FFFFFF">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bwMode="auto">
            <a:xfrm>
              <a:off x="7028414" y="2437286"/>
              <a:ext cx="45719" cy="45719"/>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sp>
          <p:nvSpPr>
            <p:cNvPr id="24" name="Oval 23"/>
            <p:cNvSpPr/>
            <p:nvPr/>
          </p:nvSpPr>
          <p:spPr>
            <a:xfrm>
              <a:off x="8534400" y="2095571"/>
              <a:ext cx="223050" cy="231927"/>
            </a:xfrm>
            <a:prstGeom prst="ellipse">
              <a:avLst/>
            </a:prstGeom>
            <a:noFill/>
            <a:ln>
              <a:solidFill>
                <a:srgbClr val="9D6F4D"/>
              </a:solidFill>
            </a:ln>
            <a:effectLst>
              <a:glow rad="63500">
                <a:srgbClr val="FFFFFF">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bwMode="auto">
            <a:xfrm>
              <a:off x="8623066" y="2190892"/>
              <a:ext cx="45719" cy="45719"/>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cxnSp>
          <p:nvCxnSpPr>
            <p:cNvPr id="27" name="Straight Arrow Connector 26"/>
            <p:cNvCxnSpPr/>
            <p:nvPr/>
          </p:nvCxnSpPr>
          <p:spPr bwMode="auto">
            <a:xfrm flipV="1">
              <a:off x="6491500" y="3044910"/>
              <a:ext cx="0" cy="191881"/>
            </a:xfrm>
            <a:prstGeom prst="straightConnector1">
              <a:avLst/>
            </a:prstGeom>
            <a:solidFill>
              <a:schemeClr val="accent1"/>
            </a:solidFill>
            <a:ln w="28575" cap="flat" cmpd="sng" algn="ctr">
              <a:solidFill>
                <a:srgbClr val="FF0000"/>
              </a:solidFill>
              <a:prstDash val="solid"/>
              <a:round/>
              <a:headEnd type="none" w="med" len="med"/>
              <a:tailEnd type="triangle" w="med" len="med"/>
            </a:ln>
            <a:effectLst>
              <a:glow rad="38100">
                <a:schemeClr val="accent1">
                  <a:alpha val="40000"/>
                </a:schemeClr>
              </a:glow>
            </a:effectLst>
          </p:spPr>
        </p:cxnSp>
        <p:cxnSp>
          <p:nvCxnSpPr>
            <p:cNvPr id="28" name="Straight Arrow Connector 27"/>
            <p:cNvCxnSpPr/>
            <p:nvPr/>
          </p:nvCxnSpPr>
          <p:spPr bwMode="auto">
            <a:xfrm>
              <a:off x="6688178" y="3428783"/>
              <a:ext cx="173785" cy="0"/>
            </a:xfrm>
            <a:prstGeom prst="straightConnector1">
              <a:avLst/>
            </a:prstGeom>
            <a:solidFill>
              <a:schemeClr val="accent1"/>
            </a:solidFill>
            <a:ln w="28575" cap="flat" cmpd="sng" algn="ctr">
              <a:solidFill>
                <a:srgbClr val="FF0000"/>
              </a:solidFill>
              <a:prstDash val="solid"/>
              <a:round/>
              <a:headEnd type="none" w="med" len="med"/>
              <a:tailEnd type="triangle" w="med" len="med"/>
            </a:ln>
            <a:effectLst>
              <a:glow rad="38100">
                <a:schemeClr val="accent1">
                  <a:alpha val="40000"/>
                </a:schemeClr>
              </a:glow>
            </a:effectLst>
          </p:spPr>
        </p:cxnSp>
        <p:sp>
          <p:nvSpPr>
            <p:cNvPr id="29" name="Oval 28"/>
            <p:cNvSpPr/>
            <p:nvPr/>
          </p:nvSpPr>
          <p:spPr bwMode="auto">
            <a:xfrm rot="21233870">
              <a:off x="6486754" y="3401270"/>
              <a:ext cx="45719" cy="45719"/>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sp>
          <p:nvSpPr>
            <p:cNvPr id="38" name="Oval 37"/>
            <p:cNvSpPr/>
            <p:nvPr/>
          </p:nvSpPr>
          <p:spPr>
            <a:xfrm>
              <a:off x="6395253" y="3308165"/>
              <a:ext cx="223050" cy="231927"/>
            </a:xfrm>
            <a:prstGeom prst="ellipse">
              <a:avLst/>
            </a:prstGeom>
            <a:noFill/>
            <a:ln>
              <a:solidFill>
                <a:srgbClr val="A99F8A"/>
              </a:solidFill>
            </a:ln>
            <a:effectLst>
              <a:glow rad="63500">
                <a:srgbClr val="FFFFFF">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Arrow Connector 38"/>
            <p:cNvCxnSpPr/>
            <p:nvPr/>
          </p:nvCxnSpPr>
          <p:spPr bwMode="auto">
            <a:xfrm flipV="1">
              <a:off x="5676960" y="2828680"/>
              <a:ext cx="0" cy="191881"/>
            </a:xfrm>
            <a:prstGeom prst="straightConnector1">
              <a:avLst/>
            </a:prstGeom>
            <a:solidFill>
              <a:schemeClr val="accent1"/>
            </a:solidFill>
            <a:ln w="28575" cap="flat" cmpd="sng" algn="ctr">
              <a:solidFill>
                <a:srgbClr val="FF0000"/>
              </a:solidFill>
              <a:prstDash val="solid"/>
              <a:round/>
              <a:headEnd type="none" w="med" len="med"/>
              <a:tailEnd type="triangle" w="med" len="med"/>
            </a:ln>
            <a:effectLst>
              <a:glow rad="38100">
                <a:schemeClr val="accent1">
                  <a:alpha val="40000"/>
                </a:schemeClr>
              </a:glow>
            </a:effectLst>
          </p:spPr>
        </p:cxnSp>
        <p:sp>
          <p:nvSpPr>
            <p:cNvPr id="40" name="Oval 39"/>
            <p:cNvSpPr/>
            <p:nvPr/>
          </p:nvSpPr>
          <p:spPr bwMode="auto">
            <a:xfrm rot="21233870">
              <a:off x="5654101" y="3188771"/>
              <a:ext cx="45719" cy="45719"/>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sp>
          <p:nvSpPr>
            <p:cNvPr id="41" name="Oval 40"/>
            <p:cNvSpPr/>
            <p:nvPr/>
          </p:nvSpPr>
          <p:spPr>
            <a:xfrm>
              <a:off x="5562600" y="3095666"/>
              <a:ext cx="223050" cy="231927"/>
            </a:xfrm>
            <a:prstGeom prst="ellipse">
              <a:avLst/>
            </a:prstGeom>
            <a:noFill/>
            <a:ln>
              <a:solidFill>
                <a:srgbClr val="9E4F5A"/>
              </a:solidFill>
            </a:ln>
            <a:effectLst>
              <a:glow rad="63500">
                <a:srgbClr val="FFFFFF">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Arrow Connector 41"/>
            <p:cNvCxnSpPr/>
            <p:nvPr/>
          </p:nvCxnSpPr>
          <p:spPr bwMode="auto">
            <a:xfrm>
              <a:off x="5676960" y="3398969"/>
              <a:ext cx="0" cy="220531"/>
            </a:xfrm>
            <a:prstGeom prst="straightConnector1">
              <a:avLst/>
            </a:prstGeom>
            <a:solidFill>
              <a:schemeClr val="accent1"/>
            </a:solidFill>
            <a:ln w="28575" cap="flat" cmpd="sng" algn="ctr">
              <a:solidFill>
                <a:srgbClr val="FF0000"/>
              </a:solidFill>
              <a:prstDash val="solid"/>
              <a:round/>
              <a:headEnd type="none" w="med" len="med"/>
              <a:tailEnd type="triangle" w="med" len="med"/>
            </a:ln>
            <a:effectLst>
              <a:glow rad="38100">
                <a:schemeClr val="accent1">
                  <a:alpha val="40000"/>
                </a:schemeClr>
              </a:glow>
            </a:effectLst>
          </p:spPr>
        </p:cxnSp>
      </p:grpSp>
    </p:spTree>
    <p:extLst>
      <p:ext uri="{BB962C8B-B14F-4D97-AF65-F5344CB8AC3E}">
        <p14:creationId xmlns:p14="http://schemas.microsoft.com/office/powerpoint/2010/main" val="1838068939"/>
      </p:ext>
    </p:extLst>
  </p:cSld>
  <p:clrMapOvr>
    <a:masterClrMapping/>
  </p:clrMapOvr>
  <mc:AlternateContent xmlns:mc="http://schemas.openxmlformats.org/markup-compatibility/2006" xmlns:p14="http://schemas.microsoft.com/office/powerpoint/2010/main">
    <mc:Choice Requires="p14">
      <p:transition spd="slow" p14:dur="2000" advTm="162248"/>
    </mc:Choice>
    <mc:Fallback xmlns="">
      <p:transition spd="slow" advTm="162248"/>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t="27604" b="23684"/>
          <a:stretch/>
        </p:blipFill>
        <p:spPr>
          <a:xfrm>
            <a:off x="4412571" y="2286000"/>
            <a:ext cx="4731429" cy="2286000"/>
          </a:xfrm>
          <a:prstGeom prst="rect">
            <a:avLst/>
          </a:prstGeom>
        </p:spPr>
      </p:pic>
      <p:sp>
        <p:nvSpPr>
          <p:cNvPr id="2" name="Title 1"/>
          <p:cNvSpPr>
            <a:spLocks noGrp="1"/>
          </p:cNvSpPr>
          <p:nvPr>
            <p:ph type="title"/>
          </p:nvPr>
        </p:nvSpPr>
        <p:spPr/>
        <p:txBody>
          <a:bodyPr/>
          <a:lstStyle/>
          <a:p>
            <a:r>
              <a:rPr lang="en-US" dirty="0" err="1" smtClean="0"/>
              <a:t>Microtile</a:t>
            </a:r>
            <a:r>
              <a:rPr lang="en-US" dirty="0" smtClean="0"/>
              <a:t> Properties</a:t>
            </a:r>
            <a:endParaRPr lang="en-US" dirty="0"/>
          </a:p>
        </p:txBody>
      </p:sp>
      <p:sp>
        <p:nvSpPr>
          <p:cNvPr id="3" name="Content Placeholder 2"/>
          <p:cNvSpPr>
            <a:spLocks noGrp="1"/>
          </p:cNvSpPr>
          <p:nvPr>
            <p:ph idx="1"/>
          </p:nvPr>
        </p:nvSpPr>
        <p:spPr/>
        <p:txBody>
          <a:bodyPr/>
          <a:lstStyle/>
          <a:p>
            <a:r>
              <a:rPr lang="en-US" dirty="0" smtClean="0"/>
              <a:t>Generate all r-similar shapes*</a:t>
            </a:r>
          </a:p>
          <a:p>
            <a:pPr lvl="1"/>
            <a:r>
              <a:rPr lang="en-US" dirty="0" smtClean="0"/>
              <a:t>Encode all partial symmetries</a:t>
            </a:r>
          </a:p>
          <a:p>
            <a:pPr lvl="1"/>
            <a:r>
              <a:rPr lang="en-US" dirty="0"/>
              <a:t>Very granular</a:t>
            </a:r>
          </a:p>
          <a:p>
            <a:pPr lvl="1"/>
            <a:endParaRPr lang="en-US" dirty="0" smtClean="0"/>
          </a:p>
          <a:p>
            <a:endParaRPr lang="en-US" dirty="0" smtClean="0"/>
          </a:p>
          <a:p>
            <a:r>
              <a:rPr lang="en-US" dirty="0" smtClean="0"/>
              <a:t>Include </a:t>
            </a:r>
            <a:r>
              <a:rPr lang="en-US" dirty="0" err="1" smtClean="0"/>
              <a:t>slippable</a:t>
            </a:r>
            <a:r>
              <a:rPr lang="en-US" dirty="0" smtClean="0"/>
              <a:t> pieces</a:t>
            </a:r>
          </a:p>
          <a:p>
            <a:pPr lvl="1"/>
            <a:r>
              <a:rPr lang="en-US" dirty="0" smtClean="0"/>
              <a:t>1-slippable edges</a:t>
            </a:r>
          </a:p>
          <a:p>
            <a:pPr lvl="1"/>
            <a:r>
              <a:rPr lang="en-US" dirty="0" smtClean="0"/>
              <a:t>2-slippable planar regions</a:t>
            </a:r>
          </a:p>
          <a:p>
            <a:endParaRPr lang="en-US" dirty="0" smtClean="0"/>
          </a:p>
          <a:p>
            <a:endParaRPr lang="en-US" dirty="0" smtClean="0"/>
          </a:p>
          <a:p>
            <a:r>
              <a:rPr lang="en-US" dirty="0" smtClean="0"/>
              <a:t>Triangulation </a:t>
            </a:r>
            <a:r>
              <a:rPr lang="en-US" dirty="0"/>
              <a:t>independent</a:t>
            </a:r>
          </a:p>
          <a:p>
            <a:endParaRPr lang="en-US" dirty="0" smtClean="0"/>
          </a:p>
          <a:p>
            <a:pPr lvl="1"/>
            <a:endParaRPr lang="en-US" dirty="0" smtClean="0"/>
          </a:p>
        </p:txBody>
      </p:sp>
      <p:grpSp>
        <p:nvGrpSpPr>
          <p:cNvPr id="4" name="Group 3"/>
          <p:cNvGrpSpPr/>
          <p:nvPr/>
        </p:nvGrpSpPr>
        <p:grpSpPr>
          <a:xfrm>
            <a:off x="5181598" y="5113020"/>
            <a:ext cx="3962402" cy="1744980"/>
            <a:chOff x="5181598" y="5113020"/>
            <a:chExt cx="3962402" cy="1744980"/>
          </a:xfrm>
        </p:grpSpPr>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5801" r="22834" b="30967"/>
            <a:stretch/>
          </p:blipFill>
          <p:spPr>
            <a:xfrm>
              <a:off x="7162799" y="5123944"/>
              <a:ext cx="1981201" cy="1734056"/>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5490" r="23147" b="30531"/>
            <a:stretch/>
          </p:blipFill>
          <p:spPr>
            <a:xfrm>
              <a:off x="5181598" y="5113020"/>
              <a:ext cx="1981201" cy="1744980"/>
            </a:xfrm>
            <a:prstGeom prst="rect">
              <a:avLst/>
            </a:prstGeom>
          </p:spPr>
        </p:pic>
      </p:grpSp>
      <p:sp>
        <p:nvSpPr>
          <p:cNvPr id="9" name="TextBox 8"/>
          <p:cNvSpPr txBox="1"/>
          <p:nvPr/>
        </p:nvSpPr>
        <p:spPr>
          <a:xfrm>
            <a:off x="-18143" y="6505144"/>
            <a:ext cx="1833387" cy="369332"/>
          </a:xfrm>
          <a:prstGeom prst="rect">
            <a:avLst/>
          </a:prstGeom>
          <a:noFill/>
        </p:spPr>
        <p:txBody>
          <a:bodyPr wrap="none" rtlCol="0">
            <a:spAutoFit/>
          </a:bodyPr>
          <a:lstStyle/>
          <a:p>
            <a:r>
              <a:rPr lang="en-US" dirty="0" smtClean="0"/>
              <a:t>[previous work]</a:t>
            </a:r>
            <a:endParaRPr lang="en-US" dirty="0"/>
          </a:p>
        </p:txBody>
      </p:sp>
    </p:spTree>
    <p:extLst>
      <p:ext uri="{BB962C8B-B14F-4D97-AF65-F5344CB8AC3E}">
        <p14:creationId xmlns:p14="http://schemas.microsoft.com/office/powerpoint/2010/main" val="2142692871"/>
      </p:ext>
    </p:extLst>
  </p:cSld>
  <p:clrMapOvr>
    <a:masterClrMapping/>
  </p:clrMapOvr>
  <mc:AlternateContent xmlns:mc="http://schemas.openxmlformats.org/markup-compatibility/2006" xmlns:p14="http://schemas.microsoft.com/office/powerpoint/2010/main">
    <mc:Choice Requires="p14">
      <p:transition spd="slow" p14:dur="2000" advTm="133157"/>
    </mc:Choice>
    <mc:Fallback xmlns="">
      <p:transition spd="slow" advTm="133157"/>
    </mc:Fallback>
  </mc:AlternateContent>
  <p:timing>
    <p:tnLst>
      <p:par>
        <p:cTn id="1" dur="indefinite" restart="never" nodeType="tmRoot"/>
      </p:par>
    </p:tnLst>
  </p:timing>
</p:sld>
</file>

<file path=ppt/theme/theme1.xml><?xml version="1.0" encoding="utf-8"?>
<a:theme xmlns:a="http://schemas.openxmlformats.org/drawingml/2006/main" name="A Parallel Algorithm for Construction of Uniform Grids">
  <a:themeElements>
    <a:clrScheme name="fast_kdtree_constru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GothicPalatino">
      <a:majorFont>
        <a:latin typeface="Century Gothic"/>
        <a:ea typeface=""/>
        <a:cs typeface=""/>
      </a:majorFont>
      <a:minorFont>
        <a:latin typeface="Palatino Linotyp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bg-BG" sz="1800" b="0" i="1"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bg-BG" sz="1800" b="0" i="1" u="none" strike="noStrike" cap="none" normalizeH="0" baseline="0" smtClean="0">
            <a:ln>
              <a:noFill/>
            </a:ln>
            <a:solidFill>
              <a:schemeClr val="tx1"/>
            </a:solidFill>
            <a:effectLst/>
            <a:latin typeface="Arial" charset="0"/>
          </a:defRPr>
        </a:defPPr>
      </a:lstStyle>
    </a:lnDef>
  </a:objectDefaults>
  <a:extraClrSchemeLst>
    <a:extraClrScheme>
      <a:clrScheme name="fast_kdtree_constru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ast_kdtree_construc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ast_kdtree_construc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ast_kdtree_construc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ast_kdtree_construc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ast_kdtree_construc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st_kdtree_constructio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ast_kdtree_construc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ast_kdtree_construc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ast_kdtree_construc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ast_kdtree_construc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ast_kdtree_construc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_Docs_" ma:contentTypeID="0x0036369E98456A304D863DED2BD110E9B1" ma:contentTypeVersion="" ma:contentTypeDescription="" ma:contentTypeScope="" ma:versionID="cdd237a0f0d15cce9d62cd96bea66dc1">
  <xsd:schema xmlns:xsd="http://www.w3.org/2001/XMLSchema" xmlns:p="http://schemas.microsoft.com/office/2006/metadata/properties" xmlns:ns1="http://schemas.microsoft.com/sharepoint/v3" targetNamespace="http://schemas.microsoft.com/office/2006/metadata/properties" ma:root="true" ma:fieldsID="3e5d9eca856144ce6ca1da655f95619c" ns1:_="">
    <xsd:import namespace="http://schemas.microsoft.com/sharepoint/v3"/>
    <xsd:element name="properties">
      <xsd:complexType>
        <xsd:sequence>
          <xsd:element name="documentManagement">
            <xsd:complexType>
              <xsd:all>
                <xsd:element ref="ns1:ID" minOccurs="0"/>
                <xsd:element ref="ns1:ContentTypeId" minOccurs="0"/>
                <xsd:element ref="ns1:Author" minOccurs="0"/>
                <xsd:element ref="ns1:Editor" minOccurs="0"/>
                <xsd:element ref="ns1:_HasCopyDestinations" minOccurs="0"/>
                <xsd:element ref="ns1:_CopySource" minOccurs="0"/>
                <xsd:element ref="ns1:_ModerationStatus" minOccurs="0"/>
                <xsd:element ref="ns1:_ModerationComments" minOccurs="0"/>
                <xsd:element ref="ns1:FileRef" minOccurs="0"/>
                <xsd:element ref="ns1:FileDirRef" minOccurs="0"/>
                <xsd:element ref="ns1:Last_x0020_Modified" minOccurs="0"/>
                <xsd:element ref="ns1:Created_x0020_Date" minOccurs="0"/>
                <xsd:element ref="ns1:File_x0020_Size" minOccurs="0"/>
                <xsd:element ref="ns1:FSObjType" minOccurs="0"/>
                <xsd:element ref="ns1:CheckedOutUserId" minOccurs="0"/>
                <xsd:element ref="ns1:IsCheckedoutToLocal" minOccurs="0"/>
                <xsd:element ref="ns1:CheckoutUser" minOccurs="0"/>
                <xsd:element ref="ns1:UniqueId" minOccurs="0"/>
                <xsd:element ref="ns1:ProgId" minOccurs="0"/>
                <xsd:element ref="ns1:ScopeId" minOccurs="0"/>
                <xsd:element ref="ns1:VirusStatus" minOccurs="0"/>
                <xsd:element ref="ns1:CheckedOutTitle" minOccurs="0"/>
                <xsd:element ref="ns1:_CheckinComment" minOccurs="0"/>
                <xsd:element ref="ns1:File_x0020_Type" minOccurs="0"/>
                <xsd:element ref="ns1:HTML_x0020_File_x0020_Type" minOccurs="0"/>
                <xsd:element ref="ns1:_SourceUrl" minOccurs="0"/>
                <xsd:element ref="ns1:_SharedFileIndex" minOccurs="0"/>
                <xsd:element ref="ns1:MetaInfo" minOccurs="0"/>
                <xsd:element ref="ns1:_Level" minOccurs="0"/>
                <xsd:element ref="ns1:_IsCurrentVersion" minOccurs="0"/>
                <xsd:element ref="ns1:owshiddenversion" minOccurs="0"/>
                <xsd:element ref="ns1:_UIVersion" minOccurs="0"/>
                <xsd:element ref="ns1:_UIVersionString" minOccurs="0"/>
                <xsd:element ref="ns1:InstanceID" minOccurs="0"/>
                <xsd:element ref="ns1:Order" minOccurs="0"/>
                <xsd:element ref="ns1:GUID" minOccurs="0"/>
                <xsd:element ref="ns1:WorkflowVersion" minOccurs="0"/>
                <xsd:element ref="ns1:WorkflowInstanceID" minOccurs="0"/>
                <xsd:element ref="ns1:ParentVersionString" minOccurs="0"/>
                <xsd:element ref="ns1:ParentLeafName" minOccurs="0"/>
                <xsd:element ref="ns1:AutoVersionDisabled" minOccurs="0"/>
                <xsd:element ref="ns1:ItemType" minOccurs="0"/>
                <xsd:element ref="ns1:Description"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ID" ma:index="0" nillable="true" ma:displayName="ID" ma:internalName="ID" ma:readOnly="true">
      <xsd:simpleType>
        <xsd:restriction base="dms:Unknown"/>
      </xsd:simpleType>
    </xsd:element>
    <xsd:element name="ContentTypeId" ma:index="1" nillable="true" ma:displayName="Content Type ID" ma:hidden="true" ma:internalName="ContentTypeId" ma:readOnly="true">
      <xsd:simpleType>
        <xsd:restriction base="dms:Unknown"/>
      </xsd:simpleType>
    </xsd:element>
    <xsd:element name="Author" ma:index="4" nillable="true" ma:displayName="Created By" ma:list="UserInfo" ma:internalName="Author" ma:readOnly="tru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 ma:index="6" nillable="true" ma:displayName="Modified By" ma:list="UserInfo" ma:internalName="Editor" ma:readOnly="tru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HasCopyDestinations" ma:index="7" nillable="true" ma:displayName="Has Copy Destinations" ma:hidden="true" ma:internalName="_HasCopyDestinations" ma:readOnly="true">
      <xsd:simpleType>
        <xsd:restriction base="dms:Boolean"/>
      </xsd:simpleType>
    </xsd:element>
    <xsd:element name="_CopySource" ma:index="8" nillable="true" ma:displayName="Copy Source" ma:internalName="_CopySource" ma:readOnly="true">
      <xsd:simpleType>
        <xsd:restriction base="dms:Text"/>
      </xsd:simpleType>
    </xsd:element>
    <xsd:element name="_ModerationStatus" ma:index="9" nillable="true" ma:displayName="Approval Status" ma:default="0" ma:hidden="true" ma:internalName="_ModerationStatus" ma:readOnly="true">
      <xsd:simpleType>
        <xsd:restriction base="dms:Unknown"/>
      </xsd:simpleType>
    </xsd:element>
    <xsd:element name="_ModerationComments" ma:index="10" nillable="true" ma:displayName="Approver Comments" ma:hidden="true" ma:internalName="_ModerationComments" ma:readOnly="true">
      <xsd:simpleType>
        <xsd:restriction base="dms:Note"/>
      </xsd:simpleType>
    </xsd:element>
    <xsd:element name="FileRef" ma:index="11" nillable="true" ma:displayName="URL Path" ma:hidden="true" ma:list="Docs" ma:internalName="FileRef" ma:readOnly="true" ma:showField="FullUrl">
      <xsd:simpleType>
        <xsd:restriction base="dms:Lookup"/>
      </xsd:simpleType>
    </xsd:element>
    <xsd:element name="FileDirRef" ma:index="12" nillable="true" ma:displayName="Path" ma:hidden="true" ma:list="Docs" ma:internalName="FileDirRef" ma:readOnly="true" ma:showField="DirName">
      <xsd:simpleType>
        <xsd:restriction base="dms:Lookup"/>
      </xsd:simpleType>
    </xsd:element>
    <xsd:element name="Last_x0020_Modified" ma:index="13" nillable="true" ma:displayName="Modified" ma:format="TRUE" ma:hidden="true" ma:list="Docs" ma:internalName="Last_x0020_Modified" ma:readOnly="true" ma:showField="TimeLastModified">
      <xsd:simpleType>
        <xsd:restriction base="dms:Lookup"/>
      </xsd:simpleType>
    </xsd:element>
    <xsd:element name="Created_x0020_Date" ma:index="14" nillable="true" ma:displayName="Created" ma:format="TRUE" ma:hidden="true" ma:list="Docs" ma:internalName="Created_x0020_Date" ma:readOnly="true" ma:showField="TimeCreated">
      <xsd:simpleType>
        <xsd:restriction base="dms:Lookup"/>
      </xsd:simpleType>
    </xsd:element>
    <xsd:element name="File_x0020_Size" ma:index="15" nillable="true" ma:displayName="File Size" ma:format="TRUE" ma:hidden="true" ma:list="Docs" ma:internalName="File_x0020_Size" ma:readOnly="true" ma:showField="SizeInKB">
      <xsd:simpleType>
        <xsd:restriction base="dms:Lookup"/>
      </xsd:simpleType>
    </xsd:element>
    <xsd:element name="FSObjType" ma:index="16" nillable="true" ma:displayName="Item Type" ma:hidden="true" ma:list="Docs" ma:internalName="FSObjType" ma:readOnly="true" ma:showField="FSType">
      <xsd:simpleType>
        <xsd:restriction base="dms:Lookup"/>
      </xsd:simpleType>
    </xsd:element>
    <xsd:element name="CheckedOutUserId" ma:index="18" nillable="true" ma:displayName="ID of the User who has the item Checked Out" ma:hidden="true" ma:list="Docs" ma:internalName="CheckedOutUserId" ma:readOnly="true" ma:showField="CheckoutUserId">
      <xsd:simpleType>
        <xsd:restriction base="dms:Lookup"/>
      </xsd:simpleType>
    </xsd:element>
    <xsd:element name="IsCheckedoutToLocal" ma:index="19" nillable="true" ma:displayName="Is Checked out to local" ma:hidden="true" ma:list="Docs" ma:internalName="IsCheckedoutToLocal" ma:readOnly="true" ma:showField="IsCheckoutToLocal">
      <xsd:simpleType>
        <xsd:restriction base="dms:Lookup"/>
      </xsd:simpleType>
    </xsd:element>
    <xsd:element name="CheckoutUser" ma:index="20" nillable="true" ma:displayName="Checked Out To" ma:list="UserInfo" ma:internalName="CheckoutUser" ma:readOnly="tru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UniqueId" ma:index="22" nillable="true" ma:displayName="Unique Id" ma:hidden="true" ma:list="Docs" ma:internalName="UniqueId" ma:readOnly="true" ma:showField="UniqueId">
      <xsd:simpleType>
        <xsd:restriction base="dms:Lookup"/>
      </xsd:simpleType>
    </xsd:element>
    <xsd:element name="ProgId" ma:index="23" nillable="true" ma:displayName="ProgId" ma:hidden="true" ma:list="Docs" ma:internalName="ProgId" ma:readOnly="true" ma:showField="ProgId">
      <xsd:simpleType>
        <xsd:restriction base="dms:Lookup"/>
      </xsd:simpleType>
    </xsd:element>
    <xsd:element name="ScopeId" ma:index="24" nillable="true" ma:displayName="ScopeId" ma:hidden="true" ma:list="Docs" ma:internalName="ScopeId" ma:readOnly="true" ma:showField="ScopeId">
      <xsd:simpleType>
        <xsd:restriction base="dms:Lookup"/>
      </xsd:simpleType>
    </xsd:element>
    <xsd:element name="VirusStatus" ma:index="25" nillable="true" ma:displayName="Virus Status" ma:format="TRUE" ma:hidden="true" ma:list="Docs" ma:internalName="VirusStatus" ma:readOnly="true" ma:showField="Size">
      <xsd:simpleType>
        <xsd:restriction base="dms:Lookup"/>
      </xsd:simpleType>
    </xsd:element>
    <xsd:element name="CheckedOutTitle" ma:index="26" nillable="true" ma:displayName="Checked Out To" ma:format="TRUE" ma:hidden="true" ma:list="Docs" ma:internalName="CheckedOutTitle" ma:readOnly="true" ma:showField="CheckedOutTitle">
      <xsd:simpleType>
        <xsd:restriction base="dms:Lookup"/>
      </xsd:simpleType>
    </xsd:element>
    <xsd:element name="_CheckinComment" ma:index="27" nillable="true" ma:displayName="Check In Comment" ma:format="TRUE" ma:list="Docs" ma:internalName="_CheckinComment" ma:readOnly="true" ma:showField="CheckinComment">
      <xsd:simpleType>
        <xsd:restriction base="dms:Lookup"/>
      </xsd:simpleType>
    </xsd:element>
    <xsd:element name="File_x0020_Type" ma:index="31" nillable="true" ma:displayName="File Type" ma:hidden="true" ma:internalName="File_x0020_Type" ma:readOnly="true">
      <xsd:simpleType>
        <xsd:restriction base="dms:Text"/>
      </xsd:simpleType>
    </xsd:element>
    <xsd:element name="HTML_x0020_File_x0020_Type" ma:index="32" nillable="true" ma:displayName="HTML File Type" ma:hidden="true" ma:internalName="HTML_x0020_File_x0020_Type" ma:readOnly="true">
      <xsd:simpleType>
        <xsd:restriction base="dms:Text"/>
      </xsd:simpleType>
    </xsd:element>
    <xsd:element name="_SourceUrl" ma:index="33" nillable="true" ma:displayName="Source Url" ma:hidden="true" ma:internalName="_SourceUrl">
      <xsd:simpleType>
        <xsd:restriction base="dms:Text"/>
      </xsd:simpleType>
    </xsd:element>
    <xsd:element name="_SharedFileIndex" ma:index="34" nillable="true" ma:displayName="Shared File Index" ma:hidden="true" ma:internalName="_SharedFileIndex">
      <xsd:simpleType>
        <xsd:restriction base="dms:Text"/>
      </xsd:simpleType>
    </xsd:element>
    <xsd:element name="MetaInfo" ma:index="44" nillable="true" ma:displayName="Property Bag" ma:hidden="true" ma:list="Docs" ma:internalName="MetaInfo" ma:showField="MetaInfo">
      <xsd:simpleType>
        <xsd:restriction base="dms:Lookup"/>
      </xsd:simpleType>
    </xsd:element>
    <xsd:element name="_Level" ma:index="45" nillable="true" ma:displayName="Level" ma:hidden="true" ma:internalName="_Level" ma:readOnly="true">
      <xsd:simpleType>
        <xsd:restriction base="dms:Unknown"/>
      </xsd:simpleType>
    </xsd:element>
    <xsd:element name="_IsCurrentVersion" ma:index="46" nillable="true" ma:displayName="Is Current Version" ma:hidden="true" ma:internalName="_IsCurrentVersion" ma:readOnly="true">
      <xsd:simpleType>
        <xsd:restriction base="dms:Boolean"/>
      </xsd:simpleType>
    </xsd:element>
    <xsd:element name="owshiddenversion" ma:index="50" nillable="true" ma:displayName="owshiddenversion" ma:hidden="true" ma:internalName="owshiddenversion" ma:readOnly="true">
      <xsd:simpleType>
        <xsd:restriction base="dms:Unknown"/>
      </xsd:simpleType>
    </xsd:element>
    <xsd:element name="_UIVersion" ma:index="51" nillable="true" ma:displayName="UI Version" ma:hidden="true" ma:internalName="_UIVersion" ma:readOnly="true">
      <xsd:simpleType>
        <xsd:restriction base="dms:Unknown"/>
      </xsd:simpleType>
    </xsd:element>
    <xsd:element name="_UIVersionString" ma:index="52" nillable="true" ma:displayName="Version" ma:internalName="_UIVersionString" ma:readOnly="true">
      <xsd:simpleType>
        <xsd:restriction base="dms:Text"/>
      </xsd:simpleType>
    </xsd:element>
    <xsd:element name="InstanceID" ma:index="53" nillable="true" ma:displayName="Instance ID" ma:hidden="true" ma:internalName="InstanceID" ma:readOnly="true">
      <xsd:simpleType>
        <xsd:restriction base="dms:Unknown"/>
      </xsd:simpleType>
    </xsd:element>
    <xsd:element name="Order" ma:index="54" nillable="true" ma:displayName="Order" ma:hidden="true" ma:internalName="Order">
      <xsd:simpleType>
        <xsd:restriction base="dms:Number"/>
      </xsd:simpleType>
    </xsd:element>
    <xsd:element name="GUID" ma:index="55" nillable="true" ma:displayName="GUID" ma:hidden="true" ma:internalName="GUID" ma:readOnly="true">
      <xsd:simpleType>
        <xsd:restriction base="dms:Unknown"/>
      </xsd:simpleType>
    </xsd:element>
    <xsd:element name="WorkflowVersion" ma:index="56" nillable="true" ma:displayName="Workflow Version" ma:hidden="true" ma:internalName="WorkflowVersion" ma:readOnly="true">
      <xsd:simpleType>
        <xsd:restriction base="dms:Unknown"/>
      </xsd:simpleType>
    </xsd:element>
    <xsd:element name="WorkflowInstanceID" ma:index="57" nillable="true" ma:displayName="Workflow Instance ID" ma:hidden="true" ma:internalName="WorkflowInstanceID" ma:readOnly="true">
      <xsd:simpleType>
        <xsd:restriction base="dms:Unknown"/>
      </xsd:simpleType>
    </xsd:element>
    <xsd:element name="ParentVersionString" ma:index="58" nillable="true" ma:displayName="Source Version (Converted Document)" ma:hidden="true" ma:list="Docs" ma:internalName="ParentVersionString" ma:readOnly="true" ma:showField="ParentVersionString">
      <xsd:simpleType>
        <xsd:restriction base="dms:Lookup"/>
      </xsd:simpleType>
    </xsd:element>
    <xsd:element name="ParentLeafName" ma:index="59" nillable="true" ma:displayName="Source Name (Converted Document)" ma:hidden="true" ma:list="Docs" ma:internalName="ParentLeafName" ma:readOnly="true" ma:showField="ParentLeafName">
      <xsd:simpleType>
        <xsd:restriction base="dms:Lookup"/>
      </xsd:simpleType>
    </xsd:element>
    <xsd:element name="AutoVersionDisabled" ma:index="60" nillable="true" ma:displayName="AutoVersionDisabled" ma:default="FALSE" ma:hidden="true" ma:internalName="AutoVersionDisabled">
      <xsd:simpleType>
        <xsd:restriction base="dms:Boolean"/>
      </xsd:simpleType>
    </xsd:element>
    <xsd:element name="ItemType" ma:index="61" nillable="true" ma:displayName="ItemType" ma:default="1" ma:hidden="true" ma:internalName="ItemType">
      <xsd:simpleType>
        <xsd:restriction base="dms:Unknown"/>
      </xsd:simpleType>
    </xsd:element>
    <xsd:element name="Description" ma:index="62" nillable="true" ma:displayName="Description" ma:hidden="true" ma:internalName="Description">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 ma:displayName="Content Type" ma:readOnly="true"/>
        <xsd:element ref="dc:title" minOccurs="0" maxOccurs="1"/>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p:properties xmlns:p="http://schemas.microsoft.com/office/2006/metadata/properties" xmlns:xsi="http://www.w3.org/2001/XMLSchema-instance">
  <documentManagement>
    <ContentTypeId xmlns="http://schemas.microsoft.com/sharepoint/v3">0x0036369E98456A304D863DED2BD110E9B1</ContentTypeId>
    <_SourceUrl xmlns="http://schemas.microsoft.com/sharepoint/v3" xsi:nil="true"/>
    <AutoVersionDisabled xmlns="http://schemas.microsoft.com/sharepoint/v3">false</AutoVersionDisabled>
    <ItemType xmlns="http://schemas.microsoft.com/sharepoint/v3">1</ItemType>
    <Order xmlns="http://schemas.microsoft.com/sharepoint/v3" xsi:nil="true"/>
    <_SharedFileIndex xmlns="http://schemas.microsoft.com/sharepoint/v3" xsi:nil="true"/>
    <MetaInfo xmlns="http://schemas.microsoft.com/sharepoint/v3" xsi:nil="true"/>
    <Description xmlns="http://schemas.microsoft.com/sharepoint/v3" xsi:nil="true"/>
  </documentManagement>
</p:properties>
</file>

<file path=customXml/itemProps1.xml><?xml version="1.0" encoding="utf-8"?>
<ds:datastoreItem xmlns:ds="http://schemas.openxmlformats.org/officeDocument/2006/customXml" ds:itemID="{344F4CA2-39EE-424D-B1CF-EA06D9E9CE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9B5BBC4F-D98E-4539-8D2D-8E0CE8C4B49F}">
  <ds:schemaRefs>
    <ds:schemaRef ds:uri="http://purl.org/dc/terms/"/>
    <ds:schemaRef ds:uri="http://schemas.microsoft.com/office/2006/documentManagement/types"/>
    <ds:schemaRef ds:uri="http://purl.org/dc/dcmitype/"/>
    <ds:schemaRef ds:uri="http://schemas.microsoft.com/office/2006/metadata/properties"/>
    <ds:schemaRef ds:uri="http://www.w3.org/XML/1998/namespace"/>
    <ds:schemaRef ds:uri="http://schemas.microsoft.com/sharepoint/v3"/>
    <ds:schemaRef ds:uri="http://schemas.openxmlformats.org/package/2006/metadata/core-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A Parallel Algorithm for Construction of Uniform Grids</Template>
  <TotalTime>8785</TotalTime>
  <Words>2668</Words>
  <Application>Microsoft Office PowerPoint</Application>
  <PresentationFormat>On-screen Show (4:3)</PresentationFormat>
  <Paragraphs>318</Paragraphs>
  <Slides>28</Slides>
  <Notes>20</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Arial</vt:lpstr>
      <vt:lpstr>Calibri</vt:lpstr>
      <vt:lpstr>Cambria Math</vt:lpstr>
      <vt:lpstr>Century Gothic</vt:lpstr>
      <vt:lpstr>Constantia</vt:lpstr>
      <vt:lpstr>Palatino Linotype</vt:lpstr>
      <vt:lpstr>Times New Roman</vt:lpstr>
      <vt:lpstr>Wingdings</vt:lpstr>
      <vt:lpstr>A Parallel Algorithm for Construction of Uniform Grids</vt:lpstr>
      <vt:lpstr>Building Construction Sets by Tiling Grammar Simplification</vt:lpstr>
      <vt:lpstr>Computing Construction Sets</vt:lpstr>
      <vt:lpstr>Inverse Procedural Modeling and Microtiles</vt:lpstr>
      <vt:lpstr>Shape Grammars</vt:lpstr>
      <vt:lpstr>Inverse Procedural Modeling</vt:lpstr>
      <vt:lpstr>r-Similarity</vt:lpstr>
      <vt:lpstr>r-Symmetry</vt:lpstr>
      <vt:lpstr>Microtiles</vt:lpstr>
      <vt:lpstr>Microtile Properties</vt:lpstr>
      <vt:lpstr>Graph-Based Tiling Grammar Simplification</vt:lpstr>
      <vt:lpstr>Microtile Graphs</vt:lpstr>
      <vt:lpstr>Edge collapses</vt:lpstr>
      <vt:lpstr>Tile Replacement</vt:lpstr>
      <vt:lpstr>Optimize for 3D Manufacturing</vt:lpstr>
      <vt:lpstr>Optimization Considerations</vt:lpstr>
      <vt:lpstr>Manufacturable Microtiles</vt:lpstr>
      <vt:lpstr>Volumetric Building Blocks</vt:lpstr>
      <vt:lpstr>Feature-based Discretization</vt:lpstr>
      <vt:lpstr>Global Cuts</vt:lpstr>
      <vt:lpstr>Additional features</vt:lpstr>
      <vt:lpstr>EVALUATION</vt:lpstr>
      <vt:lpstr>Limitations</vt:lpstr>
      <vt:lpstr>Simplification Results</vt:lpstr>
      <vt:lpstr>Global Cuts Only</vt:lpstr>
      <vt:lpstr>User-defined Segmentations</vt:lpstr>
      <vt:lpstr>Simplification Parameters</vt:lpstr>
      <vt:lpstr>Conclusion</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Microtiles: Extracting Building Blocks from Correspondences</dc:title>
  <dc:creator>avo</dc:creator>
  <cp:lastModifiedBy>Javor Kalojanov</cp:lastModifiedBy>
  <cp:revision>384</cp:revision>
  <cp:lastPrinted>2012-07-13T15:04:16Z</cp:lastPrinted>
  <dcterms:created xsi:type="dcterms:W3CDTF">2012-07-05T15:38:10Z</dcterms:created>
  <dcterms:modified xsi:type="dcterms:W3CDTF">2016-05-10T15:01:02Z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ddDocumentEventProcessedId">
    <vt:lpwstr>744521e3-784f-4752-8042-6c0fdc9eed35</vt:lpwstr>
  </property>
</Properties>
</file>